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0" autoAdjust="0"/>
    <p:restoredTop sz="86447"/>
  </p:normalViewPr>
  <p:slideViewPr>
    <p:cSldViewPr snapToGrid="0" snapToObjects="1">
      <p:cViewPr varScale="1">
        <p:scale>
          <a:sx n="128" d="100"/>
          <a:sy n="128" d="100"/>
        </p:scale>
        <p:origin x="656"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33&amp;utm_source=integrated-content&amp;utm_campaign=/content/account-planning-templates&amp;utm_medium=Sales+Account+Plan+powerpoint+11733&amp;lpa=Sales+Account+Plan+powerpoint+11733"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SALES ACCOUNT PLAN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SALES ACCOUNT PLAN TEMPLATE -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23209" y="3509916"/>
            <a:ext cx="11221474" cy="707886"/>
          </a:xfrm>
          <a:prstGeom prst="rect">
            <a:avLst/>
          </a:prstGeom>
          <a:noFill/>
        </p:spPr>
        <p:txBody>
          <a:bodyPr wrap="square" rtlCol="0">
            <a:spAutoFit/>
          </a:bodyPr>
          <a:lstStyle/>
          <a:p>
            <a:r>
              <a:rPr lang="en-US" sz="4000" dirty="0">
                <a:solidFill>
                  <a:schemeClr val="accent5">
                    <a:lumMod val="75000"/>
                  </a:schemeClr>
                </a:solidFill>
                <a:latin typeface="Century Gothic" panose="020B0502020202020204" pitchFamily="34" charset="0"/>
              </a:rPr>
              <a:t>ACCOUNT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23209" y="4271427"/>
            <a:ext cx="10943625"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 name="Table 1">
            <a:extLst>
              <a:ext uri="{FF2B5EF4-FFF2-40B4-BE49-F238E27FC236}">
                <a16:creationId xmlns:a16="http://schemas.microsoft.com/office/drawing/2014/main" id="{F0070CAB-D428-56A7-79BD-15E0FD798F98}"/>
              </a:ext>
            </a:extLst>
          </p:cNvPr>
          <p:cNvGraphicFramePr>
            <a:graphicFrameLocks noGrp="1"/>
          </p:cNvGraphicFramePr>
          <p:nvPr>
            <p:extLst>
              <p:ext uri="{D42A27DB-BD31-4B8C-83A1-F6EECF244321}">
                <p14:modId xmlns:p14="http://schemas.microsoft.com/office/powerpoint/2010/main" val="229134049"/>
              </p:ext>
            </p:extLst>
          </p:nvPr>
        </p:nvGraphicFramePr>
        <p:xfrm>
          <a:off x="365018" y="4587544"/>
          <a:ext cx="10901816" cy="1558709"/>
        </p:xfrm>
        <a:graphic>
          <a:graphicData uri="http://schemas.openxmlformats.org/drawingml/2006/table">
            <a:tbl>
              <a:tblPr/>
              <a:tblGrid>
                <a:gridCol w="7101078">
                  <a:extLst>
                    <a:ext uri="{9D8B030D-6E8A-4147-A177-3AD203B41FA5}">
                      <a16:colId xmlns:a16="http://schemas.microsoft.com/office/drawing/2014/main" val="2790763988"/>
                    </a:ext>
                  </a:extLst>
                </a:gridCol>
                <a:gridCol w="3800738">
                  <a:extLst>
                    <a:ext uri="{9D8B030D-6E8A-4147-A177-3AD203B41FA5}">
                      <a16:colId xmlns:a16="http://schemas.microsoft.com/office/drawing/2014/main" val="444755069"/>
                    </a:ext>
                  </a:extLst>
                </a:gridCol>
              </a:tblGrid>
              <a:tr h="302078">
                <a:tc>
                  <a:txBody>
                    <a:bodyPr/>
                    <a:lstStyle/>
                    <a:p>
                      <a:pPr algn="ctr" fontAlgn="b"/>
                      <a:r>
                        <a:rPr lang="en-US" sz="1400" b="0" i="0" u="none" strike="noStrike" dirty="0">
                          <a:solidFill>
                            <a:srgbClr val="000000"/>
                          </a:solidFill>
                          <a:effectLst/>
                          <a:latin typeface="Century Gothic" panose="020B0502020202020204" pitchFamily="34" charset="0"/>
                        </a:rPr>
                        <a:t>ACCOUNT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en-US" sz="1400" b="0" i="0" u="none" strike="noStrike" dirty="0">
                          <a:solidFill>
                            <a:srgbClr val="000000"/>
                          </a:solidFill>
                          <a:effectLst/>
                          <a:latin typeface="Century Gothic" panose="020B0502020202020204" pitchFamily="34" charset="0"/>
                        </a:rPr>
                        <a:t>STAGE OF ACCOUNT</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92518979"/>
                  </a:ext>
                </a:extLst>
              </a:tr>
              <a:tr h="1256631">
                <a:tc>
                  <a:txBody>
                    <a:bodyPr/>
                    <a:lstStyle/>
                    <a:p>
                      <a:pPr algn="ctr" fontAlgn="ctr"/>
                      <a:r>
                        <a:rPr lang="en-US" sz="1400" b="0" i="0" u="none" strike="noStrike" dirty="0">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182418657"/>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SALES ACCOUNT PLAN TEMPLATE -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1369286"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OVERVIEW</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OBJECTIVES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SOLUTIONS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769442"/>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ACCOUNT MAP ASSETS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717137"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ACTION PLAN</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ACCOUNT MAP</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210666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OVERVIEW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OVERVIEW</a:t>
            </a:r>
            <a:endParaRPr lang="en-US" dirty="0">
              <a:solidFill>
                <a:schemeClr val="bg1"/>
              </a:solidFill>
              <a:latin typeface="Century Gothic" panose="020B0502020202020204" pitchFamily="34" charset="0"/>
              <a:ea typeface="Arial" charset="0"/>
              <a:cs typeface="Arial" charset="0"/>
            </a:endParaRPr>
          </a:p>
        </p:txBody>
      </p:sp>
      <p:graphicFrame>
        <p:nvGraphicFramePr>
          <p:cNvPr id="8" name="Table 7">
            <a:extLst>
              <a:ext uri="{FF2B5EF4-FFF2-40B4-BE49-F238E27FC236}">
                <a16:creationId xmlns:a16="http://schemas.microsoft.com/office/drawing/2014/main" id="{96896523-8676-8F67-48A6-265AE0AF5D7A}"/>
              </a:ext>
            </a:extLst>
          </p:cNvPr>
          <p:cNvGraphicFramePr>
            <a:graphicFrameLocks noGrp="1"/>
          </p:cNvGraphicFramePr>
          <p:nvPr>
            <p:extLst>
              <p:ext uri="{D42A27DB-BD31-4B8C-83A1-F6EECF244321}">
                <p14:modId xmlns:p14="http://schemas.microsoft.com/office/powerpoint/2010/main" val="61292862"/>
              </p:ext>
            </p:extLst>
          </p:nvPr>
        </p:nvGraphicFramePr>
        <p:xfrm>
          <a:off x="459972" y="671423"/>
          <a:ext cx="11486222" cy="5548571"/>
        </p:xfrm>
        <a:graphic>
          <a:graphicData uri="http://schemas.openxmlformats.org/drawingml/2006/table">
            <a:tbl>
              <a:tblPr/>
              <a:tblGrid>
                <a:gridCol w="3473979">
                  <a:extLst>
                    <a:ext uri="{9D8B030D-6E8A-4147-A177-3AD203B41FA5}">
                      <a16:colId xmlns:a16="http://schemas.microsoft.com/office/drawing/2014/main" val="2297373222"/>
                    </a:ext>
                  </a:extLst>
                </a:gridCol>
                <a:gridCol w="8012243">
                  <a:extLst>
                    <a:ext uri="{9D8B030D-6E8A-4147-A177-3AD203B41FA5}">
                      <a16:colId xmlns:a16="http://schemas.microsoft.com/office/drawing/2014/main" val="1747055411"/>
                    </a:ext>
                  </a:extLst>
                </a:gridCol>
              </a:tblGrid>
              <a:tr h="617881">
                <a:tc>
                  <a:txBody>
                    <a:bodyPr/>
                    <a:lstStyle/>
                    <a:p>
                      <a:pPr algn="l" fontAlgn="ctr"/>
                      <a:r>
                        <a:rPr lang="en-US" sz="900" b="0" i="0" u="none" strike="noStrike">
                          <a:solidFill>
                            <a:srgbClr val="2F75B5"/>
                          </a:solidFill>
                          <a:effectLst/>
                          <a:latin typeface="Century Gothic" panose="020B0502020202020204" pitchFamily="34" charset="0"/>
                        </a:rPr>
                        <a:t>ACCOUNT REVENUE</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800" b="0" i="0" u="none" strike="noStrike" dirty="0">
                          <a:solidFill>
                            <a:srgbClr val="000000"/>
                          </a:solidFill>
                          <a:effectLst/>
                          <a:latin typeface="Century Gothic" panose="020B0502020202020204" pitchFamily="34" charset="0"/>
                        </a:rPr>
                        <a:t>$0.00 </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1031384"/>
                  </a:ext>
                </a:extLst>
              </a:tr>
              <a:tr h="617881">
                <a:tc>
                  <a:txBody>
                    <a:bodyPr/>
                    <a:lstStyle/>
                    <a:p>
                      <a:pPr algn="l" fontAlgn="ctr"/>
                      <a:r>
                        <a:rPr lang="en-US" sz="900" b="0" i="0" u="none" strike="noStrike">
                          <a:solidFill>
                            <a:srgbClr val="2F75B5"/>
                          </a:solidFill>
                          <a:effectLst/>
                          <a:latin typeface="Century Gothic" panose="020B0502020202020204" pitchFamily="34" charset="0"/>
                        </a:rPr>
                        <a:t>INDUSTRY</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507751"/>
                  </a:ext>
                </a:extLst>
              </a:tr>
              <a:tr h="576689">
                <a:tc>
                  <a:txBody>
                    <a:bodyPr/>
                    <a:lstStyle/>
                    <a:p>
                      <a:pPr algn="l" fontAlgn="ctr"/>
                      <a:r>
                        <a:rPr lang="en-US" sz="900" b="0" i="0" u="none" strike="noStrike">
                          <a:solidFill>
                            <a:srgbClr val="2F75B5"/>
                          </a:solidFill>
                          <a:effectLst/>
                          <a:latin typeface="Century Gothic" panose="020B0502020202020204" pitchFamily="34" charset="0"/>
                        </a:rPr>
                        <a:t>NUMBER OF STAFF</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490886507"/>
                  </a:ext>
                </a:extLst>
              </a:tr>
              <a:tr h="576689">
                <a:tc>
                  <a:txBody>
                    <a:bodyPr/>
                    <a:lstStyle/>
                    <a:p>
                      <a:pPr algn="l" fontAlgn="ctr"/>
                      <a:r>
                        <a:rPr lang="en-US" sz="900" b="0" i="0" u="none" strike="noStrike">
                          <a:solidFill>
                            <a:srgbClr val="2F75B5"/>
                          </a:solidFill>
                          <a:effectLst/>
                          <a:latin typeface="Century Gothic" panose="020B0502020202020204" pitchFamily="34" charset="0"/>
                        </a:rPr>
                        <a:t>PERSON OF CONTACT (POC)</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70751536"/>
                  </a:ext>
                </a:extLst>
              </a:tr>
              <a:tr h="576689">
                <a:tc>
                  <a:txBody>
                    <a:bodyPr/>
                    <a:lstStyle/>
                    <a:p>
                      <a:pPr algn="l" fontAlgn="ctr"/>
                      <a:r>
                        <a:rPr lang="en-US" sz="900" b="0" i="0" u="none" strike="noStrike">
                          <a:solidFill>
                            <a:srgbClr val="2F75B5"/>
                          </a:solidFill>
                          <a:effectLst/>
                          <a:latin typeface="Century Gothic" panose="020B0502020202020204" pitchFamily="34" charset="0"/>
                        </a:rPr>
                        <a:t>ACCOUNT'S COMPETITORS</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57263742"/>
                  </a:ext>
                </a:extLst>
              </a:tr>
              <a:tr h="576689">
                <a:tc>
                  <a:txBody>
                    <a:bodyPr/>
                    <a:lstStyle/>
                    <a:p>
                      <a:pPr algn="l" fontAlgn="ctr"/>
                      <a:r>
                        <a:rPr lang="en-US" sz="900" b="0" i="0" u="none" strike="noStrike">
                          <a:solidFill>
                            <a:srgbClr val="2F75B5"/>
                          </a:solidFill>
                          <a:effectLst/>
                          <a:latin typeface="Century Gothic" panose="020B0502020202020204" pitchFamily="34" charset="0"/>
                        </a:rPr>
                        <a:t>STRENGTH OF RELATIONSHIP</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700214161"/>
                  </a:ext>
                </a:extLst>
              </a:tr>
              <a:tr h="576689">
                <a:tc>
                  <a:txBody>
                    <a:bodyPr/>
                    <a:lstStyle/>
                    <a:p>
                      <a:pPr algn="l" fontAlgn="ctr"/>
                      <a:r>
                        <a:rPr lang="en-US" sz="900" b="0" i="0" u="none" strike="noStrike">
                          <a:solidFill>
                            <a:srgbClr val="2F75B5"/>
                          </a:solidFill>
                          <a:effectLst/>
                          <a:latin typeface="Century Gothic" panose="020B0502020202020204" pitchFamily="34" charset="0"/>
                        </a:rPr>
                        <a:t>PLAN PERIOD</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23776860"/>
                  </a:ext>
                </a:extLst>
              </a:tr>
              <a:tr h="576689">
                <a:tc>
                  <a:txBody>
                    <a:bodyPr/>
                    <a:lstStyle/>
                    <a:p>
                      <a:pPr algn="l" fontAlgn="ctr"/>
                      <a:r>
                        <a:rPr lang="en-US" sz="900" b="0" i="0" u="none" strike="noStrike">
                          <a:solidFill>
                            <a:srgbClr val="2F75B5"/>
                          </a:solidFill>
                          <a:effectLst/>
                          <a:latin typeface="Century Gothic" panose="020B0502020202020204" pitchFamily="34" charset="0"/>
                        </a:rPr>
                        <a:t>LAST REVIEWED</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800" b="0" i="0" u="none" strike="noStrike" dirty="0">
                          <a:solidFill>
                            <a:srgbClr val="000000"/>
                          </a:solidFill>
                          <a:effectLst/>
                          <a:latin typeface="Century Gothic" panose="020B0502020202020204" pitchFamily="34" charset="0"/>
                        </a:rPr>
                        <a:t>MM/DD/YY</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415598933"/>
                  </a:ext>
                </a:extLst>
              </a:tr>
              <a:tr h="852675">
                <a:tc>
                  <a:txBody>
                    <a:bodyPr/>
                    <a:lstStyle/>
                    <a:p>
                      <a:pPr algn="l" fontAlgn="ctr"/>
                      <a:r>
                        <a:rPr lang="en-US" sz="900" b="0" i="0" u="none" strike="noStrike">
                          <a:solidFill>
                            <a:srgbClr val="2F75B5"/>
                          </a:solidFill>
                          <a:effectLst/>
                          <a:latin typeface="Century Gothic" panose="020B0502020202020204" pitchFamily="34" charset="0"/>
                        </a:rPr>
                        <a:t>OVERVIEW</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72684" marR="8076" marT="807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422158"/>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6857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OBJECTIVES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OBJECTIVES</a:t>
            </a:r>
          </a:p>
        </p:txBody>
      </p:sp>
      <p:graphicFrame>
        <p:nvGraphicFramePr>
          <p:cNvPr id="2" name="Table 1">
            <a:extLst>
              <a:ext uri="{FF2B5EF4-FFF2-40B4-BE49-F238E27FC236}">
                <a16:creationId xmlns:a16="http://schemas.microsoft.com/office/drawing/2014/main" id="{9F99F796-DC46-CBBF-DE6D-01636E5BE4AA}"/>
              </a:ext>
            </a:extLst>
          </p:cNvPr>
          <p:cNvGraphicFramePr>
            <a:graphicFrameLocks noGrp="1"/>
          </p:cNvGraphicFramePr>
          <p:nvPr>
            <p:extLst>
              <p:ext uri="{D42A27DB-BD31-4B8C-83A1-F6EECF244321}">
                <p14:modId xmlns:p14="http://schemas.microsoft.com/office/powerpoint/2010/main" val="4268374070"/>
              </p:ext>
            </p:extLst>
          </p:nvPr>
        </p:nvGraphicFramePr>
        <p:xfrm>
          <a:off x="438354" y="730404"/>
          <a:ext cx="11478343" cy="5588231"/>
        </p:xfrm>
        <a:graphic>
          <a:graphicData uri="http://schemas.openxmlformats.org/drawingml/2006/table">
            <a:tbl>
              <a:tblPr/>
              <a:tblGrid>
                <a:gridCol w="3272356">
                  <a:extLst>
                    <a:ext uri="{9D8B030D-6E8A-4147-A177-3AD203B41FA5}">
                      <a16:colId xmlns:a16="http://schemas.microsoft.com/office/drawing/2014/main" val="1758017841"/>
                    </a:ext>
                  </a:extLst>
                </a:gridCol>
                <a:gridCol w="8205987">
                  <a:extLst>
                    <a:ext uri="{9D8B030D-6E8A-4147-A177-3AD203B41FA5}">
                      <a16:colId xmlns:a16="http://schemas.microsoft.com/office/drawing/2014/main" val="368876854"/>
                    </a:ext>
                  </a:extLst>
                </a:gridCol>
              </a:tblGrid>
              <a:tr h="1470587">
                <a:tc>
                  <a:txBody>
                    <a:bodyPr/>
                    <a:lstStyle/>
                    <a:p>
                      <a:pPr algn="l" fontAlgn="ctr"/>
                      <a:r>
                        <a:rPr lang="en-US" sz="1100" b="0" i="0" u="none" strike="noStrike">
                          <a:solidFill>
                            <a:srgbClr val="BF8F00"/>
                          </a:solidFill>
                          <a:effectLst/>
                          <a:latin typeface="Century Gothic" panose="020B0502020202020204" pitchFamily="34" charset="0"/>
                        </a:rPr>
                        <a:t>ACCOUNT GOALS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063228990"/>
                  </a:ext>
                </a:extLst>
              </a:tr>
              <a:tr h="1372548">
                <a:tc>
                  <a:txBody>
                    <a:bodyPr/>
                    <a:lstStyle/>
                    <a:p>
                      <a:pPr algn="l" fontAlgn="ctr"/>
                      <a:r>
                        <a:rPr lang="en-US" sz="1100" b="0" i="0" u="none" strike="noStrike">
                          <a:solidFill>
                            <a:srgbClr val="BF8F00"/>
                          </a:solidFill>
                          <a:effectLst/>
                          <a:latin typeface="Century Gothic" panose="020B0502020202020204" pitchFamily="34" charset="0"/>
                        </a:rPr>
                        <a:t>CHALLENGES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44843609"/>
                  </a:ext>
                </a:extLst>
              </a:tr>
              <a:tr h="1372548">
                <a:tc>
                  <a:txBody>
                    <a:bodyPr/>
                    <a:lstStyle/>
                    <a:p>
                      <a:pPr algn="l" fontAlgn="ctr"/>
                      <a:r>
                        <a:rPr lang="en-US" sz="1100" b="0" i="0" u="none" strike="noStrike">
                          <a:solidFill>
                            <a:srgbClr val="BF8F00"/>
                          </a:solidFill>
                          <a:effectLst/>
                          <a:latin typeface="Century Gothic" panose="020B0502020202020204" pitchFamily="34" charset="0"/>
                        </a:rPr>
                        <a:t>LESSONS LEARNED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437510877"/>
                  </a:ext>
                </a:extLst>
              </a:tr>
              <a:tr h="1372548">
                <a:tc>
                  <a:txBody>
                    <a:bodyPr/>
                    <a:lstStyle/>
                    <a:p>
                      <a:pPr algn="l" fontAlgn="ctr"/>
                      <a:r>
                        <a:rPr lang="en-US" sz="1100" b="0" i="0" u="none" strike="noStrike">
                          <a:solidFill>
                            <a:srgbClr val="BF8F00"/>
                          </a:solidFill>
                          <a:effectLst/>
                          <a:latin typeface="Century Gothic" panose="020B0502020202020204" pitchFamily="34" charset="0"/>
                        </a:rPr>
                        <a:t>MEASURES OF SUCCESS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387228676"/>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SOLUTIONS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14033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SOLUTIONS</a:t>
            </a:r>
          </a:p>
        </p:txBody>
      </p:sp>
      <p:graphicFrame>
        <p:nvGraphicFramePr>
          <p:cNvPr id="3" name="Table 2">
            <a:extLst>
              <a:ext uri="{FF2B5EF4-FFF2-40B4-BE49-F238E27FC236}">
                <a16:creationId xmlns:a16="http://schemas.microsoft.com/office/drawing/2014/main" id="{52AD4A6F-C986-7349-8F6C-E0F84F7CD2E6}"/>
              </a:ext>
            </a:extLst>
          </p:cNvPr>
          <p:cNvGraphicFramePr>
            <a:graphicFrameLocks noGrp="1"/>
          </p:cNvGraphicFramePr>
          <p:nvPr>
            <p:extLst>
              <p:ext uri="{D42A27DB-BD31-4B8C-83A1-F6EECF244321}">
                <p14:modId xmlns:p14="http://schemas.microsoft.com/office/powerpoint/2010/main" val="2572625300"/>
              </p:ext>
            </p:extLst>
          </p:nvPr>
        </p:nvGraphicFramePr>
        <p:xfrm>
          <a:off x="458019" y="723899"/>
          <a:ext cx="11537336" cy="5657234"/>
        </p:xfrm>
        <a:graphic>
          <a:graphicData uri="http://schemas.openxmlformats.org/drawingml/2006/table">
            <a:tbl>
              <a:tblPr/>
              <a:tblGrid>
                <a:gridCol w="3489439">
                  <a:extLst>
                    <a:ext uri="{9D8B030D-6E8A-4147-A177-3AD203B41FA5}">
                      <a16:colId xmlns:a16="http://schemas.microsoft.com/office/drawing/2014/main" val="2754562434"/>
                    </a:ext>
                  </a:extLst>
                </a:gridCol>
                <a:gridCol w="8047897">
                  <a:extLst>
                    <a:ext uri="{9D8B030D-6E8A-4147-A177-3AD203B41FA5}">
                      <a16:colId xmlns:a16="http://schemas.microsoft.com/office/drawing/2014/main" val="1788445547"/>
                    </a:ext>
                  </a:extLst>
                </a:gridCol>
              </a:tblGrid>
              <a:tr h="1195190">
                <a:tc>
                  <a:txBody>
                    <a:bodyPr/>
                    <a:lstStyle/>
                    <a:p>
                      <a:pPr algn="l" fontAlgn="ctr"/>
                      <a:r>
                        <a:rPr lang="en-US" sz="1100" b="0" i="0" u="none" strike="noStrike">
                          <a:solidFill>
                            <a:srgbClr val="70AD47"/>
                          </a:solidFill>
                          <a:effectLst/>
                          <a:latin typeface="Century Gothic" panose="020B0502020202020204" pitchFamily="34" charset="0"/>
                        </a:rPr>
                        <a:t>SOLUTIONS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16028197"/>
                  </a:ext>
                </a:extLst>
              </a:tr>
              <a:tr h="1115511">
                <a:tc>
                  <a:txBody>
                    <a:bodyPr/>
                    <a:lstStyle/>
                    <a:p>
                      <a:pPr algn="l" fontAlgn="ctr"/>
                      <a:r>
                        <a:rPr lang="en-US" sz="1100" b="0" i="0" u="none" strike="noStrike">
                          <a:solidFill>
                            <a:srgbClr val="70AD47"/>
                          </a:solidFill>
                          <a:effectLst/>
                          <a:latin typeface="Century Gothic" panose="020B0502020202020204" pitchFamily="34" charset="0"/>
                        </a:rPr>
                        <a:t>ROI</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16360074"/>
                  </a:ext>
                </a:extLst>
              </a:tr>
              <a:tr h="1115511">
                <a:tc>
                  <a:txBody>
                    <a:bodyPr/>
                    <a:lstStyle/>
                    <a:p>
                      <a:pPr algn="l" fontAlgn="ctr"/>
                      <a:r>
                        <a:rPr lang="en-US" sz="1100" b="0" i="0" u="none" strike="noStrike">
                          <a:solidFill>
                            <a:srgbClr val="70AD47"/>
                          </a:solidFill>
                          <a:effectLst/>
                          <a:latin typeface="Century Gothic" panose="020B0502020202020204" pitchFamily="34" charset="0"/>
                        </a:rPr>
                        <a:t>POTENTIAL OBJECTIONS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488627421"/>
                  </a:ext>
                </a:extLst>
              </a:tr>
              <a:tr h="1115511">
                <a:tc>
                  <a:txBody>
                    <a:bodyPr/>
                    <a:lstStyle/>
                    <a:p>
                      <a:pPr algn="l" fontAlgn="ctr"/>
                      <a:r>
                        <a:rPr lang="en-US" sz="1100" b="0" i="0" u="none" strike="noStrike">
                          <a:solidFill>
                            <a:srgbClr val="70AD47"/>
                          </a:solidFill>
                          <a:effectLst/>
                          <a:latin typeface="Century Gothic" panose="020B0502020202020204" pitchFamily="34" charset="0"/>
                        </a:rPr>
                        <a:t>OBJECTION MANAGEMENT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52017708"/>
                  </a:ext>
                </a:extLst>
              </a:tr>
              <a:tr h="1115511">
                <a:tc>
                  <a:txBody>
                    <a:bodyPr/>
                    <a:lstStyle/>
                    <a:p>
                      <a:pPr algn="l" fontAlgn="ctr"/>
                      <a:r>
                        <a:rPr lang="en-US" sz="1100" b="0" i="0" u="none" strike="noStrike">
                          <a:solidFill>
                            <a:srgbClr val="70AD47"/>
                          </a:solidFill>
                          <a:effectLst/>
                          <a:latin typeface="Century Gothic" panose="020B0502020202020204" pitchFamily="34" charset="0"/>
                        </a:rPr>
                        <a:t>STATUS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9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824475207"/>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ACCOUNT MAP</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85847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ACCOUNT MAP</a:t>
            </a:r>
          </a:p>
        </p:txBody>
      </p:sp>
      <p:graphicFrame>
        <p:nvGraphicFramePr>
          <p:cNvPr id="2" name="Table 3">
            <a:extLst>
              <a:ext uri="{FF2B5EF4-FFF2-40B4-BE49-F238E27FC236}">
                <a16:creationId xmlns:a16="http://schemas.microsoft.com/office/drawing/2014/main" id="{937076E5-AC09-EF77-C765-6F1DB539F297}"/>
              </a:ext>
            </a:extLst>
          </p:cNvPr>
          <p:cNvGraphicFramePr>
            <a:graphicFrameLocks noGrp="1"/>
          </p:cNvGraphicFramePr>
          <p:nvPr>
            <p:extLst>
              <p:ext uri="{D42A27DB-BD31-4B8C-83A1-F6EECF244321}">
                <p14:modId xmlns:p14="http://schemas.microsoft.com/office/powerpoint/2010/main" val="3393320757"/>
              </p:ext>
            </p:extLst>
          </p:nvPr>
        </p:nvGraphicFramePr>
        <p:xfrm>
          <a:off x="501445" y="719665"/>
          <a:ext cx="11434916" cy="5661469"/>
        </p:xfrm>
        <a:graphic>
          <a:graphicData uri="http://schemas.openxmlformats.org/drawingml/2006/table">
            <a:tbl>
              <a:tblPr firstRow="1" bandRow="1">
                <a:tableStyleId>{5C22544A-7EE6-4342-B048-85BDC9FD1C3A}</a:tableStyleId>
              </a:tblPr>
              <a:tblGrid>
                <a:gridCol w="11434916">
                  <a:extLst>
                    <a:ext uri="{9D8B030D-6E8A-4147-A177-3AD203B41FA5}">
                      <a16:colId xmlns:a16="http://schemas.microsoft.com/office/drawing/2014/main" val="511504948"/>
                    </a:ext>
                  </a:extLst>
                </a:gridCol>
              </a:tblGrid>
              <a:tr h="5661469">
                <a:tc>
                  <a:txBody>
                    <a:bodyPr/>
                    <a:lstStyle/>
                    <a:p>
                      <a:endParaRPr lang="en-US" dirty="0"/>
                    </a:p>
                  </a:txBody>
                  <a:tcPr>
                    <a:solidFill>
                      <a:schemeClr val="accent5">
                        <a:lumMod val="20000"/>
                        <a:lumOff val="80000"/>
                      </a:schemeClr>
                    </a:solidFill>
                  </a:tcPr>
                </a:tc>
                <a:extLst>
                  <a:ext uri="{0D108BD9-81ED-4DB2-BD59-A6C34878D82A}">
                    <a16:rowId xmlns:a16="http://schemas.microsoft.com/office/drawing/2014/main" val="32189714"/>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ASSETS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2928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ACCOUNT MAP ASSETS</a:t>
            </a:r>
          </a:p>
        </p:txBody>
      </p:sp>
      <p:sp>
        <p:nvSpPr>
          <p:cNvPr id="2" name="AutoShape 167">
            <a:extLst>
              <a:ext uri="{FF2B5EF4-FFF2-40B4-BE49-F238E27FC236}">
                <a16:creationId xmlns:a16="http://schemas.microsoft.com/office/drawing/2014/main" id="{D24B0DD8-3CEB-4AB1-BD86-3B156A3D0EB0}"/>
              </a:ext>
            </a:extLst>
          </p:cNvPr>
          <p:cNvSpPr>
            <a:spLocks noChangeArrowheads="1"/>
          </p:cNvSpPr>
          <p:nvPr/>
        </p:nvSpPr>
        <p:spPr bwMode="auto">
          <a:xfrm>
            <a:off x="367748" y="2688251"/>
            <a:ext cx="1257888" cy="62259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3" name="AutoShape 167">
            <a:extLst>
              <a:ext uri="{FF2B5EF4-FFF2-40B4-BE49-F238E27FC236}">
                <a16:creationId xmlns:a16="http://schemas.microsoft.com/office/drawing/2014/main" id="{2E3ACC37-B959-489A-9369-D50EA44805F4}"/>
              </a:ext>
            </a:extLst>
          </p:cNvPr>
          <p:cNvSpPr>
            <a:spLocks noChangeArrowheads="1"/>
          </p:cNvSpPr>
          <p:nvPr/>
        </p:nvSpPr>
        <p:spPr bwMode="auto">
          <a:xfrm>
            <a:off x="367748" y="1819625"/>
            <a:ext cx="1257888" cy="622594"/>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8" name="AutoShape 167">
            <a:extLst>
              <a:ext uri="{FF2B5EF4-FFF2-40B4-BE49-F238E27FC236}">
                <a16:creationId xmlns:a16="http://schemas.microsoft.com/office/drawing/2014/main" id="{E04CF28C-AE8E-4FCD-BAE5-849226E89D89}"/>
              </a:ext>
            </a:extLst>
          </p:cNvPr>
          <p:cNvSpPr>
            <a:spLocks noChangeArrowheads="1"/>
          </p:cNvSpPr>
          <p:nvPr/>
        </p:nvSpPr>
        <p:spPr bwMode="auto">
          <a:xfrm>
            <a:off x="367748" y="951439"/>
            <a:ext cx="1257888" cy="622594"/>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0" name="AutoShape 167">
            <a:extLst>
              <a:ext uri="{FF2B5EF4-FFF2-40B4-BE49-F238E27FC236}">
                <a16:creationId xmlns:a16="http://schemas.microsoft.com/office/drawing/2014/main" id="{31B44DB0-FBCB-60BA-4D8E-84D85DDE01CD}"/>
              </a:ext>
            </a:extLst>
          </p:cNvPr>
          <p:cNvSpPr>
            <a:spLocks noChangeArrowheads="1"/>
          </p:cNvSpPr>
          <p:nvPr/>
        </p:nvSpPr>
        <p:spPr bwMode="auto">
          <a:xfrm>
            <a:off x="1906497" y="2999548"/>
            <a:ext cx="1257888" cy="62259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1" name="AutoShape 167">
            <a:extLst>
              <a:ext uri="{FF2B5EF4-FFF2-40B4-BE49-F238E27FC236}">
                <a16:creationId xmlns:a16="http://schemas.microsoft.com/office/drawing/2014/main" id="{D619B84A-CF4F-71AE-46C2-AF3258B826F2}"/>
              </a:ext>
            </a:extLst>
          </p:cNvPr>
          <p:cNvSpPr>
            <a:spLocks noChangeArrowheads="1"/>
          </p:cNvSpPr>
          <p:nvPr/>
        </p:nvSpPr>
        <p:spPr bwMode="auto">
          <a:xfrm>
            <a:off x="1906497" y="2130922"/>
            <a:ext cx="1257888" cy="622594"/>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2" name="AutoShape 167">
            <a:extLst>
              <a:ext uri="{FF2B5EF4-FFF2-40B4-BE49-F238E27FC236}">
                <a16:creationId xmlns:a16="http://schemas.microsoft.com/office/drawing/2014/main" id="{CD382283-9526-0481-ECD0-F20E1A445AA5}"/>
              </a:ext>
            </a:extLst>
          </p:cNvPr>
          <p:cNvSpPr>
            <a:spLocks noChangeArrowheads="1"/>
          </p:cNvSpPr>
          <p:nvPr/>
        </p:nvSpPr>
        <p:spPr bwMode="auto">
          <a:xfrm>
            <a:off x="1906497" y="1262736"/>
            <a:ext cx="1257888" cy="622594"/>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3" name="AutoShape 167">
            <a:extLst>
              <a:ext uri="{FF2B5EF4-FFF2-40B4-BE49-F238E27FC236}">
                <a16:creationId xmlns:a16="http://schemas.microsoft.com/office/drawing/2014/main" id="{E4650438-9E7F-121F-1187-0A20114974F5}"/>
              </a:ext>
            </a:extLst>
          </p:cNvPr>
          <p:cNvSpPr>
            <a:spLocks noChangeArrowheads="1"/>
          </p:cNvSpPr>
          <p:nvPr/>
        </p:nvSpPr>
        <p:spPr bwMode="auto">
          <a:xfrm>
            <a:off x="3542158" y="3556437"/>
            <a:ext cx="1257888" cy="62259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4" name="AutoShape 167">
            <a:extLst>
              <a:ext uri="{FF2B5EF4-FFF2-40B4-BE49-F238E27FC236}">
                <a16:creationId xmlns:a16="http://schemas.microsoft.com/office/drawing/2014/main" id="{6DE94F5C-9760-C912-3150-90EED2DB3629}"/>
              </a:ext>
            </a:extLst>
          </p:cNvPr>
          <p:cNvSpPr>
            <a:spLocks noChangeArrowheads="1"/>
          </p:cNvSpPr>
          <p:nvPr/>
        </p:nvSpPr>
        <p:spPr bwMode="auto">
          <a:xfrm>
            <a:off x="3542158" y="2687811"/>
            <a:ext cx="1257888" cy="622594"/>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5" name="AutoShape 167">
            <a:extLst>
              <a:ext uri="{FF2B5EF4-FFF2-40B4-BE49-F238E27FC236}">
                <a16:creationId xmlns:a16="http://schemas.microsoft.com/office/drawing/2014/main" id="{D54927E7-23BF-08EA-3924-347F62C72055}"/>
              </a:ext>
            </a:extLst>
          </p:cNvPr>
          <p:cNvSpPr>
            <a:spLocks noChangeArrowheads="1"/>
          </p:cNvSpPr>
          <p:nvPr/>
        </p:nvSpPr>
        <p:spPr bwMode="auto">
          <a:xfrm>
            <a:off x="3542158" y="1819625"/>
            <a:ext cx="1257888" cy="622594"/>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6" name="AutoShape 167">
            <a:extLst>
              <a:ext uri="{FF2B5EF4-FFF2-40B4-BE49-F238E27FC236}">
                <a16:creationId xmlns:a16="http://schemas.microsoft.com/office/drawing/2014/main" id="{D7B78390-E6E8-F25A-DC9C-DB2B104BF2C0}"/>
              </a:ext>
            </a:extLst>
          </p:cNvPr>
          <p:cNvSpPr>
            <a:spLocks noChangeArrowheads="1"/>
          </p:cNvSpPr>
          <p:nvPr/>
        </p:nvSpPr>
        <p:spPr bwMode="auto">
          <a:xfrm>
            <a:off x="5095463" y="4581443"/>
            <a:ext cx="1257888" cy="622594"/>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7" name="AutoShape 167">
            <a:extLst>
              <a:ext uri="{FF2B5EF4-FFF2-40B4-BE49-F238E27FC236}">
                <a16:creationId xmlns:a16="http://schemas.microsoft.com/office/drawing/2014/main" id="{BC632039-C321-5978-58B9-7FAC0DB9AD2B}"/>
              </a:ext>
            </a:extLst>
          </p:cNvPr>
          <p:cNvSpPr>
            <a:spLocks noChangeArrowheads="1"/>
          </p:cNvSpPr>
          <p:nvPr/>
        </p:nvSpPr>
        <p:spPr bwMode="auto">
          <a:xfrm>
            <a:off x="5095463" y="3712817"/>
            <a:ext cx="1257888" cy="622594"/>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sp>
        <p:nvSpPr>
          <p:cNvPr id="18" name="AutoShape 167">
            <a:extLst>
              <a:ext uri="{FF2B5EF4-FFF2-40B4-BE49-F238E27FC236}">
                <a16:creationId xmlns:a16="http://schemas.microsoft.com/office/drawing/2014/main" id="{23EC9730-0248-08DE-DAF6-03BC6B7FF2F3}"/>
              </a:ext>
            </a:extLst>
          </p:cNvPr>
          <p:cNvSpPr>
            <a:spLocks noChangeArrowheads="1"/>
          </p:cNvSpPr>
          <p:nvPr/>
        </p:nvSpPr>
        <p:spPr bwMode="auto">
          <a:xfrm>
            <a:off x="5095463" y="2844631"/>
            <a:ext cx="1257888" cy="622594"/>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900" b="0" i="0" u="none" strike="noStrike" baseline="0">
                <a:solidFill>
                  <a:srgbClr val="000000"/>
                </a:solidFill>
                <a:latin typeface="Century Gothic" charset="0"/>
                <a:ea typeface="Century Gothic" charset="0"/>
                <a:cs typeface="Century Gothic" charset="0"/>
              </a:rPr>
              <a:t>NAME</a:t>
            </a:r>
          </a:p>
          <a:p>
            <a:pPr algn="ctr" rtl="0">
              <a:defRPr sz="1000"/>
            </a:pPr>
            <a:r>
              <a:rPr lang="en-US" sz="900" b="0" i="0" u="none" strike="noStrike" baseline="0">
                <a:solidFill>
                  <a:srgbClr val="000000"/>
                </a:solidFill>
                <a:latin typeface="Century Gothic" charset="0"/>
                <a:ea typeface="Century Gothic" charset="0"/>
                <a:cs typeface="Century Gothic" charset="0"/>
              </a:rPr>
              <a:t>––––––––––––––––––––</a:t>
            </a:r>
          </a:p>
          <a:p>
            <a:pPr algn="ctr" rtl="0">
              <a:defRPr sz="1000"/>
            </a:pPr>
            <a:r>
              <a:rPr lang="en-US" sz="900" b="0" i="0" u="none" strike="noStrike" baseline="0">
                <a:solidFill>
                  <a:srgbClr val="000000"/>
                </a:solidFill>
                <a:latin typeface="Century Gothic" charset="0"/>
                <a:ea typeface="Century Gothic" charset="0"/>
                <a:cs typeface="Century Gothic" charset="0"/>
              </a:rPr>
              <a:t>TITLE</a:t>
            </a:r>
          </a:p>
        </p:txBody>
      </p:sp>
      <p:cxnSp>
        <p:nvCxnSpPr>
          <p:cNvPr id="19" name="AutoShape 171">
            <a:extLst>
              <a:ext uri="{FF2B5EF4-FFF2-40B4-BE49-F238E27FC236}">
                <a16:creationId xmlns:a16="http://schemas.microsoft.com/office/drawing/2014/main" id="{A95FF6B8-CF3C-4C91-976E-5BCE190C6D48}"/>
              </a:ext>
            </a:extLst>
          </p:cNvPr>
          <p:cNvCxnSpPr>
            <a:cxnSpLocks noChangeShapeType="1"/>
          </p:cNvCxnSpPr>
          <p:nvPr/>
        </p:nvCxnSpPr>
        <p:spPr bwMode="auto">
          <a:xfrm>
            <a:off x="6660856" y="756357"/>
            <a:ext cx="1498410" cy="80937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20" name="Straight Arrow Connector 19">
            <a:extLst>
              <a:ext uri="{FF2B5EF4-FFF2-40B4-BE49-F238E27FC236}">
                <a16:creationId xmlns:a16="http://schemas.microsoft.com/office/drawing/2014/main" id="{17620CB3-78EB-4184-A074-B5DF96D51384}"/>
              </a:ext>
            </a:extLst>
          </p:cNvPr>
          <p:cNvCxnSpPr/>
          <p:nvPr/>
        </p:nvCxnSpPr>
        <p:spPr>
          <a:xfrm>
            <a:off x="6635456" y="1168709"/>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D8FD368-BF11-4DE4-86DE-92BE88F64130}"/>
              </a:ext>
            </a:extLst>
          </p:cNvPr>
          <p:cNvCxnSpPr/>
          <p:nvPr/>
        </p:nvCxnSpPr>
        <p:spPr>
          <a:xfrm>
            <a:off x="7816556" y="752784"/>
            <a:ext cx="0" cy="59055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3" name="AutoShape 171">
            <a:extLst>
              <a:ext uri="{FF2B5EF4-FFF2-40B4-BE49-F238E27FC236}">
                <a16:creationId xmlns:a16="http://schemas.microsoft.com/office/drawing/2014/main" id="{0D6A4D0E-4496-4BB0-93F7-A50D401D7FB3}"/>
              </a:ext>
            </a:extLst>
          </p:cNvPr>
          <p:cNvCxnSpPr>
            <a:cxnSpLocks noChangeShapeType="1"/>
          </p:cNvCxnSpPr>
          <p:nvPr/>
        </p:nvCxnSpPr>
        <p:spPr bwMode="auto">
          <a:xfrm rot="5400000">
            <a:off x="6678318" y="1792597"/>
            <a:ext cx="993775"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24" name="AutoShape 171">
            <a:extLst>
              <a:ext uri="{FF2B5EF4-FFF2-40B4-BE49-F238E27FC236}">
                <a16:creationId xmlns:a16="http://schemas.microsoft.com/office/drawing/2014/main" id="{DDD2E425-4AA0-4A4B-92B0-5DC0D2752473}"/>
              </a:ext>
            </a:extLst>
          </p:cNvPr>
          <p:cNvCxnSpPr>
            <a:cxnSpLocks noChangeShapeType="1"/>
          </p:cNvCxnSpPr>
          <p:nvPr/>
        </p:nvCxnSpPr>
        <p:spPr bwMode="auto">
          <a:xfrm rot="16200000" flipH="1">
            <a:off x="7978481" y="1791009"/>
            <a:ext cx="9906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25" name="AutoShape 171">
            <a:extLst>
              <a:ext uri="{FF2B5EF4-FFF2-40B4-BE49-F238E27FC236}">
                <a16:creationId xmlns:a16="http://schemas.microsoft.com/office/drawing/2014/main" id="{2FFC7E0F-8DF3-4B5B-A29A-DACD36D788B8}"/>
              </a:ext>
            </a:extLst>
          </p:cNvPr>
          <p:cNvCxnSpPr>
            <a:cxnSpLocks noChangeShapeType="1"/>
          </p:cNvCxnSpPr>
          <p:nvPr/>
        </p:nvCxnSpPr>
        <p:spPr bwMode="auto">
          <a:xfrm flipH="1">
            <a:off x="7845131" y="2495859"/>
            <a:ext cx="914400" cy="1084580"/>
          </a:xfrm>
          <a:prstGeom prst="bentConnector3">
            <a:avLst>
              <a:gd name="adj1" fmla="val 1233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pic>
        <p:nvPicPr>
          <p:cNvPr id="26" name="Picture 25">
            <a:extLst>
              <a:ext uri="{FF2B5EF4-FFF2-40B4-BE49-F238E27FC236}">
                <a16:creationId xmlns:a16="http://schemas.microsoft.com/office/drawing/2014/main" id="{A0F30A41-E481-4F14-B3FE-FFF725174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3912" y="762930"/>
            <a:ext cx="628944" cy="612888"/>
          </a:xfrm>
          <a:prstGeom prst="rect">
            <a:avLst/>
          </a:prstGeom>
        </p:spPr>
      </p:pic>
      <p:cxnSp>
        <p:nvCxnSpPr>
          <p:cNvPr id="27" name="AutoShape 171">
            <a:extLst>
              <a:ext uri="{FF2B5EF4-FFF2-40B4-BE49-F238E27FC236}">
                <a16:creationId xmlns:a16="http://schemas.microsoft.com/office/drawing/2014/main" id="{A95FF6B8-CF3C-4C91-976E-5BCE190C6D48}"/>
              </a:ext>
            </a:extLst>
          </p:cNvPr>
          <p:cNvCxnSpPr>
            <a:cxnSpLocks noChangeShapeType="1"/>
          </p:cNvCxnSpPr>
          <p:nvPr/>
        </p:nvCxnSpPr>
        <p:spPr bwMode="auto">
          <a:xfrm>
            <a:off x="9320355" y="3105414"/>
            <a:ext cx="1498410" cy="80937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28" name="Straight Arrow Connector 27">
            <a:extLst>
              <a:ext uri="{FF2B5EF4-FFF2-40B4-BE49-F238E27FC236}">
                <a16:creationId xmlns:a16="http://schemas.microsoft.com/office/drawing/2014/main" id="{17620CB3-78EB-4184-A074-B5DF96D51384}"/>
              </a:ext>
            </a:extLst>
          </p:cNvPr>
          <p:cNvCxnSpPr/>
          <p:nvPr/>
        </p:nvCxnSpPr>
        <p:spPr>
          <a:xfrm>
            <a:off x="9294955" y="3517766"/>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4D8FD368-BF11-4DE4-86DE-92BE88F64130}"/>
              </a:ext>
            </a:extLst>
          </p:cNvPr>
          <p:cNvCxnSpPr/>
          <p:nvPr/>
        </p:nvCxnSpPr>
        <p:spPr>
          <a:xfrm>
            <a:off x="10476055" y="3101841"/>
            <a:ext cx="0" cy="59055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0" name="AutoShape 171">
            <a:extLst>
              <a:ext uri="{FF2B5EF4-FFF2-40B4-BE49-F238E27FC236}">
                <a16:creationId xmlns:a16="http://schemas.microsoft.com/office/drawing/2014/main" id="{0D6A4D0E-4496-4BB0-93F7-A50D401D7FB3}"/>
              </a:ext>
            </a:extLst>
          </p:cNvPr>
          <p:cNvCxnSpPr>
            <a:cxnSpLocks noChangeShapeType="1"/>
          </p:cNvCxnSpPr>
          <p:nvPr/>
        </p:nvCxnSpPr>
        <p:spPr bwMode="auto">
          <a:xfrm rot="5400000">
            <a:off x="9337817" y="4141654"/>
            <a:ext cx="993775"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31" name="AutoShape 171">
            <a:extLst>
              <a:ext uri="{FF2B5EF4-FFF2-40B4-BE49-F238E27FC236}">
                <a16:creationId xmlns:a16="http://schemas.microsoft.com/office/drawing/2014/main" id="{DDD2E425-4AA0-4A4B-92B0-5DC0D2752473}"/>
              </a:ext>
            </a:extLst>
          </p:cNvPr>
          <p:cNvCxnSpPr>
            <a:cxnSpLocks noChangeShapeType="1"/>
          </p:cNvCxnSpPr>
          <p:nvPr/>
        </p:nvCxnSpPr>
        <p:spPr bwMode="auto">
          <a:xfrm rot="16200000" flipH="1">
            <a:off x="10637980" y="4140066"/>
            <a:ext cx="9906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32" name="AutoShape 171">
            <a:extLst>
              <a:ext uri="{FF2B5EF4-FFF2-40B4-BE49-F238E27FC236}">
                <a16:creationId xmlns:a16="http://schemas.microsoft.com/office/drawing/2014/main" id="{2FFC7E0F-8DF3-4B5B-A29A-DACD36D788B8}"/>
              </a:ext>
            </a:extLst>
          </p:cNvPr>
          <p:cNvCxnSpPr>
            <a:cxnSpLocks noChangeShapeType="1"/>
          </p:cNvCxnSpPr>
          <p:nvPr/>
        </p:nvCxnSpPr>
        <p:spPr bwMode="auto">
          <a:xfrm flipH="1">
            <a:off x="10504630" y="4844916"/>
            <a:ext cx="914400" cy="1084580"/>
          </a:xfrm>
          <a:prstGeom prst="bentConnector3">
            <a:avLst>
              <a:gd name="adj1" fmla="val 123373"/>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pic>
        <p:nvPicPr>
          <p:cNvPr id="33" name="Picture 32">
            <a:extLst>
              <a:ext uri="{FF2B5EF4-FFF2-40B4-BE49-F238E27FC236}">
                <a16:creationId xmlns:a16="http://schemas.microsoft.com/office/drawing/2014/main" id="{A0F30A41-E481-4F14-B3FE-FFF7251748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3411" y="3111987"/>
            <a:ext cx="628944" cy="612888"/>
          </a:xfrm>
          <a:prstGeom prst="rect">
            <a:avLst/>
          </a:prstGeom>
        </p:spPr>
      </p:pic>
      <p:sp>
        <p:nvSpPr>
          <p:cNvPr id="34" name="TextBox 33">
            <a:extLst>
              <a:ext uri="{FF2B5EF4-FFF2-40B4-BE49-F238E27FC236}">
                <a16:creationId xmlns:a16="http://schemas.microsoft.com/office/drawing/2014/main" id="{06B8F4A6-E2CA-40CB-A011-E9F550132D74}"/>
              </a:ext>
            </a:extLst>
          </p:cNvPr>
          <p:cNvSpPr txBox="1"/>
          <p:nvPr/>
        </p:nvSpPr>
        <p:spPr>
          <a:xfrm>
            <a:off x="2332388" y="6026490"/>
            <a:ext cx="8127546" cy="323165"/>
          </a:xfrm>
          <a:prstGeom prst="rect">
            <a:avLst/>
          </a:prstGeom>
          <a:noFill/>
        </p:spPr>
        <p:txBody>
          <a:bodyPr wrap="none" rtlCol="0">
            <a:spAutoFit/>
          </a:bodyPr>
          <a:lstStyle/>
          <a:p>
            <a:r>
              <a:rPr lang="en-US" sz="1500" dirty="0">
                <a:solidFill>
                  <a:schemeClr val="accent5">
                    <a:lumMod val="75000"/>
                  </a:schemeClr>
                </a:solidFill>
                <a:latin typeface="Century Gothic" panose="020B0502020202020204" pitchFamily="34" charset="0"/>
              </a:rPr>
              <a:t>COPY AND PASTE BLANK ICONS TO USE IN THE ACCOUNT MAP ON THE PREVIOUS SLIDE</a:t>
            </a:r>
          </a:p>
        </p:txBody>
      </p:sp>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ACTION PLAN</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56352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ACTION PLAN</a:t>
            </a:r>
          </a:p>
        </p:txBody>
      </p:sp>
      <p:graphicFrame>
        <p:nvGraphicFramePr>
          <p:cNvPr id="2" name="Table 1">
            <a:extLst>
              <a:ext uri="{FF2B5EF4-FFF2-40B4-BE49-F238E27FC236}">
                <a16:creationId xmlns:a16="http://schemas.microsoft.com/office/drawing/2014/main" id="{4DCC25F2-0408-D398-4FA8-D5534C94D68D}"/>
              </a:ext>
            </a:extLst>
          </p:cNvPr>
          <p:cNvGraphicFramePr>
            <a:graphicFrameLocks noGrp="1"/>
          </p:cNvGraphicFramePr>
          <p:nvPr>
            <p:extLst>
              <p:ext uri="{D42A27DB-BD31-4B8C-83A1-F6EECF244321}">
                <p14:modId xmlns:p14="http://schemas.microsoft.com/office/powerpoint/2010/main" val="1310544067"/>
              </p:ext>
            </p:extLst>
          </p:nvPr>
        </p:nvGraphicFramePr>
        <p:xfrm>
          <a:off x="457071" y="793239"/>
          <a:ext cx="11538284" cy="5489580"/>
        </p:xfrm>
        <a:graphic>
          <a:graphicData uri="http://schemas.openxmlformats.org/drawingml/2006/table">
            <a:tbl>
              <a:tblPr/>
              <a:tblGrid>
                <a:gridCol w="3489726">
                  <a:extLst>
                    <a:ext uri="{9D8B030D-6E8A-4147-A177-3AD203B41FA5}">
                      <a16:colId xmlns:a16="http://schemas.microsoft.com/office/drawing/2014/main" val="2016557694"/>
                    </a:ext>
                  </a:extLst>
                </a:gridCol>
                <a:gridCol w="8048558">
                  <a:extLst>
                    <a:ext uri="{9D8B030D-6E8A-4147-A177-3AD203B41FA5}">
                      <a16:colId xmlns:a16="http://schemas.microsoft.com/office/drawing/2014/main" val="3236378058"/>
                    </a:ext>
                  </a:extLst>
                </a:gridCol>
              </a:tblGrid>
              <a:tr h="365972">
                <a:tc>
                  <a:txBody>
                    <a:bodyPr/>
                    <a:lstStyle/>
                    <a:p>
                      <a:pPr algn="l" fontAlgn="ctr"/>
                      <a:r>
                        <a:rPr lang="en-US" sz="1200" b="0" i="0" u="none" strike="noStrike" dirty="0">
                          <a:solidFill>
                            <a:srgbClr val="ED7D31"/>
                          </a:solidFill>
                          <a:effectLst/>
                          <a:latin typeface="Century Gothic" panose="020B0502020202020204" pitchFamily="34" charset="0"/>
                        </a:rPr>
                        <a:t>OBJECTIVE 1</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92706754"/>
                  </a:ext>
                </a:extLst>
              </a:tr>
              <a:tr h="365972">
                <a:tc>
                  <a:txBody>
                    <a:bodyPr/>
                    <a:lstStyle/>
                    <a:p>
                      <a:pPr algn="l" fontAlgn="ctr"/>
                      <a:r>
                        <a:rPr lang="en-US" sz="1200" b="0" i="0" u="none" strike="noStrike">
                          <a:solidFill>
                            <a:srgbClr val="ED7D31"/>
                          </a:solidFill>
                          <a:effectLst/>
                          <a:latin typeface="Century Gothic" panose="020B0502020202020204" pitchFamily="34" charset="0"/>
                        </a:rPr>
                        <a:t>ACTION</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915893416"/>
                  </a:ext>
                </a:extLst>
              </a:tr>
              <a:tr h="365972">
                <a:tc>
                  <a:txBody>
                    <a:bodyPr/>
                    <a:lstStyle/>
                    <a:p>
                      <a:pPr algn="l" fontAlgn="ctr"/>
                      <a:r>
                        <a:rPr lang="en-US" sz="1200" b="0" i="0" u="none" strike="noStrike" dirty="0">
                          <a:solidFill>
                            <a:srgbClr val="ED7D31"/>
                          </a:solidFill>
                          <a:effectLst/>
                          <a:latin typeface="Century Gothic" panose="020B0502020202020204" pitchFamily="34" charset="0"/>
                        </a:rPr>
                        <a:t>OWNER</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692211291"/>
                  </a:ext>
                </a:extLst>
              </a:tr>
              <a:tr h="365972">
                <a:tc>
                  <a:txBody>
                    <a:bodyPr/>
                    <a:lstStyle/>
                    <a:p>
                      <a:pPr algn="l" fontAlgn="ctr"/>
                      <a:r>
                        <a:rPr lang="en-US" sz="1200" b="0" i="0" u="none" strike="noStrike" dirty="0">
                          <a:solidFill>
                            <a:srgbClr val="ED7D31"/>
                          </a:solidFill>
                          <a:effectLst/>
                          <a:latin typeface="Century Gothic" panose="020B0502020202020204" pitchFamily="34" charset="0"/>
                        </a:rPr>
                        <a:t>DATE</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1200" b="0" i="0" u="none" strike="noStrike" dirty="0">
                          <a:solidFill>
                            <a:srgbClr val="000000"/>
                          </a:solidFill>
                          <a:effectLst/>
                          <a:latin typeface="Century Gothic" panose="020B0502020202020204" pitchFamily="34" charset="0"/>
                        </a:rPr>
                        <a:t>MM/DD/YY</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863755743"/>
                  </a:ext>
                </a:extLst>
              </a:tr>
              <a:tr h="365972">
                <a:tc>
                  <a:txBody>
                    <a:bodyPr/>
                    <a:lstStyle/>
                    <a:p>
                      <a:pPr algn="l" fontAlgn="ctr"/>
                      <a:r>
                        <a:rPr lang="en-US" sz="1200" b="0" i="0" u="none" strike="noStrike">
                          <a:solidFill>
                            <a:srgbClr val="ED7D31"/>
                          </a:solidFill>
                          <a:effectLst/>
                          <a:latin typeface="Century Gothic" panose="020B0502020202020204" pitchFamily="34" charset="0"/>
                        </a:rPr>
                        <a:t>STATUS</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581257435"/>
                  </a:ext>
                </a:extLst>
              </a:tr>
              <a:tr h="365972">
                <a:tc>
                  <a:txBody>
                    <a:bodyPr/>
                    <a:lstStyle/>
                    <a:p>
                      <a:pPr algn="l" fontAlgn="ctr"/>
                      <a:r>
                        <a:rPr lang="en-US" sz="1200" b="0" i="0" u="none" strike="noStrike" dirty="0">
                          <a:solidFill>
                            <a:srgbClr val="ED7D31"/>
                          </a:solidFill>
                          <a:effectLst/>
                          <a:latin typeface="Century Gothic" panose="020B0502020202020204" pitchFamily="34" charset="0"/>
                        </a:rPr>
                        <a:t>OBJECTIVE 2</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051519759"/>
                  </a:ext>
                </a:extLst>
              </a:tr>
              <a:tr h="365972">
                <a:tc>
                  <a:txBody>
                    <a:bodyPr/>
                    <a:lstStyle/>
                    <a:p>
                      <a:pPr algn="l" fontAlgn="ctr"/>
                      <a:r>
                        <a:rPr lang="en-US" sz="1200" b="0" i="0" u="none" strike="noStrike">
                          <a:solidFill>
                            <a:srgbClr val="ED7D31"/>
                          </a:solidFill>
                          <a:effectLst/>
                          <a:latin typeface="Century Gothic" panose="020B0502020202020204" pitchFamily="34" charset="0"/>
                        </a:rPr>
                        <a:t>ACTION</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656152662"/>
                  </a:ext>
                </a:extLst>
              </a:tr>
              <a:tr h="365972">
                <a:tc>
                  <a:txBody>
                    <a:bodyPr/>
                    <a:lstStyle/>
                    <a:p>
                      <a:pPr algn="l" fontAlgn="ctr"/>
                      <a:r>
                        <a:rPr lang="en-US" sz="1200" b="0" i="0" u="none" strike="noStrike">
                          <a:solidFill>
                            <a:srgbClr val="ED7D31"/>
                          </a:solidFill>
                          <a:effectLst/>
                          <a:latin typeface="Century Gothic" panose="020B0502020202020204" pitchFamily="34" charset="0"/>
                        </a:rPr>
                        <a:t>OWNER</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461152287"/>
                  </a:ext>
                </a:extLst>
              </a:tr>
              <a:tr h="365972">
                <a:tc>
                  <a:txBody>
                    <a:bodyPr/>
                    <a:lstStyle/>
                    <a:p>
                      <a:pPr algn="l" fontAlgn="ctr"/>
                      <a:r>
                        <a:rPr lang="en-US" sz="1200" b="0" i="0" u="none" strike="noStrike">
                          <a:solidFill>
                            <a:srgbClr val="ED7D31"/>
                          </a:solidFill>
                          <a:effectLst/>
                          <a:latin typeface="Century Gothic" panose="020B0502020202020204" pitchFamily="34" charset="0"/>
                        </a:rPr>
                        <a:t>DATE</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l" fontAlgn="ctr"/>
                      <a:r>
                        <a:rPr lang="en-US" sz="1200" b="0" i="0" u="none" strike="noStrike" dirty="0">
                          <a:solidFill>
                            <a:srgbClr val="000000"/>
                          </a:solidFill>
                          <a:effectLst/>
                          <a:latin typeface="Century Gothic" panose="020B0502020202020204" pitchFamily="34" charset="0"/>
                        </a:rPr>
                        <a:t>MM/DD/YY</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893453605"/>
                  </a:ext>
                </a:extLst>
              </a:tr>
              <a:tr h="365972">
                <a:tc>
                  <a:txBody>
                    <a:bodyPr/>
                    <a:lstStyle/>
                    <a:p>
                      <a:pPr algn="l" fontAlgn="ctr"/>
                      <a:r>
                        <a:rPr lang="en-US" sz="1200" b="0" i="0" u="none" strike="noStrike" dirty="0">
                          <a:solidFill>
                            <a:srgbClr val="ED7D31"/>
                          </a:solidFill>
                          <a:effectLst/>
                          <a:latin typeface="Century Gothic" panose="020B0502020202020204" pitchFamily="34" charset="0"/>
                        </a:rPr>
                        <a:t>STATUS</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l" fontAlgn="ctr"/>
                      <a:r>
                        <a:rPr lang="en-US" sz="1200" b="0" i="0" u="none" strike="noStrike">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090432880"/>
                  </a:ext>
                </a:extLst>
              </a:tr>
              <a:tr h="365972">
                <a:tc>
                  <a:txBody>
                    <a:bodyPr/>
                    <a:lstStyle/>
                    <a:p>
                      <a:pPr algn="l" fontAlgn="ctr"/>
                      <a:r>
                        <a:rPr lang="en-US" sz="1200" b="0" i="0" u="none" strike="noStrike">
                          <a:solidFill>
                            <a:srgbClr val="ED7D31"/>
                          </a:solidFill>
                          <a:effectLst/>
                          <a:latin typeface="Century Gothic" panose="020B0502020202020204" pitchFamily="34" charset="0"/>
                        </a:rPr>
                        <a:t>OBJECTIVE 3</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74676182"/>
                  </a:ext>
                </a:extLst>
              </a:tr>
              <a:tr h="365972">
                <a:tc>
                  <a:txBody>
                    <a:bodyPr/>
                    <a:lstStyle/>
                    <a:p>
                      <a:pPr algn="l" fontAlgn="ctr"/>
                      <a:r>
                        <a:rPr lang="en-US" sz="1200" b="0" i="0" u="none" strike="noStrike" dirty="0">
                          <a:solidFill>
                            <a:srgbClr val="ED7D31"/>
                          </a:solidFill>
                          <a:effectLst/>
                          <a:latin typeface="Century Gothic" panose="020B0502020202020204" pitchFamily="34" charset="0"/>
                        </a:rPr>
                        <a:t>ACTION</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929634875"/>
                  </a:ext>
                </a:extLst>
              </a:tr>
              <a:tr h="365972">
                <a:tc>
                  <a:txBody>
                    <a:bodyPr/>
                    <a:lstStyle/>
                    <a:p>
                      <a:pPr algn="l" fontAlgn="ctr"/>
                      <a:r>
                        <a:rPr lang="en-US" sz="1200" b="0" i="0" u="none" strike="noStrike" dirty="0">
                          <a:solidFill>
                            <a:srgbClr val="ED7D31"/>
                          </a:solidFill>
                          <a:effectLst/>
                          <a:latin typeface="Century Gothic" panose="020B0502020202020204" pitchFamily="34" charset="0"/>
                        </a:rPr>
                        <a:t>OWNER</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912280063"/>
                  </a:ext>
                </a:extLst>
              </a:tr>
              <a:tr h="365972">
                <a:tc>
                  <a:txBody>
                    <a:bodyPr/>
                    <a:lstStyle/>
                    <a:p>
                      <a:pPr algn="l" fontAlgn="ctr"/>
                      <a:r>
                        <a:rPr lang="en-US" sz="1200" b="0" i="0" u="none" strike="noStrike" dirty="0">
                          <a:solidFill>
                            <a:srgbClr val="ED7D31"/>
                          </a:solidFill>
                          <a:effectLst/>
                          <a:latin typeface="Century Gothic" panose="020B0502020202020204" pitchFamily="34" charset="0"/>
                        </a:rPr>
                        <a:t>DATE</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1200" b="0" i="0" u="none" strike="noStrike" dirty="0">
                          <a:solidFill>
                            <a:srgbClr val="000000"/>
                          </a:solidFill>
                          <a:effectLst/>
                          <a:latin typeface="Century Gothic" panose="020B0502020202020204" pitchFamily="34" charset="0"/>
                        </a:rPr>
                        <a:t>MM/DD/YY</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551378620"/>
                  </a:ext>
                </a:extLst>
              </a:tr>
              <a:tr h="365972">
                <a:tc>
                  <a:txBody>
                    <a:bodyPr/>
                    <a:lstStyle/>
                    <a:p>
                      <a:pPr algn="l" fontAlgn="ctr"/>
                      <a:r>
                        <a:rPr lang="en-US" sz="1200" b="0" i="0" u="none" strike="noStrike" dirty="0">
                          <a:solidFill>
                            <a:srgbClr val="ED7D31"/>
                          </a:solidFill>
                          <a:effectLst/>
                          <a:latin typeface="Century Gothic" panose="020B0502020202020204" pitchFamily="34" charset="0"/>
                        </a:rPr>
                        <a:t>STATUS</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ctr"/>
                      <a:r>
                        <a:rPr lang="en-US" sz="1200" b="0" i="0" u="none" strike="noStrike" dirty="0">
                          <a:solidFill>
                            <a:srgbClr val="000000"/>
                          </a:solidFill>
                          <a:effectLst/>
                          <a:latin typeface="Century Gothic" panose="020B0502020202020204" pitchFamily="34" charset="0"/>
                        </a:rPr>
                        <a:t> </a:t>
                      </a:r>
                    </a:p>
                  </a:txBody>
                  <a:tcPr marL="43513" marR="4835" marT="483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658706087"/>
                  </a:ext>
                </a:extLst>
              </a:tr>
            </a:tbl>
          </a:graphicData>
        </a:graphic>
      </p:graphicFrame>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10</TotalTime>
  <Words>349</Words>
  <Application>Microsoft Macintosh PowerPoint</Application>
  <PresentationFormat>Widescreen</PresentationFormat>
  <Paragraphs>153</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2</cp:revision>
  <dcterms:created xsi:type="dcterms:W3CDTF">2023-04-16T19:49:27Z</dcterms:created>
  <dcterms:modified xsi:type="dcterms:W3CDTF">2023-05-11T20:52:13Z</dcterms:modified>
</cp:coreProperties>
</file>