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ADD191-A82E-48AF-ADB5-1ED9319946D9}" v="23" dt="2023-03-25T13:33:55.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03" autoAdjust="0"/>
    <p:restoredTop sz="86447"/>
  </p:normalViewPr>
  <p:slideViewPr>
    <p:cSldViewPr snapToGrid="0" snapToObjects="1">
      <p:cViewPr varScale="1">
        <p:scale>
          <a:sx n="128" d="100"/>
          <a:sy n="128" d="100"/>
        </p:scale>
        <p:origin x="90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BADD191-A82E-48AF-ADB5-1ED9319946D9}"/>
    <pc:docChg chg="undo custSel addSld delSld modSld">
      <pc:chgData name="Bess Dunlevy" userId="dd4b9a8537dbe9d0" providerId="LiveId" clId="{DBADD191-A82E-48AF-ADB5-1ED9319946D9}" dt="2023-03-27T23:41:14.406" v="53" actId="20577"/>
      <pc:docMkLst>
        <pc:docMk/>
      </pc:docMkLst>
      <pc:sldChg chg="add del">
        <pc:chgData name="Bess Dunlevy" userId="dd4b9a8537dbe9d0" providerId="LiveId" clId="{DBADD191-A82E-48AF-ADB5-1ED9319946D9}" dt="2023-03-27T23:41:02.065" v="27" actId="47"/>
        <pc:sldMkLst>
          <pc:docMk/>
          <pc:sldMk cId="2929323684" sldId="295"/>
        </pc:sldMkLst>
      </pc:sldChg>
      <pc:sldChg chg="addSp delSp mod">
        <pc:chgData name="Bess Dunlevy" userId="dd4b9a8537dbe9d0" providerId="LiveId" clId="{DBADD191-A82E-48AF-ADB5-1ED9319946D9}" dt="2023-03-27T23:41:00.604" v="26" actId="478"/>
        <pc:sldMkLst>
          <pc:docMk/>
          <pc:sldMk cId="1508588292" sldId="342"/>
        </pc:sldMkLst>
        <pc:picChg chg="add del">
          <ac:chgData name="Bess Dunlevy" userId="dd4b9a8537dbe9d0" providerId="LiveId" clId="{DBADD191-A82E-48AF-ADB5-1ED9319946D9}" dt="2023-03-27T23:41:00.604" v="26" actId="478"/>
          <ac:picMkLst>
            <pc:docMk/>
            <pc:sldMk cId="1508588292" sldId="342"/>
            <ac:picMk id="4" creationId="{4AEB8225-3AA8-AF48-AD51-3F5F53316D6B}"/>
          </ac:picMkLst>
        </pc:picChg>
      </pc:sldChg>
      <pc:sldChg chg="modSp mod">
        <pc:chgData name="Bess Dunlevy" userId="dd4b9a8537dbe9d0" providerId="LiveId" clId="{DBADD191-A82E-48AF-ADB5-1ED9319946D9}" dt="2023-03-27T23:41:10.143" v="42" actId="20577"/>
        <pc:sldMkLst>
          <pc:docMk/>
          <pc:sldMk cId="2962643205" sldId="378"/>
        </pc:sldMkLst>
        <pc:spChg chg="mod">
          <ac:chgData name="Bess Dunlevy" userId="dd4b9a8537dbe9d0" providerId="LiveId" clId="{DBADD191-A82E-48AF-ADB5-1ED9319946D9}" dt="2023-03-27T23:41:10.143" v="42" actId="20577"/>
          <ac:spMkLst>
            <pc:docMk/>
            <pc:sldMk cId="2962643205" sldId="378"/>
            <ac:spMk id="9" creationId="{CB9D49A6-86F7-B744-828A-D7C1D9D15D8C}"/>
          </ac:spMkLst>
        </pc:spChg>
      </pc:sldChg>
      <pc:sldChg chg="modSp mod">
        <pc:chgData name="Bess Dunlevy" userId="dd4b9a8537dbe9d0" providerId="LiveId" clId="{DBADD191-A82E-48AF-ADB5-1ED9319946D9}" dt="2023-03-27T23:41:14.406" v="53" actId="20577"/>
        <pc:sldMkLst>
          <pc:docMk/>
          <pc:sldMk cId="4204877435" sldId="379"/>
        </pc:sldMkLst>
        <pc:spChg chg="mod">
          <ac:chgData name="Bess Dunlevy" userId="dd4b9a8537dbe9d0" providerId="LiveId" clId="{DBADD191-A82E-48AF-ADB5-1ED9319946D9}" dt="2023-03-27T23:41:14.406" v="53" actId="20577"/>
          <ac:spMkLst>
            <pc:docMk/>
            <pc:sldMk cId="4204877435" sldId="379"/>
            <ac:spMk id="9" creationId="{CB9D49A6-86F7-B744-828A-D7C1D9D15D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33&amp;utm_source=integrated-content&amp;utm_campaign=/content/account-planning-templates&amp;utm_medium=Strategic+Account+Plan+Presentation+powerpoint+11733&amp;lpa=Strategic+Account+Plan+Presentation+powerpoint+1173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STRATEGIC ACCOUNT PLAN </a:t>
            </a:r>
            <a:br>
              <a:rPr lang="en-US" sz="2200" b="1" dirty="0">
                <a:solidFill>
                  <a:schemeClr val="tx1">
                    <a:lumMod val="75000"/>
                    <a:lumOff val="25000"/>
                  </a:schemeClr>
                </a:solidFill>
                <a:latin typeface="Century Gothic" panose="020B0502020202020204" pitchFamily="34" charset="0"/>
              </a:rPr>
            </a:br>
            <a:r>
              <a:rPr lang="en-US" sz="2200" b="1" dirty="0">
                <a:solidFill>
                  <a:schemeClr val="tx1">
                    <a:lumMod val="75000"/>
                    <a:lumOff val="25000"/>
                  </a:schemeClr>
                </a:solidFill>
                <a:latin typeface="Century Gothic" panose="020B0502020202020204" pitchFamily="34" charset="0"/>
              </a:rPr>
              <a:t>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STRATEGIC ACCOUNT PLAN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277131" y="2822571"/>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FOR [ COMPANY NAME ]</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277131" y="3584082"/>
            <a:ext cx="1117966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 name="Table 1">
            <a:extLst>
              <a:ext uri="{FF2B5EF4-FFF2-40B4-BE49-F238E27FC236}">
                <a16:creationId xmlns:a16="http://schemas.microsoft.com/office/drawing/2014/main" id="{1D252A95-D660-9EC2-6F57-16447D72C096}"/>
              </a:ext>
            </a:extLst>
          </p:cNvPr>
          <p:cNvGraphicFramePr>
            <a:graphicFrameLocks noGrp="1"/>
          </p:cNvGraphicFramePr>
          <p:nvPr>
            <p:extLst>
              <p:ext uri="{D42A27DB-BD31-4B8C-83A1-F6EECF244321}">
                <p14:modId xmlns:p14="http://schemas.microsoft.com/office/powerpoint/2010/main" val="971829984"/>
              </p:ext>
            </p:extLst>
          </p:nvPr>
        </p:nvGraphicFramePr>
        <p:xfrm>
          <a:off x="277131" y="3975323"/>
          <a:ext cx="9448800" cy="2093595"/>
        </p:xfrm>
        <a:graphic>
          <a:graphicData uri="http://schemas.openxmlformats.org/drawingml/2006/table">
            <a:tbl>
              <a:tblPr/>
              <a:tblGrid>
                <a:gridCol w="2682982">
                  <a:extLst>
                    <a:ext uri="{9D8B030D-6E8A-4147-A177-3AD203B41FA5}">
                      <a16:colId xmlns:a16="http://schemas.microsoft.com/office/drawing/2014/main" val="1996367546"/>
                    </a:ext>
                  </a:extLst>
                </a:gridCol>
                <a:gridCol w="6765818">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chemeClr val="accent5">
                              <a:lumMod val="75000"/>
                            </a:schemeClr>
                          </a:solidFill>
                          <a:effectLst/>
                          <a:latin typeface="Century Gothic" panose="020B0502020202020204" pitchFamily="34" charset="0"/>
                        </a:rPr>
                        <a:t>PREPARED BY</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Name</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dirty="0">
                          <a:solidFill>
                            <a:schemeClr val="accent5">
                              <a:lumMod val="75000"/>
                            </a:schemeClr>
                          </a:solidFill>
                          <a:effectLst/>
                          <a:latin typeface="Century Gothic" panose="020B0502020202020204" pitchFamily="34" charset="0"/>
                        </a:rPr>
                        <a:t>ACCOUNT PLAN MANAGER</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dirty="0">
                          <a:solidFill>
                            <a:schemeClr val="accent5">
                              <a:lumMod val="75000"/>
                            </a:schemeClr>
                          </a:solidFill>
                          <a:effectLst/>
                          <a:latin typeface="Century Gothic" panose="020B0502020202020204" pitchFamily="34" charset="0"/>
                        </a:rPr>
                        <a:t>DATE</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MM/DD/YY</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STRATEGIC ACCOUNT PLAN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Client’s Key Priorities</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41334"/>
            <a:ext cx="3070224"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Client’s Key Initiatives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3070224"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Client’s Key Individuals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REVENUE STREAMS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71713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ACTION PLAN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ANNUAL ACCOUNT TARGETS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3479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OVERVIEW:  Client’s Key Priorities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OVERVIEW – KEY PRIORITIES</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1009785388"/>
              </p:ext>
            </p:extLst>
          </p:nvPr>
        </p:nvGraphicFramePr>
        <p:xfrm>
          <a:off x="488196" y="697704"/>
          <a:ext cx="10821034" cy="5556447"/>
        </p:xfrm>
        <a:graphic>
          <a:graphicData uri="http://schemas.openxmlformats.org/drawingml/2006/table">
            <a:tbl>
              <a:tblPr/>
              <a:tblGrid>
                <a:gridCol w="2253475">
                  <a:extLst>
                    <a:ext uri="{9D8B030D-6E8A-4147-A177-3AD203B41FA5}">
                      <a16:colId xmlns:a16="http://schemas.microsoft.com/office/drawing/2014/main" val="1996367546"/>
                    </a:ext>
                  </a:extLst>
                </a:gridCol>
                <a:gridCol w="8567559">
                  <a:extLst>
                    <a:ext uri="{9D8B030D-6E8A-4147-A177-3AD203B41FA5}">
                      <a16:colId xmlns:a16="http://schemas.microsoft.com/office/drawing/2014/main" val="886809287"/>
                    </a:ext>
                  </a:extLst>
                </a:gridCol>
              </a:tblGrid>
              <a:tr h="5556447">
                <a:tc>
                  <a:txBody>
                    <a:bodyPr/>
                    <a:lstStyle/>
                    <a:p>
                      <a:pPr algn="l" fontAlgn="ctr"/>
                      <a:r>
                        <a:rPr lang="en-US" sz="1200" b="0" i="0" u="none" strike="noStrike" dirty="0">
                          <a:solidFill>
                            <a:srgbClr val="000000"/>
                          </a:solidFill>
                          <a:effectLst/>
                          <a:latin typeface="Century Gothic" panose="020B0502020202020204" pitchFamily="34" charset="0"/>
                        </a:rPr>
                        <a:t>KEY PRIORITIES</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fontAlgn="ctr">
                        <a:lnSpc>
                          <a:spcPct val="200000"/>
                        </a:lnSpc>
                      </a:pPr>
                      <a:r>
                        <a:rPr lang="en-US" sz="1100" b="0" i="0" u="none" strike="noStrike" dirty="0">
                          <a:solidFill>
                            <a:srgbClr val="000000"/>
                          </a:solidFill>
                          <a:effectLst/>
                          <a:latin typeface="Century Gothic" panose="020B0502020202020204" pitchFamily="34" charset="0"/>
                        </a:rPr>
                        <a:t>Priority 1: Provide description</a:t>
                      </a:r>
                    </a:p>
                    <a:p>
                      <a:pPr algn="l" fontAlgn="ctr">
                        <a:lnSpc>
                          <a:spcPct val="200000"/>
                        </a:lnSpc>
                      </a:pPr>
                      <a:r>
                        <a:rPr lang="en-US" sz="1100" b="0" i="0" u="none" strike="noStrike" dirty="0">
                          <a:solidFill>
                            <a:srgbClr val="000000"/>
                          </a:solidFill>
                          <a:effectLst/>
                          <a:latin typeface="Century Gothic" panose="020B0502020202020204" pitchFamily="34" charset="0"/>
                        </a:rPr>
                        <a:t>Priority 2: Provide description</a:t>
                      </a:r>
                    </a:p>
                    <a:p>
                      <a:pPr algn="l" fontAlgn="ctr">
                        <a:lnSpc>
                          <a:spcPct val="200000"/>
                        </a:lnSpc>
                      </a:pPr>
                      <a:r>
                        <a:rPr lang="en-US" sz="1100" b="0" i="0" u="none" strike="noStrike" dirty="0">
                          <a:solidFill>
                            <a:srgbClr val="000000"/>
                          </a:solidFill>
                          <a:effectLst/>
                          <a:latin typeface="Century Gothic" panose="020B0502020202020204" pitchFamily="34" charset="0"/>
                        </a:rPr>
                        <a:t>Priority 3: Provide description</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pic>
        <p:nvPicPr>
          <p:cNvPr id="3" name="Graphic 2" descr="Key outline">
            <a:extLst>
              <a:ext uri="{FF2B5EF4-FFF2-40B4-BE49-F238E27FC236}">
                <a16:creationId xmlns:a16="http://schemas.microsoft.com/office/drawing/2014/main" id="{081A423E-657E-4073-B7F8-68F9EC5EC5B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11246604" y="99204"/>
            <a:ext cx="914400" cy="91440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OVERVIEW – KEY INITIATIVES</a:t>
            </a:r>
          </a:p>
        </p:txBody>
      </p:sp>
      <p:sp>
        <p:nvSpPr>
          <p:cNvPr id="2" name="TextBox 1">
            <a:extLst>
              <a:ext uri="{FF2B5EF4-FFF2-40B4-BE49-F238E27FC236}">
                <a16:creationId xmlns:a16="http://schemas.microsoft.com/office/drawing/2014/main" id="{97B92A6C-1B1D-2BC6-D775-822B42D53505}"/>
              </a:ext>
            </a:extLst>
          </p:cNvPr>
          <p:cNvSpPr txBox="1"/>
          <p:nvPr/>
        </p:nvSpPr>
        <p:spPr>
          <a:xfrm>
            <a:off x="367747" y="209758"/>
            <a:ext cx="551785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OVERVIEW:  Client’s Key Initiatives</a:t>
            </a:r>
          </a:p>
        </p:txBody>
      </p:sp>
      <p:graphicFrame>
        <p:nvGraphicFramePr>
          <p:cNvPr id="3" name="Table 2">
            <a:extLst>
              <a:ext uri="{FF2B5EF4-FFF2-40B4-BE49-F238E27FC236}">
                <a16:creationId xmlns:a16="http://schemas.microsoft.com/office/drawing/2014/main" id="{15245F01-DADD-6104-0A6A-F8EB13BB14FA}"/>
              </a:ext>
            </a:extLst>
          </p:cNvPr>
          <p:cNvGraphicFramePr>
            <a:graphicFrameLocks noGrp="1"/>
          </p:cNvGraphicFramePr>
          <p:nvPr>
            <p:extLst>
              <p:ext uri="{D42A27DB-BD31-4B8C-83A1-F6EECF244321}">
                <p14:modId xmlns:p14="http://schemas.microsoft.com/office/powerpoint/2010/main" val="1186946058"/>
              </p:ext>
            </p:extLst>
          </p:nvPr>
        </p:nvGraphicFramePr>
        <p:xfrm>
          <a:off x="488196" y="697704"/>
          <a:ext cx="10821034" cy="5556447"/>
        </p:xfrm>
        <a:graphic>
          <a:graphicData uri="http://schemas.openxmlformats.org/drawingml/2006/table">
            <a:tbl>
              <a:tblPr/>
              <a:tblGrid>
                <a:gridCol w="2253475">
                  <a:extLst>
                    <a:ext uri="{9D8B030D-6E8A-4147-A177-3AD203B41FA5}">
                      <a16:colId xmlns:a16="http://schemas.microsoft.com/office/drawing/2014/main" val="1996367546"/>
                    </a:ext>
                  </a:extLst>
                </a:gridCol>
                <a:gridCol w="8567559">
                  <a:extLst>
                    <a:ext uri="{9D8B030D-6E8A-4147-A177-3AD203B41FA5}">
                      <a16:colId xmlns:a16="http://schemas.microsoft.com/office/drawing/2014/main" val="886809287"/>
                    </a:ext>
                  </a:extLst>
                </a:gridCol>
              </a:tblGrid>
              <a:tr h="5556447">
                <a:tc>
                  <a:txBody>
                    <a:bodyPr/>
                    <a:lstStyle/>
                    <a:p>
                      <a:pPr algn="l" fontAlgn="ctr"/>
                      <a:r>
                        <a:rPr lang="en-US" sz="1200" b="0" i="0" u="none" strike="noStrike" dirty="0">
                          <a:solidFill>
                            <a:srgbClr val="000000"/>
                          </a:solidFill>
                          <a:effectLst/>
                          <a:latin typeface="Century Gothic" panose="020B0502020202020204" pitchFamily="34" charset="0"/>
                        </a:rPr>
                        <a:t>KEY INITIATIVES</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l" fontAlgn="ctr">
                        <a:lnSpc>
                          <a:spcPct val="200000"/>
                        </a:lnSpc>
                      </a:pPr>
                      <a:r>
                        <a:rPr lang="en-US" sz="1100" b="0" i="0" u="none" strike="noStrike" dirty="0">
                          <a:solidFill>
                            <a:srgbClr val="000000"/>
                          </a:solidFill>
                          <a:effectLst/>
                          <a:latin typeface="Century Gothic" panose="020B0502020202020204" pitchFamily="34" charset="0"/>
                        </a:rPr>
                        <a:t>Initiative 1: Provide description</a:t>
                      </a:r>
                    </a:p>
                    <a:p>
                      <a:pPr algn="l" fontAlgn="ctr">
                        <a:lnSpc>
                          <a:spcPct val="200000"/>
                        </a:lnSpc>
                      </a:pPr>
                      <a:r>
                        <a:rPr lang="en-US" sz="1100" b="0" i="0" u="none" strike="noStrike" dirty="0">
                          <a:solidFill>
                            <a:srgbClr val="000000"/>
                          </a:solidFill>
                          <a:effectLst/>
                          <a:latin typeface="Century Gothic" panose="020B0502020202020204" pitchFamily="34" charset="0"/>
                        </a:rPr>
                        <a:t>Initiative 2: Provide description</a:t>
                      </a:r>
                    </a:p>
                    <a:p>
                      <a:pPr algn="l" fontAlgn="ctr">
                        <a:lnSpc>
                          <a:spcPct val="200000"/>
                        </a:lnSpc>
                      </a:pPr>
                      <a:r>
                        <a:rPr lang="en-US" sz="1100" b="0" i="0" u="none" strike="noStrike" dirty="0">
                          <a:solidFill>
                            <a:srgbClr val="000000"/>
                          </a:solidFill>
                          <a:effectLst/>
                          <a:latin typeface="Century Gothic" panose="020B0502020202020204" pitchFamily="34" charset="0"/>
                        </a:rPr>
                        <a:t>Initiative 3: Provide description</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pic>
        <p:nvPicPr>
          <p:cNvPr id="8" name="Graphic 7" descr="Key outline">
            <a:extLst>
              <a:ext uri="{FF2B5EF4-FFF2-40B4-BE49-F238E27FC236}">
                <a16:creationId xmlns:a16="http://schemas.microsoft.com/office/drawing/2014/main" id="{9E0380F9-236E-130A-8C78-8175A8BC02B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11246604" y="99204"/>
            <a:ext cx="914400" cy="914400"/>
          </a:xfrm>
          <a:prstGeom prst="rect">
            <a:avLst/>
          </a:prstGeom>
        </p:spPr>
      </p:pic>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OVERVIEW – KEY INDIVIDUALS</a:t>
            </a:r>
          </a:p>
        </p:txBody>
      </p:sp>
      <p:sp>
        <p:nvSpPr>
          <p:cNvPr id="3" name="TextBox 2">
            <a:extLst>
              <a:ext uri="{FF2B5EF4-FFF2-40B4-BE49-F238E27FC236}">
                <a16:creationId xmlns:a16="http://schemas.microsoft.com/office/drawing/2014/main" id="{EE7D766F-C29E-4B5B-4A81-07C184F9142C}"/>
              </a:ext>
            </a:extLst>
          </p:cNvPr>
          <p:cNvSpPr txBox="1"/>
          <p:nvPr/>
        </p:nvSpPr>
        <p:spPr>
          <a:xfrm>
            <a:off x="367747" y="209758"/>
            <a:ext cx="571983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OVERVIEW:  Client’s Key Individuals</a:t>
            </a:r>
          </a:p>
        </p:txBody>
      </p:sp>
      <p:graphicFrame>
        <p:nvGraphicFramePr>
          <p:cNvPr id="8" name="Table 7">
            <a:extLst>
              <a:ext uri="{FF2B5EF4-FFF2-40B4-BE49-F238E27FC236}">
                <a16:creationId xmlns:a16="http://schemas.microsoft.com/office/drawing/2014/main" id="{07F87235-A92A-153E-C12B-C85AD3C54359}"/>
              </a:ext>
            </a:extLst>
          </p:cNvPr>
          <p:cNvGraphicFramePr>
            <a:graphicFrameLocks noGrp="1"/>
          </p:cNvGraphicFramePr>
          <p:nvPr>
            <p:extLst>
              <p:ext uri="{D42A27DB-BD31-4B8C-83A1-F6EECF244321}">
                <p14:modId xmlns:p14="http://schemas.microsoft.com/office/powerpoint/2010/main" val="2977337379"/>
              </p:ext>
            </p:extLst>
          </p:nvPr>
        </p:nvGraphicFramePr>
        <p:xfrm>
          <a:off x="488196" y="697704"/>
          <a:ext cx="10821034" cy="5556447"/>
        </p:xfrm>
        <a:graphic>
          <a:graphicData uri="http://schemas.openxmlformats.org/drawingml/2006/table">
            <a:tbl>
              <a:tblPr/>
              <a:tblGrid>
                <a:gridCol w="2253475">
                  <a:extLst>
                    <a:ext uri="{9D8B030D-6E8A-4147-A177-3AD203B41FA5}">
                      <a16:colId xmlns:a16="http://schemas.microsoft.com/office/drawing/2014/main" val="1996367546"/>
                    </a:ext>
                  </a:extLst>
                </a:gridCol>
                <a:gridCol w="8567559">
                  <a:extLst>
                    <a:ext uri="{9D8B030D-6E8A-4147-A177-3AD203B41FA5}">
                      <a16:colId xmlns:a16="http://schemas.microsoft.com/office/drawing/2014/main" val="886809287"/>
                    </a:ext>
                  </a:extLst>
                </a:gridCol>
              </a:tblGrid>
              <a:tr h="5556447">
                <a:tc>
                  <a:txBody>
                    <a:bodyPr/>
                    <a:lstStyle/>
                    <a:p>
                      <a:pPr algn="l" fontAlgn="ctr"/>
                      <a:r>
                        <a:rPr lang="en-US" sz="1200" b="0" i="0" u="none" strike="noStrike" dirty="0">
                          <a:solidFill>
                            <a:srgbClr val="000000"/>
                          </a:solidFill>
                          <a:effectLst/>
                          <a:latin typeface="Century Gothic" panose="020B0502020202020204" pitchFamily="34" charset="0"/>
                        </a:rPr>
                        <a:t>KEY INDIVIDUALS</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171450" indent="-171450" algn="l" fontAlgn="ctr">
                        <a:lnSpc>
                          <a:spcPct val="200000"/>
                        </a:lnSpc>
                        <a:buFont typeface="Arial" panose="020B0604020202020204" pitchFamily="34" charset="0"/>
                        <a:buChar char="•"/>
                      </a:pPr>
                      <a:r>
                        <a:rPr lang="en-US" sz="1500" b="0" i="0" u="none" strike="noStrike" dirty="0">
                          <a:solidFill>
                            <a:schemeClr val="accent5">
                              <a:lumMod val="75000"/>
                            </a:schemeClr>
                          </a:solidFill>
                          <a:effectLst/>
                          <a:latin typeface="Century Gothic" panose="020B0502020202020204" pitchFamily="34" charset="0"/>
                        </a:rPr>
                        <a:t>Name, Title, Email, Phone</a:t>
                      </a:r>
                    </a:p>
                    <a:p>
                      <a:pPr marL="171450" indent="-171450" algn="l" fontAlgn="ctr">
                        <a:lnSpc>
                          <a:spcPct val="200000"/>
                        </a:lnSpc>
                        <a:buFont typeface="Arial" panose="020B0604020202020204" pitchFamily="34" charset="0"/>
                        <a:buChar char="•"/>
                      </a:pPr>
                      <a:r>
                        <a:rPr lang="en-US" sz="1500" b="0" i="0" u="none" strike="noStrike" dirty="0">
                          <a:solidFill>
                            <a:schemeClr val="accent5">
                              <a:lumMod val="75000"/>
                            </a:schemeClr>
                          </a:solidFill>
                          <a:effectLst/>
                          <a:latin typeface="Century Gothic" panose="020B0502020202020204" pitchFamily="34" charset="0"/>
                        </a:rPr>
                        <a:t>Name, Title, Email, Phone</a:t>
                      </a:r>
                    </a:p>
                    <a:p>
                      <a:pPr marL="171450" indent="-171450" algn="l" fontAlgn="ctr">
                        <a:lnSpc>
                          <a:spcPct val="200000"/>
                        </a:lnSpc>
                        <a:buFont typeface="Arial" panose="020B0604020202020204" pitchFamily="34" charset="0"/>
                        <a:buChar char="•"/>
                      </a:pPr>
                      <a:r>
                        <a:rPr lang="en-US" sz="1500" b="0" i="0" u="none" strike="noStrike" dirty="0">
                          <a:solidFill>
                            <a:schemeClr val="accent5">
                              <a:lumMod val="75000"/>
                            </a:schemeClr>
                          </a:solidFill>
                          <a:effectLst/>
                          <a:latin typeface="Century Gothic" panose="020B0502020202020204" pitchFamily="34" charset="0"/>
                        </a:rPr>
                        <a:t>Name, Title , Email, Phone</a:t>
                      </a: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pic>
        <p:nvPicPr>
          <p:cNvPr id="10" name="Graphic 9" descr="Key outline">
            <a:extLst>
              <a:ext uri="{FF2B5EF4-FFF2-40B4-BE49-F238E27FC236}">
                <a16:creationId xmlns:a16="http://schemas.microsoft.com/office/drawing/2014/main" id="{33791C7E-129D-57C4-1888-FEE1DB51E4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11246604" y="99204"/>
            <a:ext cx="914400" cy="914400"/>
          </a:xfrm>
          <a:prstGeom prst="rect">
            <a:avLst/>
          </a:prstGeom>
        </p:spPr>
      </p:pic>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ANNUAL ACCOUNT TARGETS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477085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ANNUAL ACCOUNT TARGETS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722822917"/>
              </p:ext>
            </p:extLst>
          </p:nvPr>
        </p:nvGraphicFramePr>
        <p:xfrm>
          <a:off x="472698" y="719663"/>
          <a:ext cx="10577740" cy="4309538"/>
        </p:xfrm>
        <a:graphic>
          <a:graphicData uri="http://schemas.openxmlformats.org/drawingml/2006/table">
            <a:tbl>
              <a:tblPr/>
              <a:tblGrid>
                <a:gridCol w="2202809">
                  <a:extLst>
                    <a:ext uri="{9D8B030D-6E8A-4147-A177-3AD203B41FA5}">
                      <a16:colId xmlns:a16="http://schemas.microsoft.com/office/drawing/2014/main" val="3129605748"/>
                    </a:ext>
                  </a:extLst>
                </a:gridCol>
                <a:gridCol w="8374931">
                  <a:extLst>
                    <a:ext uri="{9D8B030D-6E8A-4147-A177-3AD203B41FA5}">
                      <a16:colId xmlns:a16="http://schemas.microsoft.com/office/drawing/2014/main" val="4134565234"/>
                    </a:ext>
                  </a:extLst>
                </a:gridCol>
              </a:tblGrid>
              <a:tr h="541865">
                <a:tc>
                  <a:txBody>
                    <a:bodyPr/>
                    <a:lstStyle/>
                    <a:p>
                      <a:pPr algn="l" fontAlgn="ctr"/>
                      <a:r>
                        <a:rPr lang="en-US" sz="1200" b="0" i="0" u="none" strike="noStrike" dirty="0">
                          <a:solidFill>
                            <a:srgbClr val="000000"/>
                          </a:solidFill>
                          <a:effectLst/>
                          <a:latin typeface="Century Gothic" panose="020B0502020202020204" pitchFamily="34" charset="0"/>
                        </a:rPr>
                        <a:t>TARGET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444793">
                <a:tc>
                  <a:txBody>
                    <a:bodyPr/>
                    <a:lstStyle/>
                    <a:p>
                      <a:pPr algn="l" rtl="0" fontAlgn="ctr"/>
                      <a:r>
                        <a:rPr lang="en-US" sz="1200" b="0" i="0" u="none" strike="noStrike" dirty="0">
                          <a:solidFill>
                            <a:srgbClr val="000000"/>
                          </a:solidFill>
                          <a:effectLst/>
                          <a:latin typeface="Century Gothic" panose="020B0502020202020204" pitchFamily="34" charset="0"/>
                        </a:rPr>
                        <a:t>TARGET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444794">
                <a:tc>
                  <a:txBody>
                    <a:bodyPr/>
                    <a:lstStyle/>
                    <a:p>
                      <a:pPr algn="l" fontAlgn="ctr"/>
                      <a:r>
                        <a:rPr lang="en-US" sz="1200" b="0" i="0" u="none" strike="noStrike" dirty="0">
                          <a:solidFill>
                            <a:srgbClr val="000000"/>
                          </a:solidFill>
                          <a:effectLst/>
                          <a:latin typeface="Century Gothic" panose="020B0502020202020204" pitchFamily="34" charset="0"/>
                        </a:rPr>
                        <a:t>TARGET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7968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r h="47968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97285987"/>
                  </a:ext>
                </a:extLst>
              </a:tr>
              <a:tr h="47968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477121403"/>
                  </a:ext>
                </a:extLst>
              </a:tr>
              <a:tr h="47968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03042062"/>
                  </a:ext>
                </a:extLst>
              </a:tr>
              <a:tr h="47968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3883852"/>
                  </a:ext>
                </a:extLst>
              </a:tr>
              <a:tr h="47968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3">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76082368"/>
                  </a:ext>
                </a:extLst>
              </a:tr>
            </a:tbl>
          </a:graphicData>
        </a:graphic>
      </p:graphicFrame>
      <p:pic>
        <p:nvPicPr>
          <p:cNvPr id="4" name="Graphic 3" descr="Bullseye outline">
            <a:extLst>
              <a:ext uri="{FF2B5EF4-FFF2-40B4-BE49-F238E27FC236}">
                <a16:creationId xmlns:a16="http://schemas.microsoft.com/office/drawing/2014/main" id="{88B412D8-22E4-4D31-3EB1-3AF53D2E01B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0641" y="22032"/>
            <a:ext cx="914400" cy="914400"/>
          </a:xfrm>
          <a:prstGeom prst="rect">
            <a:avLst/>
          </a:prstGeom>
        </p:spPr>
      </p:pic>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REVENUE STREAMS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23999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REVENUE STREAMS</a:t>
            </a:r>
          </a:p>
        </p:txBody>
      </p:sp>
      <p:graphicFrame>
        <p:nvGraphicFramePr>
          <p:cNvPr id="2" name="Table 1">
            <a:extLst>
              <a:ext uri="{FF2B5EF4-FFF2-40B4-BE49-F238E27FC236}">
                <a16:creationId xmlns:a16="http://schemas.microsoft.com/office/drawing/2014/main" id="{13D6EA37-FAA7-0E90-057E-C3921FD6D4E2}"/>
              </a:ext>
            </a:extLst>
          </p:cNvPr>
          <p:cNvGraphicFramePr>
            <a:graphicFrameLocks noGrp="1"/>
          </p:cNvGraphicFramePr>
          <p:nvPr>
            <p:extLst>
              <p:ext uri="{D42A27DB-BD31-4B8C-83A1-F6EECF244321}">
                <p14:modId xmlns:p14="http://schemas.microsoft.com/office/powerpoint/2010/main" val="3013857385"/>
              </p:ext>
            </p:extLst>
          </p:nvPr>
        </p:nvGraphicFramePr>
        <p:xfrm>
          <a:off x="408789" y="785168"/>
          <a:ext cx="10339724" cy="5141177"/>
        </p:xfrm>
        <a:graphic>
          <a:graphicData uri="http://schemas.openxmlformats.org/drawingml/2006/table">
            <a:tbl>
              <a:tblPr firstRow="1" firstCol="1" bandRow="1">
                <a:tableStyleId>{5C22544A-7EE6-4342-B048-85BDC9FD1C3A}</a:tableStyleId>
              </a:tblPr>
              <a:tblGrid>
                <a:gridCol w="2509857">
                  <a:extLst>
                    <a:ext uri="{9D8B030D-6E8A-4147-A177-3AD203B41FA5}">
                      <a16:colId xmlns:a16="http://schemas.microsoft.com/office/drawing/2014/main" val="1352701077"/>
                    </a:ext>
                  </a:extLst>
                </a:gridCol>
                <a:gridCol w="3017290">
                  <a:extLst>
                    <a:ext uri="{9D8B030D-6E8A-4147-A177-3AD203B41FA5}">
                      <a16:colId xmlns:a16="http://schemas.microsoft.com/office/drawing/2014/main" val="1056840554"/>
                    </a:ext>
                  </a:extLst>
                </a:gridCol>
                <a:gridCol w="4812577">
                  <a:extLst>
                    <a:ext uri="{9D8B030D-6E8A-4147-A177-3AD203B41FA5}">
                      <a16:colId xmlns:a16="http://schemas.microsoft.com/office/drawing/2014/main" val="3764831040"/>
                    </a:ext>
                  </a:extLst>
                </a:gridCol>
              </a:tblGrid>
              <a:tr h="422519">
                <a:tc>
                  <a:txBody>
                    <a:bodyPr/>
                    <a:lstStyle/>
                    <a:p>
                      <a:pPr marL="0" marR="0">
                        <a:lnSpc>
                          <a:spcPct val="107000"/>
                        </a:lnSpc>
                        <a:spcBef>
                          <a:spcPts val="300"/>
                        </a:spcBef>
                        <a:spcAft>
                          <a:spcPts val="300"/>
                        </a:spcAft>
                      </a:pPr>
                      <a:r>
                        <a:rPr lang="en-US" sz="1200" b="0" dirty="0">
                          <a:solidFill>
                            <a:schemeClr val="tx1"/>
                          </a:solidFill>
                          <a:effectLst/>
                          <a:latin typeface="Century Gothic" panose="020B0502020202020204" pitchFamily="34" charset="0"/>
                          <a:ea typeface="Times New Roman" panose="02020603050405020304" pitchFamily="18" charset="0"/>
                        </a:rPr>
                        <a:t>STREAM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1200" b="0" dirty="0">
                          <a:solidFill>
                            <a:schemeClr val="tx1"/>
                          </a:solidFill>
                          <a:effectLst/>
                          <a:latin typeface="Century Gothic" panose="020B0502020202020204" pitchFamily="34" charset="0"/>
                        </a:rPr>
                        <a:t>ESTIMATED ANNUAL REVENUE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200" b="0" dirty="0">
                          <a:solidFill>
                            <a:schemeClr val="tx1"/>
                          </a:solidFill>
                          <a:effectLst/>
                          <a:latin typeface="Century Gothic" panose="020B0502020202020204" pitchFamily="34" charset="0"/>
                        </a:rPr>
                        <a:t>OUR VALUE PROPOSITION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86443">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48719202"/>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44770626"/>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453910467"/>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100313101"/>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477528256"/>
                  </a:ext>
                </a:extLst>
              </a:tr>
            </a:tbl>
          </a:graphicData>
        </a:graphic>
      </p:graphicFrame>
      <p:pic>
        <p:nvPicPr>
          <p:cNvPr id="8" name="Graphic 7" descr="Money outline">
            <a:extLst>
              <a:ext uri="{FF2B5EF4-FFF2-40B4-BE49-F238E27FC236}">
                <a16:creationId xmlns:a16="http://schemas.microsoft.com/office/drawing/2014/main" id="{3E14A899-7678-C723-5488-4DA2F1237EA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078182" y="0"/>
            <a:ext cx="914400" cy="914400"/>
          </a:xfrm>
          <a:prstGeom prst="rect">
            <a:avLst/>
          </a:prstGeom>
        </p:spPr>
      </p:pic>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PLAN</a:t>
            </a:r>
            <a:endParaRPr lang="en-US" dirty="0">
              <a:solidFill>
                <a:schemeClr val="bg1"/>
              </a:solidFill>
              <a:latin typeface="Century Gothic" panose="020B0502020202020204" pitchFamily="34" charset="0"/>
              <a:ea typeface="Arial" charset="0"/>
              <a:cs typeface="Arial" charset="0"/>
            </a:endParaRPr>
          </a:p>
        </p:txBody>
      </p:sp>
      <p:sp>
        <p:nvSpPr>
          <p:cNvPr id="2" name="TextBox 1">
            <a:extLst>
              <a:ext uri="{FF2B5EF4-FFF2-40B4-BE49-F238E27FC236}">
                <a16:creationId xmlns:a16="http://schemas.microsoft.com/office/drawing/2014/main" id="{8F7765D4-0C45-E0D8-70D5-31EAD81FDB5E}"/>
              </a:ext>
            </a:extLst>
          </p:cNvPr>
          <p:cNvSpPr txBox="1"/>
          <p:nvPr/>
        </p:nvSpPr>
        <p:spPr>
          <a:xfrm>
            <a:off x="367748" y="248400"/>
            <a:ext cx="256352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ACTION PLAN</a:t>
            </a:r>
          </a:p>
        </p:txBody>
      </p:sp>
      <p:graphicFrame>
        <p:nvGraphicFramePr>
          <p:cNvPr id="3" name="Table 2">
            <a:extLst>
              <a:ext uri="{FF2B5EF4-FFF2-40B4-BE49-F238E27FC236}">
                <a16:creationId xmlns:a16="http://schemas.microsoft.com/office/drawing/2014/main" id="{73BBAB8D-C3CA-CAE7-3F1A-AABDD73A33BD}"/>
              </a:ext>
            </a:extLst>
          </p:cNvPr>
          <p:cNvGraphicFramePr>
            <a:graphicFrameLocks noGrp="1"/>
          </p:cNvGraphicFramePr>
          <p:nvPr>
            <p:extLst>
              <p:ext uri="{D42A27DB-BD31-4B8C-83A1-F6EECF244321}">
                <p14:modId xmlns:p14="http://schemas.microsoft.com/office/powerpoint/2010/main" val="796437859"/>
              </p:ext>
            </p:extLst>
          </p:nvPr>
        </p:nvGraphicFramePr>
        <p:xfrm>
          <a:off x="408789" y="785168"/>
          <a:ext cx="10339724" cy="5141177"/>
        </p:xfrm>
        <a:graphic>
          <a:graphicData uri="http://schemas.openxmlformats.org/drawingml/2006/table">
            <a:tbl>
              <a:tblPr firstRow="1" firstCol="1" bandRow="1">
                <a:tableStyleId>{5C22544A-7EE6-4342-B048-85BDC9FD1C3A}</a:tableStyleId>
              </a:tblPr>
              <a:tblGrid>
                <a:gridCol w="2509857">
                  <a:extLst>
                    <a:ext uri="{9D8B030D-6E8A-4147-A177-3AD203B41FA5}">
                      <a16:colId xmlns:a16="http://schemas.microsoft.com/office/drawing/2014/main" val="1352701077"/>
                    </a:ext>
                  </a:extLst>
                </a:gridCol>
                <a:gridCol w="3017290">
                  <a:extLst>
                    <a:ext uri="{9D8B030D-6E8A-4147-A177-3AD203B41FA5}">
                      <a16:colId xmlns:a16="http://schemas.microsoft.com/office/drawing/2014/main" val="1056840554"/>
                    </a:ext>
                  </a:extLst>
                </a:gridCol>
                <a:gridCol w="4812577">
                  <a:extLst>
                    <a:ext uri="{9D8B030D-6E8A-4147-A177-3AD203B41FA5}">
                      <a16:colId xmlns:a16="http://schemas.microsoft.com/office/drawing/2014/main" val="3764831040"/>
                    </a:ext>
                  </a:extLst>
                </a:gridCol>
              </a:tblGrid>
              <a:tr h="422519">
                <a:tc>
                  <a:txBody>
                    <a:bodyPr/>
                    <a:lstStyle/>
                    <a:p>
                      <a:pPr marL="0" marR="0">
                        <a:lnSpc>
                          <a:spcPct val="107000"/>
                        </a:lnSpc>
                        <a:spcBef>
                          <a:spcPts val="300"/>
                        </a:spcBef>
                        <a:spcAft>
                          <a:spcPts val="300"/>
                        </a:spcAft>
                      </a:pPr>
                      <a:r>
                        <a:rPr lang="en-US" sz="1200" b="0" dirty="0">
                          <a:solidFill>
                            <a:schemeClr val="tx1"/>
                          </a:solidFill>
                          <a:effectLst/>
                          <a:latin typeface="Century Gothic" panose="020B0502020202020204" pitchFamily="34" charset="0"/>
                          <a:ea typeface="Times New Roman" panose="02020603050405020304" pitchFamily="18" charset="0"/>
                        </a:rPr>
                        <a:t>ACTION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1200" b="0" dirty="0">
                          <a:solidFill>
                            <a:schemeClr val="tx1"/>
                          </a:solidFill>
                          <a:effectLst/>
                          <a:latin typeface="Century Gothic" panose="020B0502020202020204" pitchFamily="34" charset="0"/>
                        </a:rPr>
                        <a:t>RESPONSIBLE PARTY</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1200" b="0" dirty="0">
                          <a:solidFill>
                            <a:schemeClr val="tx1"/>
                          </a:solidFill>
                          <a:effectLst/>
                          <a:latin typeface="Century Gothic" panose="020B0502020202020204" pitchFamily="34" charset="0"/>
                        </a:rPr>
                        <a:t>TIMELINE FOR PLAN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86443">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3948719202"/>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44770626"/>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453910467"/>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100313101"/>
                  </a:ext>
                </a:extLst>
              </a:tr>
              <a:tr h="786443">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477528256"/>
                  </a:ext>
                </a:extLst>
              </a:tr>
            </a:tbl>
          </a:graphicData>
        </a:graphic>
      </p:graphicFrame>
      <p:pic>
        <p:nvPicPr>
          <p:cNvPr id="5" name="Graphic 4" descr="Clapper board outline">
            <a:extLst>
              <a:ext uri="{FF2B5EF4-FFF2-40B4-BE49-F238E27FC236}">
                <a16:creationId xmlns:a16="http://schemas.microsoft.com/office/drawing/2014/main" id="{4076B46A-455E-8DA7-F0C6-BAF6F16F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76959" y="22032"/>
            <a:ext cx="914400" cy="914400"/>
          </a:xfrm>
          <a:prstGeom prst="rect">
            <a:avLst/>
          </a:prstGeom>
        </p:spPr>
      </p:pic>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53</TotalTime>
  <Words>326</Words>
  <Application>Microsoft Macintosh PowerPoint</Application>
  <PresentationFormat>Widescreen</PresentationFormat>
  <Paragraphs>83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2023-03-25T12:54:02Z</dcterms:created>
  <dcterms:modified xsi:type="dcterms:W3CDTF">2023-05-10T19:47:30Z</dcterms:modified>
</cp:coreProperties>
</file>