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343" r:id="rId2"/>
    <p:sldId id="345" r:id="rId3"/>
    <p:sldId id="346" r:id="rId4"/>
    <p:sldId id="348" r:id="rId5"/>
    <p:sldId id="349" r:id="rId6"/>
    <p:sldId id="2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25A"/>
    <a:srgbClr val="0677A8"/>
    <a:srgbClr val="CE4803"/>
    <a:srgbClr val="FF5A04"/>
    <a:srgbClr val="40C1AE"/>
    <a:srgbClr val="008A8A"/>
    <a:srgbClr val="388A03"/>
    <a:srgbClr val="A1C7DD"/>
    <a:srgbClr val="00929D"/>
    <a:srgbClr val="7E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9" autoAdjust="0"/>
    <p:restoredTop sz="86447"/>
  </p:normalViewPr>
  <p:slideViewPr>
    <p:cSldViewPr snapToGrid="0" snapToObjects="1">
      <p:cViewPr varScale="1">
        <p:scale>
          <a:sx n="128" d="100"/>
          <a:sy n="128" d="100"/>
        </p:scale>
        <p:origin x="360"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6/13/23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6/13/23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6/13/23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6/13/23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6/13/23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6/13/23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6/13/23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6/13/23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6/13/23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6/13/23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6/13/23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6/13/23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6/13/23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smartsheet.com/try-it?trp=11731&amp;utm_source=integrated-content&amp;utm_campaign=/content/how-to-do-swot-analysis&amp;utm_medium=Custom+Photo+SWOT+Analysis+powerpoint+11731&amp;lpa=Custom+Photo+SWOT+Analysis+powerpoint+11731"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D1AEB2-6B72-D001-5CC5-E3744E8CF4D2}"/>
              </a:ext>
            </a:extLst>
          </p:cNvPr>
          <p:cNvPicPr>
            <a:picLocks noChangeAspect="1"/>
          </p:cNvPicPr>
          <p:nvPr/>
        </p:nvPicPr>
        <p:blipFill>
          <a:blip r:embed="rId2"/>
          <a:stretch>
            <a:fillRect/>
          </a:stretch>
        </p:blipFill>
        <p:spPr>
          <a:xfrm>
            <a:off x="0" y="0"/>
            <a:ext cx="12192000" cy="686515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F99509"/>
          </a:solidFill>
          <a:ln w="50800">
            <a:solidFill>
              <a:srgbClr val="F9950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rgbClr val="FE5A05"/>
          </a:solidFill>
          <a:ln w="50800">
            <a:solidFill>
              <a:srgbClr val="FF5A0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00C6D1"/>
          </a:solidFill>
          <a:ln w="50800">
            <a:solidFill>
              <a:srgbClr val="00C7D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rgbClr val="7E7979"/>
          </a:solidFill>
          <a:ln w="50800">
            <a:solidFill>
              <a:srgbClr val="7E797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90000"/>
            </a:schemeClr>
          </a:solidFill>
          <a:ln w="50800">
            <a:solidFill>
              <a:srgbClr val="F9950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rgbClr val="AD5902"/>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90000"/>
            </a:schemeClr>
          </a:solidFill>
          <a:ln w="50800">
            <a:solidFill>
              <a:srgbClr val="FF5A0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rgbClr val="AD2300"/>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rgbClr val="AD2300"/>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rgbClr val="AD2300"/>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300447" y="245828"/>
            <a:ext cx="7537266" cy="523220"/>
          </a:xfrm>
          <a:prstGeom prst="rect">
            <a:avLst/>
          </a:prstGeom>
          <a:noFill/>
          <a:effectLst>
            <a:outerShdw blurRad="203200" dist="50800" dir="2700000" algn="tl" rotWithShape="0">
              <a:schemeClr val="tx1">
                <a:alpha val="90000"/>
              </a:schemeClr>
            </a:outerShdw>
          </a:effectLst>
        </p:spPr>
        <p:txBody>
          <a:bodyPr wrap="square" rtlCol="0">
            <a:spAutoFit/>
          </a:bodyPr>
          <a:lstStyle/>
          <a:p>
            <a:r>
              <a:rPr lang="en-US" sz="2800" b="1" dirty="0">
                <a:solidFill>
                  <a:schemeClr val="bg1"/>
                </a:solidFill>
                <a:latin typeface="Century Gothic" panose="020B0502020202020204" pitchFamily="34" charset="0"/>
              </a:rPr>
              <a:t>CUSTOM PHOTO SWOT ANALYSIS TEMPLATE</a:t>
            </a:r>
          </a:p>
        </p:txBody>
      </p:sp>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7837713" y="216859"/>
            <a:ext cx="4003764" cy="555624"/>
          </a:xfrm>
          <a:prstGeom prst="rect">
            <a:avLst/>
          </a:prstGeom>
        </p:spPr>
      </p:pic>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90000"/>
            </a:schemeClr>
          </a:solidFill>
          <a:ln w="50800">
            <a:solidFill>
              <a:srgbClr val="00C7D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90000"/>
            </a:schemeClr>
          </a:solidFill>
          <a:ln w="50800">
            <a:solidFill>
              <a:srgbClr val="7E797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rgbClr val="007A84"/>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rgbClr val="007A84"/>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rgbClr val="007A84"/>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F99509"/>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rgbClr val="FF5A04"/>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00C7D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rgbClr val="7E7979"/>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439A9AB9-6CF6-BC8D-00E5-7F4E89B612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0D227EF-80C1-8276-3A76-D98BF650C8F2}"/>
              </a:ext>
            </a:extLst>
          </p:cNvPr>
          <p:cNvPicPr>
            <a:picLocks noChangeAspect="1"/>
          </p:cNvPicPr>
          <p:nvPr/>
        </p:nvPicPr>
        <p:blipFill>
          <a:blip r:embed="rId2"/>
          <a:stretch>
            <a:fillRect/>
          </a:stretch>
        </p:blipFill>
        <p:spPr>
          <a:xfrm flipH="1">
            <a:off x="-1" y="0"/>
            <a:ext cx="12192001" cy="685800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chemeClr val="tx2"/>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chemeClr val="tx2">
              <a:lumMod val="5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85000"/>
            </a:schemeClr>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85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4852058" y="155652"/>
            <a:ext cx="6955032" cy="2123658"/>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t>
            </a:r>
          </a:p>
          <a:p>
            <a:pPr algn="r"/>
            <a:r>
              <a:rPr lang="en-US" sz="6600" dirty="0">
                <a:solidFill>
                  <a:schemeClr val="bg1"/>
                </a:solidFill>
                <a:latin typeface="Century Gothic" panose="020B0502020202020204" pitchFamily="34" charset="0"/>
              </a:rPr>
              <a:t>ANALYSIS</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85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8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chemeClr val="tx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56630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65ED7-9F82-8F8D-6293-977E6EEF787C}"/>
              </a:ext>
            </a:extLst>
          </p:cNvPr>
          <p:cNvPicPr>
            <a:picLocks noChangeAspect="1"/>
          </p:cNvPicPr>
          <p:nvPr/>
        </p:nvPicPr>
        <p:blipFill>
          <a:blip r:embed="rId2"/>
          <a:stretch>
            <a:fillRect/>
          </a:stretch>
        </p:blipFill>
        <p:spPr>
          <a:xfrm flipH="1">
            <a:off x="5190" y="2676"/>
            <a:ext cx="12197136" cy="6855324"/>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388A03"/>
          </a:solidFill>
          <a:ln w="50800">
            <a:solidFill>
              <a:srgbClr val="388A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008A8A"/>
          </a:solidFill>
          <a:ln w="50800">
            <a:solidFill>
              <a:srgbClr val="008A8A"/>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85000"/>
            </a:schemeClr>
          </a:solidFill>
          <a:ln w="50800">
            <a:solidFill>
              <a:srgbClr val="388A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85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ANALYSIS</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85000"/>
            </a:schemeClr>
          </a:solidFill>
          <a:ln w="50800">
            <a:solidFill>
              <a:srgbClr val="008A8A"/>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8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388A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008A8A"/>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7124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92F19-CF35-6705-50FB-0E378511DAF4}"/>
              </a:ext>
            </a:extLst>
          </p:cNvPr>
          <p:cNvPicPr>
            <a:picLocks noChangeAspect="1"/>
          </p:cNvPicPr>
          <p:nvPr/>
        </p:nvPicPr>
        <p:blipFill>
          <a:blip r:embed="rId2"/>
          <a:stretch>
            <a:fillRect/>
          </a:stretch>
        </p:blipFill>
        <p:spPr>
          <a:xfrm>
            <a:off x="-1" y="-23950"/>
            <a:ext cx="12244509" cy="688195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ANALYSIS</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212611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964DB6-BDD2-6AD4-EEF9-310DFA588FB4}"/>
              </a:ext>
            </a:extLst>
          </p:cNvPr>
          <p:cNvPicPr>
            <a:picLocks noChangeAspect="1"/>
          </p:cNvPicPr>
          <p:nvPr/>
        </p:nvPicPr>
        <p:blipFill>
          <a:blip r:embed="rId2"/>
          <a:stretch>
            <a:fillRect/>
          </a:stretch>
        </p:blipFill>
        <p:spPr>
          <a:xfrm>
            <a:off x="0" y="-3575"/>
            <a:ext cx="12192000" cy="6865149"/>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a:r>
              <a:rPr lang="en-US" sz="6600" dirty="0">
                <a:solidFill>
                  <a:schemeClr val="bg1"/>
                </a:solidFill>
                <a:latin typeface="Century Gothic" panose="020B0502020202020204" pitchFamily="34" charset="0"/>
              </a:rPr>
              <a:t>SWOT ANALYSIS</a:t>
            </a:r>
          </a:p>
        </p:txBody>
      </p:sp>
      <p:sp>
        <p:nvSpPr>
          <p:cNvPr id="62" name="Rectangle 61">
            <a:extLst>
              <a:ext uri="{FF2B5EF4-FFF2-40B4-BE49-F238E27FC236}">
                <a16:creationId xmlns:a16="http://schemas.microsoft.com/office/drawing/2014/main" id="{0557829C-103F-BA6C-6365-3C1611018C3B}"/>
              </a:ext>
            </a:extLst>
          </p:cNvPr>
          <p:cNvSpPr/>
          <p:nvPr/>
        </p:nvSpPr>
        <p:spPr>
          <a:xfrm>
            <a:off x="389860" y="2855756"/>
            <a:ext cx="2651760" cy="449669"/>
          </a:xfrm>
          <a:prstGeom prst="rect">
            <a:avLst/>
          </a:prstGeom>
          <a:solidFill>
            <a:schemeClr val="tx2"/>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3" name="Rectangle 62">
            <a:extLst>
              <a:ext uri="{FF2B5EF4-FFF2-40B4-BE49-F238E27FC236}">
                <a16:creationId xmlns:a16="http://schemas.microsoft.com/office/drawing/2014/main" id="{D95E2347-E4B5-B688-AD7A-906E6ADDE6A9}"/>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4" name="Rectangle 63">
            <a:extLst>
              <a:ext uri="{FF2B5EF4-FFF2-40B4-BE49-F238E27FC236}">
                <a16:creationId xmlns:a16="http://schemas.microsoft.com/office/drawing/2014/main" id="{4970E36C-D2B7-E2E8-D758-8AF67A4116E3}"/>
              </a:ext>
            </a:extLst>
          </p:cNvPr>
          <p:cNvSpPr/>
          <p:nvPr/>
        </p:nvSpPr>
        <p:spPr>
          <a:xfrm>
            <a:off x="6209001" y="2855756"/>
            <a:ext cx="2651760" cy="449669"/>
          </a:xfrm>
          <a:prstGeom prst="rect">
            <a:avLst/>
          </a:prstGeom>
          <a:solidFill>
            <a:schemeClr val="tx2">
              <a:lumMod val="5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5" name="Rectangle 64">
            <a:extLst>
              <a:ext uri="{FF2B5EF4-FFF2-40B4-BE49-F238E27FC236}">
                <a16:creationId xmlns:a16="http://schemas.microsoft.com/office/drawing/2014/main" id="{81B14B20-F7CE-0AC6-078A-57B7FB7C495B}"/>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6" name="Rectangle 65">
            <a:extLst>
              <a:ext uri="{FF2B5EF4-FFF2-40B4-BE49-F238E27FC236}">
                <a16:creationId xmlns:a16="http://schemas.microsoft.com/office/drawing/2014/main" id="{BD6546F8-0129-412B-082D-C4F6A774857D}"/>
              </a:ext>
            </a:extLst>
          </p:cNvPr>
          <p:cNvSpPr/>
          <p:nvPr/>
        </p:nvSpPr>
        <p:spPr>
          <a:xfrm>
            <a:off x="389860" y="3305422"/>
            <a:ext cx="2651760" cy="2934755"/>
          </a:xfrm>
          <a:prstGeom prst="rect">
            <a:avLst/>
          </a:prstGeom>
          <a:solidFill>
            <a:schemeClr val="bg1">
              <a:alpha val="90000"/>
            </a:schemeClr>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7" name="TextBox 66">
            <a:extLst>
              <a:ext uri="{FF2B5EF4-FFF2-40B4-BE49-F238E27FC236}">
                <a16:creationId xmlns:a16="http://schemas.microsoft.com/office/drawing/2014/main" id="{E8C9FF96-7FA4-9172-4827-5C766D84B41C}"/>
              </a:ext>
            </a:extLst>
          </p:cNvPr>
          <p:cNvSpPr txBox="1"/>
          <p:nvPr/>
        </p:nvSpPr>
        <p:spPr>
          <a:xfrm>
            <a:off x="419677" y="3456995"/>
            <a:ext cx="2560320" cy="1292662"/>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Strength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Four</a:t>
            </a:r>
          </a:p>
        </p:txBody>
      </p:sp>
      <p:sp>
        <p:nvSpPr>
          <p:cNvPr id="68" name="Rectangle 67">
            <a:extLst>
              <a:ext uri="{FF2B5EF4-FFF2-40B4-BE49-F238E27FC236}">
                <a16:creationId xmlns:a16="http://schemas.microsoft.com/office/drawing/2014/main" id="{00FC0016-C716-6142-B91A-5B10CF3B55C5}"/>
              </a:ext>
            </a:extLst>
          </p:cNvPr>
          <p:cNvSpPr/>
          <p:nvPr/>
        </p:nvSpPr>
        <p:spPr>
          <a:xfrm>
            <a:off x="3308929" y="3305422"/>
            <a:ext cx="2651760" cy="2934742"/>
          </a:xfrm>
          <a:prstGeom prst="rect">
            <a:avLst/>
          </a:prstGeom>
          <a:solidFill>
            <a:schemeClr val="bg1">
              <a:alpha val="9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9" name="TextBox 68">
            <a:extLst>
              <a:ext uri="{FF2B5EF4-FFF2-40B4-BE49-F238E27FC236}">
                <a16:creationId xmlns:a16="http://schemas.microsoft.com/office/drawing/2014/main" id="{9B9FB1F0-7E96-1EB6-1905-2C369B0A2E03}"/>
              </a:ext>
            </a:extLst>
          </p:cNvPr>
          <p:cNvSpPr txBox="1"/>
          <p:nvPr/>
        </p:nvSpPr>
        <p:spPr>
          <a:xfrm>
            <a:off x="3338746" y="3456995"/>
            <a:ext cx="2560320" cy="954107"/>
          </a:xfrm>
          <a:prstGeom prst="rect">
            <a:avLst/>
          </a:prstGeom>
          <a:noFill/>
        </p:spPr>
        <p:txBody>
          <a:bodyPr wrap="square" rtlCol="0">
            <a:spAutoFit/>
          </a:bodyPr>
          <a:lstStyle/>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Weakness One</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85000"/>
                  <a:lumOff val="15000"/>
                </a:schemeClr>
              </a:buClr>
              <a:buSzPct val="110000"/>
              <a:buFont typeface="System Font Regular"/>
              <a:buChar char="—"/>
            </a:pPr>
            <a:r>
              <a:rPr lang="en-US" sz="1200" dirty="0">
                <a:latin typeface="Century Gothic" panose="020B0502020202020204" pitchFamily="34" charset="0"/>
                <a:ea typeface="Arial" charset="0"/>
                <a:cs typeface="Arial" charset="0"/>
              </a:rPr>
              <a:t>Three</a:t>
            </a:r>
            <a:endParaRPr lang="en-US" sz="1200" dirty="0"/>
          </a:p>
        </p:txBody>
      </p:sp>
      <p:sp>
        <p:nvSpPr>
          <p:cNvPr id="70" name="Rectangle 69">
            <a:extLst>
              <a:ext uri="{FF2B5EF4-FFF2-40B4-BE49-F238E27FC236}">
                <a16:creationId xmlns:a16="http://schemas.microsoft.com/office/drawing/2014/main" id="{568CA7AD-FEE1-1870-16C6-4AAE2AA102B9}"/>
              </a:ext>
            </a:extLst>
          </p:cNvPr>
          <p:cNvSpPr/>
          <p:nvPr/>
        </p:nvSpPr>
        <p:spPr>
          <a:xfrm>
            <a:off x="6209001" y="3305422"/>
            <a:ext cx="2651760" cy="2934755"/>
          </a:xfrm>
          <a:prstGeom prst="rect">
            <a:avLst/>
          </a:prstGeom>
          <a:solidFill>
            <a:schemeClr val="bg1">
              <a:alpha val="9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1" name="TextBox 70">
            <a:extLst>
              <a:ext uri="{FF2B5EF4-FFF2-40B4-BE49-F238E27FC236}">
                <a16:creationId xmlns:a16="http://schemas.microsoft.com/office/drawing/2014/main" id="{A82C0A2E-C808-1834-DC65-905C5E855BEF}"/>
              </a:ext>
            </a:extLst>
          </p:cNvPr>
          <p:cNvSpPr txBox="1"/>
          <p:nvPr/>
        </p:nvSpPr>
        <p:spPr>
          <a:xfrm>
            <a:off x="433886"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STRENGTHS  +</a:t>
            </a:r>
          </a:p>
        </p:txBody>
      </p:sp>
      <p:sp>
        <p:nvSpPr>
          <p:cNvPr id="72" name="TextBox 71">
            <a:extLst>
              <a:ext uri="{FF2B5EF4-FFF2-40B4-BE49-F238E27FC236}">
                <a16:creationId xmlns:a16="http://schemas.microsoft.com/office/drawing/2014/main" id="{02FBB027-4FD3-2501-B0EC-86FB0CC1A50C}"/>
              </a:ext>
            </a:extLst>
          </p:cNvPr>
          <p:cNvSpPr txBox="1"/>
          <p:nvPr/>
        </p:nvSpPr>
        <p:spPr>
          <a:xfrm>
            <a:off x="3352955" y="2896300"/>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WEAKNESSES  –</a:t>
            </a:r>
          </a:p>
        </p:txBody>
      </p:sp>
      <p:sp>
        <p:nvSpPr>
          <p:cNvPr id="73" name="Rectangle 72">
            <a:extLst>
              <a:ext uri="{FF2B5EF4-FFF2-40B4-BE49-F238E27FC236}">
                <a16:creationId xmlns:a16="http://schemas.microsoft.com/office/drawing/2014/main" id="{16253CC8-6E8C-DFE6-8074-EF2124C7F6E1}"/>
              </a:ext>
            </a:extLst>
          </p:cNvPr>
          <p:cNvSpPr/>
          <p:nvPr/>
        </p:nvSpPr>
        <p:spPr>
          <a:xfrm>
            <a:off x="9118710" y="3305422"/>
            <a:ext cx="2651760" cy="2934742"/>
          </a:xfrm>
          <a:prstGeom prst="rect">
            <a:avLst/>
          </a:prstGeom>
          <a:solidFill>
            <a:schemeClr val="bg1">
              <a:alpha val="90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4" name="TextBox 73">
            <a:extLst>
              <a:ext uri="{FF2B5EF4-FFF2-40B4-BE49-F238E27FC236}">
                <a16:creationId xmlns:a16="http://schemas.microsoft.com/office/drawing/2014/main" id="{730EF1C6-24BD-FEAE-510C-0647D830146C}"/>
              </a:ext>
            </a:extLst>
          </p:cNvPr>
          <p:cNvSpPr txBox="1"/>
          <p:nvPr/>
        </p:nvSpPr>
        <p:spPr>
          <a:xfrm>
            <a:off x="6238818" y="3476387"/>
            <a:ext cx="2560320" cy="954107"/>
          </a:xfrm>
          <a:prstGeom prst="rect">
            <a:avLst/>
          </a:prstGeom>
          <a:noFill/>
        </p:spPr>
        <p:txBody>
          <a:bodyPr wrap="square" rtlCol="0">
            <a:spAutoFit/>
          </a:bodyPr>
          <a:lstStyle/>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Opportunity One</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Two</a:t>
            </a:r>
          </a:p>
          <a:p>
            <a:pPr marL="285750" indent="-285750">
              <a:spcAft>
                <a:spcPts val="1200"/>
              </a:spcAft>
              <a:buClr>
                <a:schemeClr val="tx1">
                  <a:lumMod val="75000"/>
                  <a:lumOff val="25000"/>
                </a:schemeClr>
              </a:buClr>
              <a:buSzPct val="110000"/>
              <a:buFont typeface=".PingFang SC Regular"/>
              <a:buChar char="＋"/>
            </a:pPr>
            <a:r>
              <a:rPr lang="en-US" sz="1200" dirty="0">
                <a:latin typeface="Century Gothic" panose="020B0502020202020204" pitchFamily="34" charset="0"/>
                <a:ea typeface="Arial" charset="0"/>
                <a:cs typeface="Arial" charset="0"/>
              </a:rPr>
              <a:t>Three</a:t>
            </a:r>
          </a:p>
        </p:txBody>
      </p:sp>
      <p:sp>
        <p:nvSpPr>
          <p:cNvPr id="75" name="TextBox 74">
            <a:extLst>
              <a:ext uri="{FF2B5EF4-FFF2-40B4-BE49-F238E27FC236}">
                <a16:creationId xmlns:a16="http://schemas.microsoft.com/office/drawing/2014/main" id="{F81DAF64-D991-C84F-B075-9A5C1BABC5C4}"/>
              </a:ext>
            </a:extLst>
          </p:cNvPr>
          <p:cNvSpPr txBox="1"/>
          <p:nvPr/>
        </p:nvSpPr>
        <p:spPr>
          <a:xfrm>
            <a:off x="9148527" y="3476387"/>
            <a:ext cx="2560320" cy="615553"/>
          </a:xfrm>
          <a:prstGeom prst="rect">
            <a:avLst/>
          </a:prstGeom>
          <a:noFill/>
        </p:spPr>
        <p:txBody>
          <a:bodyPr wrap="square" rtlCol="0">
            <a:spAutoFit/>
          </a:bodyPr>
          <a:lstStyle/>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Threat One</a:t>
            </a:r>
          </a:p>
          <a:p>
            <a:pPr marL="285750" indent="-285750">
              <a:spcAft>
                <a:spcPts val="1200"/>
              </a:spcAft>
              <a:buClr>
                <a:srgbClr val="353232"/>
              </a:buClr>
              <a:buSzPct val="110000"/>
              <a:buFont typeface="System Font Regular"/>
              <a:buChar char="—"/>
            </a:pPr>
            <a:r>
              <a:rPr lang="en-US" sz="1200" dirty="0">
                <a:latin typeface="Century Gothic" panose="020B0502020202020204" pitchFamily="34" charset="0"/>
                <a:ea typeface="Arial" charset="0"/>
                <a:cs typeface="Arial" charset="0"/>
              </a:rPr>
              <a:t>Two</a:t>
            </a:r>
          </a:p>
        </p:txBody>
      </p:sp>
      <p:sp>
        <p:nvSpPr>
          <p:cNvPr id="76" name="TextBox 75">
            <a:extLst>
              <a:ext uri="{FF2B5EF4-FFF2-40B4-BE49-F238E27FC236}">
                <a16:creationId xmlns:a16="http://schemas.microsoft.com/office/drawing/2014/main" id="{D1697F4C-D5B5-8144-DC35-6B7D52ADD249}"/>
              </a:ext>
            </a:extLst>
          </p:cNvPr>
          <p:cNvSpPr txBox="1"/>
          <p:nvPr/>
        </p:nvSpPr>
        <p:spPr>
          <a:xfrm>
            <a:off x="6253027"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OPPORTUNITIES  +</a:t>
            </a:r>
          </a:p>
        </p:txBody>
      </p:sp>
      <p:sp>
        <p:nvSpPr>
          <p:cNvPr id="77" name="TextBox 76">
            <a:extLst>
              <a:ext uri="{FF2B5EF4-FFF2-40B4-BE49-F238E27FC236}">
                <a16:creationId xmlns:a16="http://schemas.microsoft.com/office/drawing/2014/main" id="{D2C276C6-79CD-6EF2-CDDF-E187C83C26B8}"/>
              </a:ext>
            </a:extLst>
          </p:cNvPr>
          <p:cNvSpPr txBox="1"/>
          <p:nvPr/>
        </p:nvSpPr>
        <p:spPr>
          <a:xfrm>
            <a:off x="9162736" y="2907873"/>
            <a:ext cx="2607733" cy="338554"/>
          </a:xfrm>
          <a:prstGeom prst="rect">
            <a:avLst/>
          </a:prstGeom>
          <a:noFill/>
        </p:spPr>
        <p:txBody>
          <a:bodyPr wrap="square" rtlCol="0">
            <a:spAutoFit/>
          </a:bodyPr>
          <a:lstStyle/>
          <a:p>
            <a:r>
              <a:rPr lang="en-US" sz="1600" spc="300" dirty="0">
                <a:solidFill>
                  <a:schemeClr val="bg1"/>
                </a:solidFill>
                <a:latin typeface="Century Gothic" panose="020B0502020202020204" pitchFamily="34" charset="0"/>
              </a:rPr>
              <a:t>THREATS  –</a:t>
            </a:r>
          </a:p>
        </p:txBody>
      </p:sp>
      <p:sp>
        <p:nvSpPr>
          <p:cNvPr id="78" name="Oval 77">
            <a:extLst>
              <a:ext uri="{FF2B5EF4-FFF2-40B4-BE49-F238E27FC236}">
                <a16:creationId xmlns:a16="http://schemas.microsoft.com/office/drawing/2014/main" id="{087AEF73-9DF1-4383-B565-BAF347077940}"/>
              </a:ext>
            </a:extLst>
          </p:cNvPr>
          <p:cNvSpPr/>
          <p:nvPr/>
        </p:nvSpPr>
        <p:spPr>
          <a:xfrm>
            <a:off x="1247973" y="5840975"/>
            <a:ext cx="914400" cy="914400"/>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9" name="Oval 78">
            <a:extLst>
              <a:ext uri="{FF2B5EF4-FFF2-40B4-BE49-F238E27FC236}">
                <a16:creationId xmlns:a16="http://schemas.microsoft.com/office/drawing/2014/main" id="{219A2019-48C7-3887-398B-BA24D96993F0}"/>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80" name="Oval 79">
            <a:extLst>
              <a:ext uri="{FF2B5EF4-FFF2-40B4-BE49-F238E27FC236}">
                <a16:creationId xmlns:a16="http://schemas.microsoft.com/office/drawing/2014/main" id="{532F8FCA-F894-330B-3235-79B8593419E8}"/>
              </a:ext>
            </a:extLst>
          </p:cNvPr>
          <p:cNvSpPr/>
          <p:nvPr/>
        </p:nvSpPr>
        <p:spPr>
          <a:xfrm>
            <a:off x="7077681" y="5840975"/>
            <a:ext cx="914400" cy="914400"/>
          </a:xfrm>
          <a:prstGeom prst="ellipse">
            <a:avLst/>
          </a:prstGeom>
          <a:solidFill>
            <a:schemeClr val="tx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81" name="Oval 80">
            <a:extLst>
              <a:ext uri="{FF2B5EF4-FFF2-40B4-BE49-F238E27FC236}">
                <a16:creationId xmlns:a16="http://schemas.microsoft.com/office/drawing/2014/main" id="{3F948EAC-26D8-7643-404C-8396CC5FF2BD}"/>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82" name="Group 81">
            <a:extLst>
              <a:ext uri="{FF2B5EF4-FFF2-40B4-BE49-F238E27FC236}">
                <a16:creationId xmlns:a16="http://schemas.microsoft.com/office/drawing/2014/main" id="{AC4AE169-A523-953C-42D4-DF7F7F34E9E0}"/>
              </a:ext>
            </a:extLst>
          </p:cNvPr>
          <p:cNvGrpSpPr/>
          <p:nvPr/>
        </p:nvGrpSpPr>
        <p:grpSpPr>
          <a:xfrm flipV="1">
            <a:off x="1372773" y="6138264"/>
            <a:ext cx="657978" cy="324058"/>
            <a:chOff x="1092200" y="1177152"/>
            <a:chExt cx="3659192" cy="1802176"/>
          </a:xfrm>
          <a:solidFill>
            <a:schemeClr val="bg1"/>
          </a:solidFill>
          <a:effectLst/>
        </p:grpSpPr>
        <p:grpSp>
          <p:nvGrpSpPr>
            <p:cNvPr id="83" name="Group 82">
              <a:extLst>
                <a:ext uri="{FF2B5EF4-FFF2-40B4-BE49-F238E27FC236}">
                  <a16:creationId xmlns:a16="http://schemas.microsoft.com/office/drawing/2014/main" id="{33D20018-A544-B9DF-D797-187C2BF48426}"/>
                </a:ext>
              </a:extLst>
            </p:cNvPr>
            <p:cNvGrpSpPr/>
            <p:nvPr/>
          </p:nvGrpSpPr>
          <p:grpSpPr>
            <a:xfrm>
              <a:off x="1092200" y="1177152"/>
              <a:ext cx="1097885" cy="1802176"/>
              <a:chOff x="1092200" y="1177152"/>
              <a:chExt cx="1097885" cy="1802176"/>
            </a:xfrm>
            <a:grpFill/>
          </p:grpSpPr>
          <p:sp>
            <p:nvSpPr>
              <p:cNvPr id="89" name="Rectangle 88">
                <a:extLst>
                  <a:ext uri="{FF2B5EF4-FFF2-40B4-BE49-F238E27FC236}">
                    <a16:creationId xmlns:a16="http://schemas.microsoft.com/office/drawing/2014/main" id="{363ED7B9-48FF-520C-9862-7408FEAE9843}"/>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470F51A-E98E-1F86-7CF4-0DA2C42F5A13}"/>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5FEEE5E-C3E9-0634-3680-C2D472A55334}"/>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14F89C4D-CCB4-EE41-F99F-C3E942935906}"/>
                </a:ext>
              </a:extLst>
            </p:cNvPr>
            <p:cNvGrpSpPr/>
            <p:nvPr/>
          </p:nvGrpSpPr>
          <p:grpSpPr>
            <a:xfrm flipH="1">
              <a:off x="3653507" y="1177152"/>
              <a:ext cx="1097885" cy="1802176"/>
              <a:chOff x="1092200" y="1177152"/>
              <a:chExt cx="1097885" cy="1802176"/>
            </a:xfrm>
            <a:grpFill/>
          </p:grpSpPr>
          <p:sp>
            <p:nvSpPr>
              <p:cNvPr id="86" name="Rectangle 85">
                <a:extLst>
                  <a:ext uri="{FF2B5EF4-FFF2-40B4-BE49-F238E27FC236}">
                    <a16:creationId xmlns:a16="http://schemas.microsoft.com/office/drawing/2014/main" id="{0005B75D-8DB5-432A-77C1-22B5C8209462}"/>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404511F-3E0C-19D8-F8F5-397D74665951}"/>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197BFE2-7EF0-A209-0A27-F3D2C71E345F}"/>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a:extLst>
                <a:ext uri="{FF2B5EF4-FFF2-40B4-BE49-F238E27FC236}">
                  <a16:creationId xmlns:a16="http://schemas.microsoft.com/office/drawing/2014/main" id="{07D99EA7-0AB3-A064-C513-6B4DACF13E0A}"/>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 name="Picture 91">
            <a:extLst>
              <a:ext uri="{FF2B5EF4-FFF2-40B4-BE49-F238E27FC236}">
                <a16:creationId xmlns:a16="http://schemas.microsoft.com/office/drawing/2014/main" id="{1D8686B1-0477-2D19-AF3E-E178F07EAB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93" name="Picture 92">
            <a:extLst>
              <a:ext uri="{FF2B5EF4-FFF2-40B4-BE49-F238E27FC236}">
                <a16:creationId xmlns:a16="http://schemas.microsoft.com/office/drawing/2014/main" id="{867396CA-CD77-1D58-96BA-C0C775047A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94" name="Graphic 93">
            <a:extLst>
              <a:ext uri="{FF2B5EF4-FFF2-40B4-BE49-F238E27FC236}">
                <a16:creationId xmlns:a16="http://schemas.microsoft.com/office/drawing/2014/main" id="{BCA30178-D6A4-9B7D-9BE4-41EC1F64CF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9795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1517</TotalTime>
  <Words>229</Words>
  <Application>Microsoft Macintosh PowerPoint</Application>
  <PresentationFormat>Widescreen</PresentationFormat>
  <Paragraphs>90</Paragraphs>
  <Slides>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.PingFang SC Regular</vt:lpstr>
      <vt:lpstr>Arial</vt:lpstr>
      <vt:lpstr>Calibri</vt:lpstr>
      <vt:lpstr>Calibri Light</vt:lpstr>
      <vt:lpstr>Century Gothic</vt:lpstr>
      <vt:lpstr>System Font Regular</vt:lpstr>
      <vt:lpstr>Тема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Heather Key</cp:lastModifiedBy>
  <cp:revision>28</cp:revision>
  <cp:lastPrinted>2020-08-31T22:23:58Z</cp:lastPrinted>
  <dcterms:created xsi:type="dcterms:W3CDTF">2021-07-07T23:54:57Z</dcterms:created>
  <dcterms:modified xsi:type="dcterms:W3CDTF">2023-06-13T18:07:32Z</dcterms:modified>
</cp:coreProperties>
</file>