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8" r:id="rId2"/>
    <p:sldId id="347" r:id="rId3"/>
    <p:sldId id="350" r:id="rId4"/>
    <p:sldId id="351" r:id="rId5"/>
    <p:sldId id="352" r:id="rId6"/>
    <p:sldId id="353" r:id="rId7"/>
    <p:sldId id="354"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DAB"/>
    <a:srgbClr val="5B6822"/>
    <a:srgbClr val="682322"/>
    <a:srgbClr val="D38F10"/>
    <a:srgbClr val="B37A0E"/>
    <a:srgbClr val="4B9981"/>
    <a:srgbClr val="D43833"/>
    <a:srgbClr val="1FA3B6"/>
    <a:srgbClr val="A72D29"/>
    <a:srgbClr val="F9B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86447"/>
  </p:normalViewPr>
  <p:slideViewPr>
    <p:cSldViewPr snapToGrid="0" snapToObjects="1">
      <p:cViewPr varScale="1">
        <p:scale>
          <a:sx n="128" d="100"/>
          <a:sy n="128" d="100"/>
        </p:scale>
        <p:origin x="41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hyperlink" Target="https://www.smartsheet.com/try-it?trp=11731&amp;utm_source=integrated-content&amp;utm_campaign=/content/how-to-do-swot-analysis&amp;utm_medium=Group+SWOT+Analysis+Presentation+powerpoint+11731&amp;lpa=Group+SWOT+Analysis+Presentation+powerpoint+1173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12" name="Picture 11" descr="Close-up of a multi colored wall">
            <a:extLst>
              <a:ext uri="{FF2B5EF4-FFF2-40B4-BE49-F238E27FC236}">
                <a16:creationId xmlns:a16="http://schemas.microsoft.com/office/drawing/2014/main" id="{57AB2673-3919-4717-B4E0-73D9FC0D6AE5}"/>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8779"/>
                    </a14:imgEffect>
                    <a14:imgEffect>
                      <a14:saturation sat="149000"/>
                    </a14:imgEffect>
                    <a14:imgEffect>
                      <a14:brightnessContrast bright="16000"/>
                    </a14:imgEffect>
                  </a14:imgLayer>
                </a14:imgProps>
              </a:ext>
            </a:extLst>
          </a:blip>
          <a:stretch>
            <a:fillRect/>
          </a:stretch>
        </p:blipFill>
        <p:spPr>
          <a:xfrm flipH="1">
            <a:off x="-1" y="-1"/>
            <a:ext cx="12192001" cy="6866363"/>
          </a:xfrm>
          <a:prstGeom prst="rect">
            <a:avLst/>
          </a:prstGeom>
        </p:spPr>
      </p:pic>
      <p:grpSp>
        <p:nvGrpSpPr>
          <p:cNvPr id="17" name="Group 16">
            <a:extLst>
              <a:ext uri="{FF2B5EF4-FFF2-40B4-BE49-F238E27FC236}">
                <a16:creationId xmlns:a16="http://schemas.microsoft.com/office/drawing/2014/main" id="{056FDC7E-E7ED-3006-6793-0D91A0B6E34B}"/>
              </a:ext>
            </a:extLst>
          </p:cNvPr>
          <p:cNvGrpSpPr/>
          <p:nvPr/>
        </p:nvGrpSpPr>
        <p:grpSpPr>
          <a:xfrm>
            <a:off x="7368912" y="1942789"/>
            <a:ext cx="3452577" cy="3471791"/>
            <a:chOff x="7368912" y="1942789"/>
            <a:chExt cx="3452577" cy="3471791"/>
          </a:xfrm>
        </p:grpSpPr>
        <p:grpSp>
          <p:nvGrpSpPr>
            <p:cNvPr id="6" name="Group 5">
              <a:extLst>
                <a:ext uri="{FF2B5EF4-FFF2-40B4-BE49-F238E27FC236}">
                  <a16:creationId xmlns:a16="http://schemas.microsoft.com/office/drawing/2014/main" id="{EDEEC935-BF39-8641-7FE8-1E81F767458E}"/>
                </a:ext>
              </a:extLst>
            </p:cNvPr>
            <p:cNvGrpSpPr/>
            <p:nvPr/>
          </p:nvGrpSpPr>
          <p:grpSpPr>
            <a:xfrm>
              <a:off x="7368912" y="1942789"/>
              <a:ext cx="3452577" cy="3471791"/>
              <a:chOff x="5406506" y="2956037"/>
              <a:chExt cx="1438543" cy="1437327"/>
            </a:xfrm>
            <a:solidFill>
              <a:schemeClr val="tx2"/>
            </a:solidFill>
          </p:grpSpPr>
          <p:pic>
            <p:nvPicPr>
              <p:cNvPr id="11" name="Graphic 10">
                <a:extLst>
                  <a:ext uri="{FF2B5EF4-FFF2-40B4-BE49-F238E27FC236}">
                    <a16:creationId xmlns:a16="http://schemas.microsoft.com/office/drawing/2014/main" id="{09449D08-A32B-2ACF-CC7D-AF9CB50EE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406507" y="3674011"/>
                <a:ext cx="719352" cy="719353"/>
              </a:xfrm>
              <a:prstGeom prst="rect">
                <a:avLst/>
              </a:prstGeom>
            </p:spPr>
          </p:pic>
          <p:pic>
            <p:nvPicPr>
              <p:cNvPr id="14" name="Graphic 13">
                <a:extLst>
                  <a:ext uri="{FF2B5EF4-FFF2-40B4-BE49-F238E27FC236}">
                    <a16:creationId xmlns:a16="http://schemas.microsoft.com/office/drawing/2014/main" id="{8A505368-4A0D-3FF0-5F05-D19A73B3A7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125697" y="3674012"/>
                <a:ext cx="719352" cy="719352"/>
              </a:xfrm>
              <a:prstGeom prst="rect">
                <a:avLst/>
              </a:prstGeom>
            </p:spPr>
          </p:pic>
          <p:pic>
            <p:nvPicPr>
              <p:cNvPr id="15" name="Graphic 14">
                <a:extLst>
                  <a:ext uri="{FF2B5EF4-FFF2-40B4-BE49-F238E27FC236}">
                    <a16:creationId xmlns:a16="http://schemas.microsoft.com/office/drawing/2014/main" id="{8937A19D-5D59-567E-0165-34D30375CB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6125695" y="2956038"/>
                <a:ext cx="719353" cy="719352"/>
              </a:xfrm>
              <a:prstGeom prst="rect">
                <a:avLst/>
              </a:prstGeom>
            </p:spPr>
          </p:pic>
          <p:pic>
            <p:nvPicPr>
              <p:cNvPr id="16" name="Graphic 15">
                <a:extLst>
                  <a:ext uri="{FF2B5EF4-FFF2-40B4-BE49-F238E27FC236}">
                    <a16:creationId xmlns:a16="http://schemas.microsoft.com/office/drawing/2014/main" id="{FFA66F44-752E-D154-B24C-C08483A31B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06507" y="2956039"/>
                <a:ext cx="719353" cy="719353"/>
              </a:xfrm>
              <a:prstGeom prst="rect">
                <a:avLst/>
              </a:prstGeom>
            </p:spPr>
          </p:pic>
        </p:grpSp>
        <p:sp>
          <p:nvSpPr>
            <p:cNvPr id="7" name="Freeform 6">
              <a:extLst>
                <a:ext uri="{FF2B5EF4-FFF2-40B4-BE49-F238E27FC236}">
                  <a16:creationId xmlns:a16="http://schemas.microsoft.com/office/drawing/2014/main" id="{3DC55CAD-167F-52FE-DF7C-D17CB1E5C2DC}"/>
                </a:ext>
              </a:extLst>
            </p:cNvPr>
            <p:cNvSpPr/>
            <p:nvPr/>
          </p:nvSpPr>
          <p:spPr>
            <a:xfrm>
              <a:off x="8219676" y="2538169"/>
              <a:ext cx="533151" cy="958610"/>
            </a:xfrm>
            <a:custGeom>
              <a:avLst/>
              <a:gdLst>
                <a:gd name="connsiteX0" fmla="*/ 0 w 425073"/>
                <a:gd name="connsiteY0" fmla="*/ 610552 h 764286"/>
                <a:gd name="connsiteX1" fmla="*/ 61675 w 425073"/>
                <a:gd name="connsiteY1" fmla="*/ 573405 h 764286"/>
                <a:gd name="connsiteX2" fmla="*/ 212204 w 425073"/>
                <a:gd name="connsiteY2" fmla="*/ 693611 h 764286"/>
                <a:gd name="connsiteX3" fmla="*/ 280817 w 425073"/>
                <a:gd name="connsiteY3" fmla="*/ 676561 h 764286"/>
                <a:gd name="connsiteX4" fmla="*/ 329663 w 425073"/>
                <a:gd name="connsiteY4" fmla="*/ 630841 h 764286"/>
                <a:gd name="connsiteX5" fmla="*/ 346483 w 425073"/>
                <a:gd name="connsiteY5" fmla="*/ 569976 h 764286"/>
                <a:gd name="connsiteX6" fmla="*/ 321775 w 425073"/>
                <a:gd name="connsiteY6" fmla="*/ 498253 h 764286"/>
                <a:gd name="connsiteX7" fmla="*/ 197379 w 425073"/>
                <a:gd name="connsiteY7" fmla="*/ 381476 h 764286"/>
                <a:gd name="connsiteX8" fmla="*/ 84388 w 425073"/>
                <a:gd name="connsiteY8" fmla="*/ 282035 h 764286"/>
                <a:gd name="connsiteX9" fmla="*/ 45900 w 425073"/>
                <a:gd name="connsiteY9" fmla="*/ 170688 h 764286"/>
                <a:gd name="connsiteX10" fmla="*/ 68612 w 425073"/>
                <a:gd name="connsiteY10" fmla="*/ 84106 h 764286"/>
                <a:gd name="connsiteX11" fmla="*/ 132568 w 425073"/>
                <a:gd name="connsiteY11" fmla="*/ 22479 h 764286"/>
                <a:gd name="connsiteX12" fmla="*/ 222183 w 425073"/>
                <a:gd name="connsiteY12" fmla="*/ 0 h 764286"/>
                <a:gd name="connsiteX13" fmla="*/ 318164 w 425073"/>
                <a:gd name="connsiteY13" fmla="*/ 25432 h 764286"/>
                <a:gd name="connsiteX14" fmla="*/ 412625 w 425073"/>
                <a:gd name="connsiteY14" fmla="*/ 119158 h 764286"/>
                <a:gd name="connsiteX15" fmla="*/ 353420 w 425073"/>
                <a:gd name="connsiteY15" fmla="*/ 164211 h 764286"/>
                <a:gd name="connsiteX16" fmla="*/ 283573 w 425073"/>
                <a:gd name="connsiteY16" fmla="*/ 92488 h 764286"/>
                <a:gd name="connsiteX17" fmla="*/ 220662 w 425073"/>
                <a:gd name="connsiteY17" fmla="*/ 75152 h 764286"/>
                <a:gd name="connsiteX18" fmla="*/ 148819 w 425073"/>
                <a:gd name="connsiteY18" fmla="*/ 101822 h 764286"/>
                <a:gd name="connsiteX19" fmla="*/ 120975 w 425073"/>
                <a:gd name="connsiteY19" fmla="*/ 167640 h 764286"/>
                <a:gd name="connsiteX20" fmla="*/ 130858 w 425073"/>
                <a:gd name="connsiteY20" fmla="*/ 213646 h 764286"/>
                <a:gd name="connsiteX21" fmla="*/ 166874 w 425073"/>
                <a:gd name="connsiteY21" fmla="*/ 262128 h 764286"/>
                <a:gd name="connsiteX22" fmla="*/ 260670 w 425073"/>
                <a:gd name="connsiteY22" fmla="*/ 334804 h 764286"/>
                <a:gd name="connsiteX23" fmla="*/ 390007 w 425073"/>
                <a:gd name="connsiteY23" fmla="*/ 459010 h 764286"/>
                <a:gd name="connsiteX24" fmla="*/ 425074 w 425073"/>
                <a:gd name="connsiteY24" fmla="*/ 568357 h 764286"/>
                <a:gd name="connsiteX25" fmla="*/ 365109 w 425073"/>
                <a:gd name="connsiteY25" fmla="*/ 705898 h 764286"/>
                <a:gd name="connsiteX26" fmla="*/ 219237 w 425073"/>
                <a:gd name="connsiteY26" fmla="*/ 764286 h 764286"/>
                <a:gd name="connsiteX27" fmla="*/ 99307 w 425073"/>
                <a:gd name="connsiteY27" fmla="*/ 728948 h 764286"/>
                <a:gd name="connsiteX28" fmla="*/ 95 w 425073"/>
                <a:gd name="connsiteY28" fmla="*/ 610457 h 7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073" h="764286">
                  <a:moveTo>
                    <a:pt x="0" y="610552"/>
                  </a:moveTo>
                  <a:lnTo>
                    <a:pt x="61675" y="573405"/>
                  </a:lnTo>
                  <a:cubicBezTo>
                    <a:pt x="105104" y="653510"/>
                    <a:pt x="155281" y="693611"/>
                    <a:pt x="212204" y="693611"/>
                  </a:cubicBezTo>
                  <a:cubicBezTo>
                    <a:pt x="236532" y="693611"/>
                    <a:pt x="259435" y="687896"/>
                    <a:pt x="280817" y="676561"/>
                  </a:cubicBezTo>
                  <a:cubicBezTo>
                    <a:pt x="302199" y="665226"/>
                    <a:pt x="318449" y="649891"/>
                    <a:pt x="329663" y="630841"/>
                  </a:cubicBezTo>
                  <a:cubicBezTo>
                    <a:pt x="340876" y="611696"/>
                    <a:pt x="346483" y="591407"/>
                    <a:pt x="346483" y="569976"/>
                  </a:cubicBezTo>
                  <a:cubicBezTo>
                    <a:pt x="346483" y="545592"/>
                    <a:pt x="338215" y="521684"/>
                    <a:pt x="321775" y="498253"/>
                  </a:cubicBezTo>
                  <a:cubicBezTo>
                    <a:pt x="299063" y="465963"/>
                    <a:pt x="257629" y="427006"/>
                    <a:pt x="197379" y="381476"/>
                  </a:cubicBezTo>
                  <a:cubicBezTo>
                    <a:pt x="136845" y="335661"/>
                    <a:pt x="99212" y="302514"/>
                    <a:pt x="84388" y="282035"/>
                  </a:cubicBezTo>
                  <a:cubicBezTo>
                    <a:pt x="58729" y="247745"/>
                    <a:pt x="45900" y="210598"/>
                    <a:pt x="45900" y="170688"/>
                  </a:cubicBezTo>
                  <a:cubicBezTo>
                    <a:pt x="45900" y="139065"/>
                    <a:pt x="53502" y="110204"/>
                    <a:pt x="68612" y="84106"/>
                  </a:cubicBezTo>
                  <a:cubicBezTo>
                    <a:pt x="83722" y="58103"/>
                    <a:pt x="105009" y="37529"/>
                    <a:pt x="132568" y="22479"/>
                  </a:cubicBezTo>
                  <a:cubicBezTo>
                    <a:pt x="160032" y="7430"/>
                    <a:pt x="189872" y="0"/>
                    <a:pt x="222183" y="0"/>
                  </a:cubicBezTo>
                  <a:cubicBezTo>
                    <a:pt x="256394" y="0"/>
                    <a:pt x="288419" y="8477"/>
                    <a:pt x="318164" y="25432"/>
                  </a:cubicBezTo>
                  <a:cubicBezTo>
                    <a:pt x="347909" y="42386"/>
                    <a:pt x="379459" y="73628"/>
                    <a:pt x="412625" y="119158"/>
                  </a:cubicBezTo>
                  <a:lnTo>
                    <a:pt x="353420" y="164211"/>
                  </a:lnTo>
                  <a:cubicBezTo>
                    <a:pt x="326147" y="127921"/>
                    <a:pt x="302864" y="104013"/>
                    <a:pt x="283573" y="92488"/>
                  </a:cubicBezTo>
                  <a:cubicBezTo>
                    <a:pt x="264281" y="80963"/>
                    <a:pt x="243374" y="75152"/>
                    <a:pt x="220662" y="75152"/>
                  </a:cubicBezTo>
                  <a:cubicBezTo>
                    <a:pt x="191393" y="75152"/>
                    <a:pt x="167445" y="84011"/>
                    <a:pt x="148819" y="101822"/>
                  </a:cubicBezTo>
                  <a:cubicBezTo>
                    <a:pt x="130193" y="119634"/>
                    <a:pt x="120975" y="141542"/>
                    <a:pt x="120975" y="167640"/>
                  </a:cubicBezTo>
                  <a:cubicBezTo>
                    <a:pt x="120975" y="183452"/>
                    <a:pt x="124301" y="198787"/>
                    <a:pt x="130858" y="213646"/>
                  </a:cubicBezTo>
                  <a:cubicBezTo>
                    <a:pt x="137415" y="228505"/>
                    <a:pt x="149484" y="244602"/>
                    <a:pt x="166874" y="262128"/>
                  </a:cubicBezTo>
                  <a:cubicBezTo>
                    <a:pt x="176378" y="271367"/>
                    <a:pt x="207643" y="295561"/>
                    <a:pt x="260670" y="334804"/>
                  </a:cubicBezTo>
                  <a:cubicBezTo>
                    <a:pt x="323486" y="381286"/>
                    <a:pt x="366630" y="422720"/>
                    <a:pt x="390007" y="459010"/>
                  </a:cubicBezTo>
                  <a:cubicBezTo>
                    <a:pt x="413385" y="495300"/>
                    <a:pt x="425074" y="531686"/>
                    <a:pt x="425074" y="568357"/>
                  </a:cubicBezTo>
                  <a:cubicBezTo>
                    <a:pt x="425074" y="621125"/>
                    <a:pt x="405117" y="666941"/>
                    <a:pt x="365109" y="705898"/>
                  </a:cubicBezTo>
                  <a:cubicBezTo>
                    <a:pt x="325101" y="744855"/>
                    <a:pt x="276540" y="764286"/>
                    <a:pt x="219237" y="764286"/>
                  </a:cubicBezTo>
                  <a:cubicBezTo>
                    <a:pt x="175142" y="764286"/>
                    <a:pt x="135134" y="752475"/>
                    <a:pt x="99307" y="728948"/>
                  </a:cubicBezTo>
                  <a:cubicBezTo>
                    <a:pt x="63481" y="705326"/>
                    <a:pt x="30410" y="665893"/>
                    <a:pt x="95" y="610457"/>
                  </a:cubicBezTo>
                  <a:close/>
                </a:path>
              </a:pathLst>
            </a:custGeom>
            <a:solidFill>
              <a:srgbClr val="E39610"/>
            </a:solidFill>
            <a:ln w="9492" cap="flat">
              <a:noFill/>
              <a:prstDash val="solid"/>
              <a:miter/>
            </a:ln>
          </p:spPr>
          <p:txBody>
            <a:bodyPr rtlCol="0" anchor="ctr"/>
            <a:lstStyle/>
            <a:p>
              <a:endParaRPr lang="en-US">
                <a:solidFill>
                  <a:srgbClr val="E39610"/>
                </a:solidFill>
              </a:endParaRPr>
            </a:p>
          </p:txBody>
        </p:sp>
        <p:sp>
          <p:nvSpPr>
            <p:cNvPr id="8" name="Freeform 7">
              <a:extLst>
                <a:ext uri="{FF2B5EF4-FFF2-40B4-BE49-F238E27FC236}">
                  <a16:creationId xmlns:a16="http://schemas.microsoft.com/office/drawing/2014/main" id="{AB300A9C-CC1F-9F0C-D047-2A3B3E3DBC98}"/>
                </a:ext>
              </a:extLst>
            </p:cNvPr>
            <p:cNvSpPr/>
            <p:nvPr/>
          </p:nvSpPr>
          <p:spPr>
            <a:xfrm>
              <a:off x="9300622" y="2548079"/>
              <a:ext cx="853844" cy="912615"/>
            </a:xfrm>
            <a:custGeom>
              <a:avLst/>
              <a:gdLst>
                <a:gd name="connsiteX0" fmla="*/ 0 w 686409"/>
                <a:gd name="connsiteY0" fmla="*/ 0 h 727614"/>
                <a:gd name="connsiteX1" fmla="*/ 74504 w 686409"/>
                <a:gd name="connsiteY1" fmla="*/ 0 h 727614"/>
                <a:gd name="connsiteX2" fmla="*/ 222848 w 686409"/>
                <a:gd name="connsiteY2" fmla="*/ 524351 h 727614"/>
                <a:gd name="connsiteX3" fmla="*/ 335935 w 686409"/>
                <a:gd name="connsiteY3" fmla="*/ 95250 h 727614"/>
                <a:gd name="connsiteX4" fmla="*/ 350950 w 686409"/>
                <a:gd name="connsiteY4" fmla="*/ 95250 h 727614"/>
                <a:gd name="connsiteX5" fmla="*/ 461661 w 686409"/>
                <a:gd name="connsiteY5" fmla="*/ 524351 h 727614"/>
                <a:gd name="connsiteX6" fmla="*/ 612475 w 686409"/>
                <a:gd name="connsiteY6" fmla="*/ 0 h 727614"/>
                <a:gd name="connsiteX7" fmla="*/ 686409 w 686409"/>
                <a:gd name="connsiteY7" fmla="*/ 0 h 727614"/>
                <a:gd name="connsiteX8" fmla="*/ 477816 w 686409"/>
                <a:gd name="connsiteY8" fmla="*/ 727615 h 727614"/>
                <a:gd name="connsiteX9" fmla="*/ 445315 w 686409"/>
                <a:gd name="connsiteY9" fmla="*/ 727615 h 727614"/>
                <a:gd name="connsiteX10" fmla="*/ 343917 w 686409"/>
                <a:gd name="connsiteY10" fmla="*/ 300895 h 727614"/>
                <a:gd name="connsiteX11" fmla="*/ 238338 w 686409"/>
                <a:gd name="connsiteY11" fmla="*/ 727615 h 727614"/>
                <a:gd name="connsiteX12" fmla="*/ 205742 w 686409"/>
                <a:gd name="connsiteY12" fmla="*/ 727615 h 727614"/>
                <a:gd name="connsiteX13" fmla="*/ 0 w 686409"/>
                <a:gd name="connsiteY13" fmla="*/ 0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409" h="727614">
                  <a:moveTo>
                    <a:pt x="0" y="0"/>
                  </a:moveTo>
                  <a:lnTo>
                    <a:pt x="74504" y="0"/>
                  </a:lnTo>
                  <a:lnTo>
                    <a:pt x="222848" y="524351"/>
                  </a:lnTo>
                  <a:lnTo>
                    <a:pt x="335935" y="95250"/>
                  </a:lnTo>
                  <a:lnTo>
                    <a:pt x="350950" y="95250"/>
                  </a:lnTo>
                  <a:lnTo>
                    <a:pt x="461661" y="524351"/>
                  </a:lnTo>
                  <a:lnTo>
                    <a:pt x="612475" y="0"/>
                  </a:lnTo>
                  <a:lnTo>
                    <a:pt x="686409" y="0"/>
                  </a:lnTo>
                  <a:lnTo>
                    <a:pt x="477816" y="727615"/>
                  </a:lnTo>
                  <a:lnTo>
                    <a:pt x="445315" y="727615"/>
                  </a:lnTo>
                  <a:lnTo>
                    <a:pt x="343917" y="300895"/>
                  </a:lnTo>
                  <a:lnTo>
                    <a:pt x="238338" y="727615"/>
                  </a:lnTo>
                  <a:lnTo>
                    <a:pt x="205742" y="727615"/>
                  </a:lnTo>
                  <a:lnTo>
                    <a:pt x="0" y="0"/>
                  </a:lnTo>
                  <a:close/>
                </a:path>
              </a:pathLst>
            </a:custGeom>
            <a:solidFill>
              <a:srgbClr val="E39610"/>
            </a:solidFill>
            <a:ln w="9492" cap="flat">
              <a:noFill/>
              <a:prstDash val="solid"/>
              <a:miter/>
            </a:ln>
          </p:spPr>
          <p:txBody>
            <a:bodyPr rtlCol="0" anchor="ctr"/>
            <a:lstStyle/>
            <a:p>
              <a:endParaRPr lang="en-US">
                <a:solidFill>
                  <a:srgbClr val="E39610"/>
                </a:solidFill>
              </a:endParaRPr>
            </a:p>
          </p:txBody>
        </p:sp>
        <p:sp>
          <p:nvSpPr>
            <p:cNvPr id="9" name="Freeform 8">
              <a:extLst>
                <a:ext uri="{FF2B5EF4-FFF2-40B4-BE49-F238E27FC236}">
                  <a16:creationId xmlns:a16="http://schemas.microsoft.com/office/drawing/2014/main" id="{5AC4DBF5-BFD0-6EF9-8014-EB25F4154838}"/>
                </a:ext>
              </a:extLst>
            </p:cNvPr>
            <p:cNvSpPr/>
            <p:nvPr/>
          </p:nvSpPr>
          <p:spPr>
            <a:xfrm>
              <a:off x="8019461" y="3896206"/>
              <a:ext cx="909465" cy="958607"/>
            </a:xfrm>
            <a:custGeom>
              <a:avLst/>
              <a:gdLst>
                <a:gd name="connsiteX0" fmla="*/ 377843 w 764999"/>
                <a:gd name="connsiteY0" fmla="*/ 0 h 764285"/>
                <a:gd name="connsiteX1" fmla="*/ 653909 w 764999"/>
                <a:gd name="connsiteY1" fmla="*/ 110300 h 764285"/>
                <a:gd name="connsiteX2" fmla="*/ 765000 w 764999"/>
                <a:gd name="connsiteY2" fmla="*/ 381857 h 764285"/>
                <a:gd name="connsiteX3" fmla="*/ 654099 w 764999"/>
                <a:gd name="connsiteY3" fmla="*/ 652939 h 764285"/>
                <a:gd name="connsiteX4" fmla="*/ 383735 w 764999"/>
                <a:gd name="connsiteY4" fmla="*/ 764286 h 764285"/>
                <a:gd name="connsiteX5" fmla="*/ 111091 w 764999"/>
                <a:gd name="connsiteY5" fmla="*/ 653510 h 764285"/>
                <a:gd name="connsiteX6" fmla="*/ 0 w 764999"/>
                <a:gd name="connsiteY6" fmla="*/ 385382 h 764285"/>
                <a:gd name="connsiteX7" fmla="*/ 50652 w 764999"/>
                <a:gd name="connsiteY7" fmla="*/ 190976 h 764285"/>
                <a:gd name="connsiteX8" fmla="*/ 188637 w 764999"/>
                <a:gd name="connsiteY8" fmla="*/ 50768 h 764285"/>
                <a:gd name="connsiteX9" fmla="*/ 377748 w 764999"/>
                <a:gd name="connsiteY9" fmla="*/ 95 h 764285"/>
                <a:gd name="connsiteX10" fmla="*/ 381074 w 764999"/>
                <a:gd name="connsiteY10" fmla="*/ 70771 h 764285"/>
                <a:gd name="connsiteX11" fmla="*/ 228360 w 764999"/>
                <a:gd name="connsiteY11" fmla="*/ 112871 h 764285"/>
                <a:gd name="connsiteX12" fmla="*/ 115653 w 764999"/>
                <a:gd name="connsiteY12" fmla="*/ 226219 h 764285"/>
                <a:gd name="connsiteX13" fmla="*/ 75170 w 764999"/>
                <a:gd name="connsiteY13" fmla="*/ 385096 h 764285"/>
                <a:gd name="connsiteX14" fmla="*/ 164879 w 764999"/>
                <a:gd name="connsiteY14" fmla="*/ 604171 h 764285"/>
                <a:gd name="connsiteX15" fmla="*/ 381170 w 764999"/>
                <a:gd name="connsiteY15" fmla="*/ 693515 h 764285"/>
                <a:gd name="connsiteX16" fmla="*/ 537591 w 764999"/>
                <a:gd name="connsiteY16" fmla="*/ 652463 h 764285"/>
                <a:gd name="connsiteX17" fmla="*/ 649822 w 764999"/>
                <a:gd name="connsiteY17" fmla="*/ 540068 h 764285"/>
                <a:gd name="connsiteX18" fmla="*/ 690115 w 764999"/>
                <a:gd name="connsiteY18" fmla="*/ 381667 h 764285"/>
                <a:gd name="connsiteX19" fmla="*/ 649822 w 764999"/>
                <a:gd name="connsiteY19" fmla="*/ 224981 h 764285"/>
                <a:gd name="connsiteX20" fmla="*/ 536355 w 764999"/>
                <a:gd name="connsiteY20" fmla="*/ 112871 h 764285"/>
                <a:gd name="connsiteX21" fmla="*/ 381170 w 764999"/>
                <a:gd name="connsiteY21" fmla="*/ 70771 h 7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999" h="764285">
                  <a:moveTo>
                    <a:pt x="377843" y="0"/>
                  </a:moveTo>
                  <a:cubicBezTo>
                    <a:pt x="487794" y="0"/>
                    <a:pt x="579784" y="36767"/>
                    <a:pt x="653909" y="110300"/>
                  </a:cubicBezTo>
                  <a:cubicBezTo>
                    <a:pt x="727938" y="183833"/>
                    <a:pt x="765000" y="274415"/>
                    <a:pt x="765000" y="381857"/>
                  </a:cubicBezTo>
                  <a:cubicBezTo>
                    <a:pt x="765000" y="489299"/>
                    <a:pt x="728033" y="578739"/>
                    <a:pt x="654099" y="652939"/>
                  </a:cubicBezTo>
                  <a:cubicBezTo>
                    <a:pt x="580165" y="727138"/>
                    <a:pt x="490075" y="764286"/>
                    <a:pt x="383735" y="764286"/>
                  </a:cubicBezTo>
                  <a:cubicBezTo>
                    <a:pt x="277396" y="764286"/>
                    <a:pt x="185216" y="727329"/>
                    <a:pt x="111091" y="653510"/>
                  </a:cubicBezTo>
                  <a:cubicBezTo>
                    <a:pt x="37062" y="579692"/>
                    <a:pt x="0" y="490252"/>
                    <a:pt x="0" y="385382"/>
                  </a:cubicBezTo>
                  <a:cubicBezTo>
                    <a:pt x="0" y="315468"/>
                    <a:pt x="16916" y="250698"/>
                    <a:pt x="50652" y="190976"/>
                  </a:cubicBezTo>
                  <a:cubicBezTo>
                    <a:pt x="84388" y="131255"/>
                    <a:pt x="130383" y="84582"/>
                    <a:pt x="188637" y="50768"/>
                  </a:cubicBezTo>
                  <a:cubicBezTo>
                    <a:pt x="246891" y="16955"/>
                    <a:pt x="309991" y="95"/>
                    <a:pt x="377748" y="95"/>
                  </a:cubicBezTo>
                  <a:close/>
                  <a:moveTo>
                    <a:pt x="381074" y="70771"/>
                  </a:moveTo>
                  <a:cubicBezTo>
                    <a:pt x="327382" y="70771"/>
                    <a:pt x="276445" y="84773"/>
                    <a:pt x="228360" y="112871"/>
                  </a:cubicBezTo>
                  <a:cubicBezTo>
                    <a:pt x="180274" y="140970"/>
                    <a:pt x="142642" y="178689"/>
                    <a:pt x="115653" y="226219"/>
                  </a:cubicBezTo>
                  <a:cubicBezTo>
                    <a:pt x="88664" y="273749"/>
                    <a:pt x="75170" y="326708"/>
                    <a:pt x="75170" y="385096"/>
                  </a:cubicBezTo>
                  <a:cubicBezTo>
                    <a:pt x="75170" y="471583"/>
                    <a:pt x="105104" y="544544"/>
                    <a:pt x="164879" y="604171"/>
                  </a:cubicBezTo>
                  <a:cubicBezTo>
                    <a:pt x="224653" y="663702"/>
                    <a:pt x="296782" y="693515"/>
                    <a:pt x="381170" y="693515"/>
                  </a:cubicBezTo>
                  <a:cubicBezTo>
                    <a:pt x="437523" y="693515"/>
                    <a:pt x="489695" y="679799"/>
                    <a:pt x="537591" y="652463"/>
                  </a:cubicBezTo>
                  <a:cubicBezTo>
                    <a:pt x="585486" y="625031"/>
                    <a:pt x="622928" y="587597"/>
                    <a:pt x="649822" y="540068"/>
                  </a:cubicBezTo>
                  <a:cubicBezTo>
                    <a:pt x="676716" y="492538"/>
                    <a:pt x="690115" y="439769"/>
                    <a:pt x="690115" y="381667"/>
                  </a:cubicBezTo>
                  <a:cubicBezTo>
                    <a:pt x="690115" y="323564"/>
                    <a:pt x="676716" y="271653"/>
                    <a:pt x="649822" y="224981"/>
                  </a:cubicBezTo>
                  <a:cubicBezTo>
                    <a:pt x="622928" y="178308"/>
                    <a:pt x="585106" y="140875"/>
                    <a:pt x="536355" y="112871"/>
                  </a:cubicBezTo>
                  <a:cubicBezTo>
                    <a:pt x="487604" y="84773"/>
                    <a:pt x="435812" y="70771"/>
                    <a:pt x="381170" y="70771"/>
                  </a:cubicBezTo>
                  <a:close/>
                </a:path>
              </a:pathLst>
            </a:custGeom>
            <a:solidFill>
              <a:srgbClr val="E39610"/>
            </a:solidFill>
            <a:ln w="9492" cap="flat">
              <a:noFill/>
              <a:prstDash val="solid"/>
              <a:miter/>
            </a:ln>
          </p:spPr>
          <p:txBody>
            <a:bodyPr rtlCol="0" anchor="ctr"/>
            <a:lstStyle/>
            <a:p>
              <a:endParaRPr lang="en-US">
                <a:solidFill>
                  <a:srgbClr val="E39610"/>
                </a:solidFill>
              </a:endParaRPr>
            </a:p>
          </p:txBody>
        </p:sp>
        <p:sp>
          <p:nvSpPr>
            <p:cNvPr id="10" name="Freeform 9">
              <a:extLst>
                <a:ext uri="{FF2B5EF4-FFF2-40B4-BE49-F238E27FC236}">
                  <a16:creationId xmlns:a16="http://schemas.microsoft.com/office/drawing/2014/main" id="{DA39E7AE-CFA8-3626-FEB4-1F39F3A0E5DD}"/>
                </a:ext>
              </a:extLst>
            </p:cNvPr>
            <p:cNvSpPr/>
            <p:nvPr/>
          </p:nvSpPr>
          <p:spPr>
            <a:xfrm>
              <a:off x="9523772" y="3919137"/>
              <a:ext cx="498941" cy="912615"/>
            </a:xfrm>
            <a:custGeom>
              <a:avLst/>
              <a:gdLst>
                <a:gd name="connsiteX0" fmla="*/ 0 w 397799"/>
                <a:gd name="connsiteY0" fmla="*/ 71247 h 727614"/>
                <a:gd name="connsiteX1" fmla="*/ 0 w 397799"/>
                <a:gd name="connsiteY1" fmla="*/ 0 h 727614"/>
                <a:gd name="connsiteX2" fmla="*/ 397800 w 397799"/>
                <a:gd name="connsiteY2" fmla="*/ 0 h 727614"/>
                <a:gd name="connsiteX3" fmla="*/ 397800 w 397799"/>
                <a:gd name="connsiteY3" fmla="*/ 71247 h 727614"/>
                <a:gd name="connsiteX4" fmla="*/ 235962 w 397799"/>
                <a:gd name="connsiteY4" fmla="*/ 71247 h 727614"/>
                <a:gd name="connsiteX5" fmla="*/ 235962 w 397799"/>
                <a:gd name="connsiteY5" fmla="*/ 727615 h 727614"/>
                <a:gd name="connsiteX6" fmla="*/ 161933 w 397799"/>
                <a:gd name="connsiteY6" fmla="*/ 727615 h 727614"/>
                <a:gd name="connsiteX7" fmla="*/ 161933 w 397799"/>
                <a:gd name="connsiteY7" fmla="*/ 71247 h 727614"/>
                <a:gd name="connsiteX8" fmla="*/ 95 w 397799"/>
                <a:gd name="connsiteY8" fmla="*/ 71247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799" h="727614">
                  <a:moveTo>
                    <a:pt x="0" y="71247"/>
                  </a:moveTo>
                  <a:lnTo>
                    <a:pt x="0" y="0"/>
                  </a:lnTo>
                  <a:lnTo>
                    <a:pt x="397800" y="0"/>
                  </a:lnTo>
                  <a:lnTo>
                    <a:pt x="397800" y="71247"/>
                  </a:lnTo>
                  <a:lnTo>
                    <a:pt x="235962" y="71247"/>
                  </a:lnTo>
                  <a:lnTo>
                    <a:pt x="235962" y="727615"/>
                  </a:lnTo>
                  <a:lnTo>
                    <a:pt x="161933" y="727615"/>
                  </a:lnTo>
                  <a:lnTo>
                    <a:pt x="161933" y="71247"/>
                  </a:lnTo>
                  <a:lnTo>
                    <a:pt x="95" y="71247"/>
                  </a:lnTo>
                  <a:close/>
                </a:path>
              </a:pathLst>
            </a:custGeom>
            <a:solidFill>
              <a:srgbClr val="E39610"/>
            </a:solidFill>
            <a:ln w="9492" cap="flat">
              <a:noFill/>
              <a:prstDash val="solid"/>
              <a:miter/>
            </a:ln>
          </p:spPr>
          <p:txBody>
            <a:bodyPr rtlCol="0" anchor="ctr"/>
            <a:lstStyle/>
            <a:p>
              <a:endParaRPr lang="en-US">
                <a:solidFill>
                  <a:srgbClr val="E39610"/>
                </a:solidFill>
              </a:endParaRPr>
            </a:p>
          </p:txBody>
        </p:sp>
      </p:grpSp>
      <p:sp>
        <p:nvSpPr>
          <p:cNvPr id="2" name="TextBox 1">
            <a:extLst>
              <a:ext uri="{FF2B5EF4-FFF2-40B4-BE49-F238E27FC236}">
                <a16:creationId xmlns:a16="http://schemas.microsoft.com/office/drawing/2014/main" id="{17B81AFE-2299-F637-DDC4-73ADD08127B8}"/>
              </a:ext>
            </a:extLst>
          </p:cNvPr>
          <p:cNvSpPr txBox="1"/>
          <p:nvPr/>
        </p:nvSpPr>
        <p:spPr>
          <a:xfrm>
            <a:off x="300447" y="176378"/>
            <a:ext cx="6786153" cy="954107"/>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GROUP SWOT ANALYSIS PRESENTATION TEMPLATE</a:t>
            </a:r>
          </a:p>
        </p:txBody>
      </p:sp>
      <p:sp>
        <p:nvSpPr>
          <p:cNvPr id="4" name="TextBox 3">
            <a:extLst>
              <a:ext uri="{FF2B5EF4-FFF2-40B4-BE49-F238E27FC236}">
                <a16:creationId xmlns:a16="http://schemas.microsoft.com/office/drawing/2014/main" id="{9D17DEA0-FEE7-BA7B-8D57-92F55C4950DB}"/>
              </a:ext>
            </a:extLst>
          </p:cNvPr>
          <p:cNvSpPr txBox="1"/>
          <p:nvPr/>
        </p:nvSpPr>
        <p:spPr>
          <a:xfrm>
            <a:off x="824556" y="1897533"/>
            <a:ext cx="4997110" cy="3785652"/>
          </a:xfrm>
          <a:prstGeom prst="rect">
            <a:avLst/>
          </a:prstGeom>
          <a:noFill/>
          <a:effectLst>
            <a:outerShdw blurRad="139700" dist="38100" dir="8100000" algn="tr" rotWithShape="0">
              <a:srgbClr val="00161B">
                <a:alpha val="88058"/>
              </a:srgbClr>
            </a:outerShdw>
          </a:effectLst>
        </p:spPr>
        <p:txBody>
          <a:bodyPr wrap="square" rtlCol="0">
            <a:spAutoFit/>
          </a:bodyPr>
          <a:lstStyle/>
          <a:p>
            <a:r>
              <a:rPr lang="en-US" sz="8000" dirty="0">
                <a:solidFill>
                  <a:schemeClr val="bg1"/>
                </a:solidFill>
                <a:latin typeface="Century Gothic" panose="020B0502020202020204" pitchFamily="34" charset="0"/>
              </a:rPr>
              <a:t>TEAM</a:t>
            </a:r>
          </a:p>
          <a:p>
            <a:r>
              <a:rPr lang="en-US" sz="8000" dirty="0">
                <a:solidFill>
                  <a:schemeClr val="bg1"/>
                </a:solidFill>
                <a:latin typeface="Century Gothic" panose="020B0502020202020204" pitchFamily="34" charset="0"/>
              </a:rPr>
              <a:t>SWOT</a:t>
            </a:r>
          </a:p>
          <a:p>
            <a:r>
              <a:rPr lang="en-US" sz="8000" dirty="0">
                <a:solidFill>
                  <a:schemeClr val="bg1"/>
                </a:solidFill>
                <a:latin typeface="Century Gothic" panose="020B0502020202020204" pitchFamily="34" charset="0"/>
              </a:rPr>
              <a:t>ANALYSIS</a:t>
            </a:r>
          </a:p>
        </p:txBody>
      </p:sp>
      <p:sp>
        <p:nvSpPr>
          <p:cNvPr id="13" name="TextBox 12">
            <a:extLst>
              <a:ext uri="{FF2B5EF4-FFF2-40B4-BE49-F238E27FC236}">
                <a16:creationId xmlns:a16="http://schemas.microsoft.com/office/drawing/2014/main" id="{ECE93CAF-1F2D-3259-A9EA-1653C3224723}"/>
              </a:ext>
            </a:extLst>
          </p:cNvPr>
          <p:cNvSpPr txBox="1"/>
          <p:nvPr/>
        </p:nvSpPr>
        <p:spPr>
          <a:xfrm>
            <a:off x="824556" y="6226884"/>
            <a:ext cx="11302814" cy="507831"/>
          </a:xfrm>
          <a:prstGeom prst="rect">
            <a:avLst/>
          </a:prstGeom>
          <a:noFill/>
        </p:spPr>
        <p:txBody>
          <a:bodyPr wrap="square" rtlCol="0">
            <a:spAutoFit/>
          </a:bodyPr>
          <a:lstStyle/>
          <a:p>
            <a:r>
              <a:rPr lang="en-US" sz="2700" spc="300" dirty="0">
                <a:solidFill>
                  <a:srgbClr val="08343B"/>
                </a:solidFill>
                <a:latin typeface="Century Gothic" panose="020B0502020202020204" pitchFamily="34" charset="0"/>
              </a:rPr>
              <a:t>STRENGTHS | WEAKNESSES | OPPORTUNITIES | THREATS</a:t>
            </a:r>
          </a:p>
        </p:txBody>
      </p:sp>
      <p:pic>
        <p:nvPicPr>
          <p:cNvPr id="3" name="Picture 2">
            <a:hlinkClick r:id="rId12"/>
            <a:extLst>
              <a:ext uri="{FF2B5EF4-FFF2-40B4-BE49-F238E27FC236}">
                <a16:creationId xmlns:a16="http://schemas.microsoft.com/office/drawing/2014/main" id="{621BCCF0-DD61-41C9-C9BE-47FDB199DFCB}"/>
              </a:ext>
            </a:extLst>
          </p:cNvPr>
          <p:cNvPicPr>
            <a:picLocks noChangeAspect="1"/>
          </p:cNvPicPr>
          <p:nvPr/>
        </p:nvPicPr>
        <p:blipFill>
          <a:blip r:embed="rId13"/>
          <a:stretch>
            <a:fillRect/>
          </a:stretch>
        </p:blipFill>
        <p:spPr>
          <a:xfrm>
            <a:off x="8020441" y="187164"/>
            <a:ext cx="3867333" cy="536691"/>
          </a:xfrm>
          <a:prstGeom prst="rect">
            <a:avLst/>
          </a:prstGeom>
        </p:spPr>
      </p:pic>
    </p:spTree>
    <p:extLst>
      <p:ext uri="{BB962C8B-B14F-4D97-AF65-F5344CB8AC3E}">
        <p14:creationId xmlns:p14="http://schemas.microsoft.com/office/powerpoint/2010/main" val="351606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A3B6"/>
        </a:solidFill>
        <a:effectLst/>
      </p:bgPr>
    </p:bg>
    <p:spTree>
      <p:nvGrpSpPr>
        <p:cNvPr id="1" name=""/>
        <p:cNvGrpSpPr/>
        <p:nvPr/>
      </p:nvGrpSpPr>
      <p:grpSpPr>
        <a:xfrm>
          <a:off x="0" y="0"/>
          <a:ext cx="0" cy="0"/>
          <a:chOff x="0" y="0"/>
          <a:chExt cx="0" cy="0"/>
        </a:xfrm>
      </p:grpSpPr>
      <p:pic>
        <p:nvPicPr>
          <p:cNvPr id="5" name="Picture 4" descr="Close-up of a multi colored wall">
            <a:extLst>
              <a:ext uri="{FF2B5EF4-FFF2-40B4-BE49-F238E27FC236}">
                <a16:creationId xmlns:a16="http://schemas.microsoft.com/office/drawing/2014/main" id="{1E54950A-29AE-B486-8D06-DE5F6FE8E1B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8779"/>
                    </a14:imgEffect>
                    <a14:imgEffect>
                      <a14:saturation sat="149000"/>
                    </a14:imgEffect>
                    <a14:imgEffect>
                      <a14:brightnessContrast bright="16000"/>
                    </a14:imgEffect>
                  </a14:imgLayer>
                </a14:imgProps>
              </a:ext>
            </a:extLst>
          </a:blip>
          <a:srcRect l="95610"/>
          <a:stretch/>
        </p:blipFill>
        <p:spPr>
          <a:xfrm>
            <a:off x="11656740" y="-1"/>
            <a:ext cx="535260" cy="6858001"/>
          </a:xfrm>
          <a:prstGeom prst="rect">
            <a:avLst/>
          </a:prstGeom>
          <a:effectLst>
            <a:outerShdw blurRad="177800" dist="38100" dir="8100000" algn="tr" rotWithShape="0">
              <a:prstClr val="black">
                <a:alpha val="40000"/>
              </a:prstClr>
            </a:outerShdw>
          </a:effectLst>
        </p:spPr>
      </p:pic>
      <p:sp>
        <p:nvSpPr>
          <p:cNvPr id="4" name="TextBox 3">
            <a:extLst>
              <a:ext uri="{FF2B5EF4-FFF2-40B4-BE49-F238E27FC236}">
                <a16:creationId xmlns:a16="http://schemas.microsoft.com/office/drawing/2014/main" id="{9D17DEA0-FEE7-BA7B-8D57-92F55C4950DB}"/>
              </a:ext>
            </a:extLst>
          </p:cNvPr>
          <p:cNvSpPr txBox="1"/>
          <p:nvPr/>
        </p:nvSpPr>
        <p:spPr>
          <a:xfrm>
            <a:off x="222389" y="123285"/>
            <a:ext cx="8141025" cy="923330"/>
          </a:xfrm>
          <a:prstGeom prst="rect">
            <a:avLst/>
          </a:prstGeom>
          <a:noFill/>
          <a:effectLst>
            <a:outerShdw blurRad="127000" dist="38100" dir="8100000" algn="tr" rotWithShape="0">
              <a:srgbClr val="00161B">
                <a:alpha val="53000"/>
              </a:srgbClr>
            </a:outerShdw>
          </a:effectLst>
        </p:spPr>
        <p:txBody>
          <a:bodyPr wrap="square" rtlCol="0">
            <a:spAutoFit/>
          </a:bodyPr>
          <a:lstStyle/>
          <a:p>
            <a:r>
              <a:rPr lang="en-US" sz="5400" dirty="0">
                <a:solidFill>
                  <a:schemeClr val="bg1"/>
                </a:solidFill>
                <a:latin typeface="Century Gothic" panose="020B0502020202020204" pitchFamily="34" charset="0"/>
              </a:rPr>
              <a:t>What are our </a:t>
            </a:r>
            <a:r>
              <a:rPr lang="en-US" sz="5400" b="1" dirty="0">
                <a:solidFill>
                  <a:schemeClr val="bg1"/>
                </a:solidFill>
                <a:latin typeface="Century Gothic" panose="020B0502020202020204" pitchFamily="34" charset="0"/>
              </a:rPr>
              <a:t>strengths</a:t>
            </a:r>
            <a:r>
              <a:rPr lang="en-US" sz="5400" dirty="0">
                <a:solidFill>
                  <a:schemeClr val="bg1"/>
                </a:solidFill>
                <a:latin typeface="Century Gothic" panose="020B0502020202020204" pitchFamily="34" charset="0"/>
              </a:rPr>
              <a:t>?</a:t>
            </a:r>
          </a:p>
        </p:txBody>
      </p:sp>
      <p:sp>
        <p:nvSpPr>
          <p:cNvPr id="7" name="TextBox 6">
            <a:extLst>
              <a:ext uri="{FF2B5EF4-FFF2-40B4-BE49-F238E27FC236}">
                <a16:creationId xmlns:a16="http://schemas.microsoft.com/office/drawing/2014/main" id="{782649E5-1E5E-5237-FD75-CD13212AEF08}"/>
              </a:ext>
            </a:extLst>
          </p:cNvPr>
          <p:cNvSpPr txBox="1"/>
          <p:nvPr/>
        </p:nvSpPr>
        <p:spPr>
          <a:xfrm>
            <a:off x="512957" y="1170879"/>
            <a:ext cx="7255512" cy="369332"/>
          </a:xfrm>
          <a:prstGeom prst="rect">
            <a:avLst/>
          </a:prstGeom>
          <a:noFill/>
        </p:spPr>
        <p:txBody>
          <a:bodyPr wrap="none" rtlCol="0">
            <a:spAutoFit/>
          </a:bodyPr>
          <a:lstStyle/>
          <a:p>
            <a:r>
              <a:rPr lang="en-US" dirty="0">
                <a:solidFill>
                  <a:srgbClr val="C7EEF3"/>
                </a:solidFill>
                <a:latin typeface="Century Gothic" panose="020B0502020202020204" pitchFamily="34" charset="0"/>
              </a:rPr>
              <a:t>As individuals or in small groups, answer the following questions.</a:t>
            </a:r>
          </a:p>
        </p:txBody>
      </p:sp>
      <p:sp>
        <p:nvSpPr>
          <p:cNvPr id="8" name="TextBox 7">
            <a:extLst>
              <a:ext uri="{FF2B5EF4-FFF2-40B4-BE49-F238E27FC236}">
                <a16:creationId xmlns:a16="http://schemas.microsoft.com/office/drawing/2014/main" id="{0437CA17-C56D-8A45-9BE0-441B56828B8D}"/>
              </a:ext>
            </a:extLst>
          </p:cNvPr>
          <p:cNvSpPr txBox="1"/>
          <p:nvPr/>
        </p:nvSpPr>
        <p:spPr>
          <a:xfrm>
            <a:off x="1237785" y="2207941"/>
            <a:ext cx="8432117" cy="2831544"/>
          </a:xfrm>
          <a:prstGeom prst="rect">
            <a:avLst/>
          </a:prstGeom>
          <a:noFill/>
        </p:spPr>
        <p:txBody>
          <a:bodyPr wrap="none" rtlCol="0">
            <a:spAutoFit/>
          </a:bodyPr>
          <a:lstStyle/>
          <a:p>
            <a:pPr marL="457200" indent="-457200">
              <a:spcBef>
                <a:spcPts val="1200"/>
              </a:spcBef>
              <a:spcAft>
                <a:spcPts val="800"/>
              </a:spcAft>
              <a:buClr>
                <a:srgbClr val="99D2E0"/>
              </a:buClr>
              <a:buSzPct val="90000"/>
              <a:buFont typeface="Wingdings" pitchFamily="2" charset="2"/>
              <a:buChar char="q"/>
            </a:pPr>
            <a:r>
              <a:rPr lang="en-US" sz="3200" dirty="0">
                <a:solidFill>
                  <a:schemeClr val="bg1"/>
                </a:solidFill>
                <a:latin typeface="Century Gothic" panose="020B0502020202020204" pitchFamily="34" charset="0"/>
              </a:rPr>
              <a:t>What do our customers love about us? </a:t>
            </a:r>
          </a:p>
          <a:p>
            <a:pPr marL="457200" indent="-457200">
              <a:spcBef>
                <a:spcPts val="1200"/>
              </a:spcBef>
              <a:spcAft>
                <a:spcPts val="800"/>
              </a:spcAft>
              <a:buClr>
                <a:srgbClr val="99D2E0"/>
              </a:buClr>
              <a:buSzPct val="90000"/>
              <a:buFont typeface="Wingdings" pitchFamily="2" charset="2"/>
              <a:buChar char="q"/>
            </a:pPr>
            <a:r>
              <a:rPr lang="en-US" sz="3200" dirty="0">
                <a:solidFill>
                  <a:schemeClr val="bg1"/>
                </a:solidFill>
                <a:latin typeface="Century Gothic" panose="020B0502020202020204" pitchFamily="34" charset="0"/>
              </a:rPr>
              <a:t>What makes us unique? </a:t>
            </a:r>
          </a:p>
          <a:p>
            <a:pPr marL="457200" indent="-457200">
              <a:spcBef>
                <a:spcPts val="1200"/>
              </a:spcBef>
              <a:spcAft>
                <a:spcPts val="800"/>
              </a:spcAft>
              <a:buClr>
                <a:srgbClr val="99D2E0"/>
              </a:buClr>
              <a:buSzPct val="90000"/>
              <a:buFont typeface="Wingdings" pitchFamily="2" charset="2"/>
              <a:buChar char="q"/>
            </a:pPr>
            <a:r>
              <a:rPr lang="en-US" sz="3200" dirty="0">
                <a:solidFill>
                  <a:schemeClr val="bg1"/>
                </a:solidFill>
                <a:latin typeface="Century Gothic" panose="020B0502020202020204" pitchFamily="34" charset="0"/>
              </a:rPr>
              <a:t>What are we proud of?</a:t>
            </a:r>
          </a:p>
          <a:p>
            <a:pPr marL="457200" indent="-457200">
              <a:spcBef>
                <a:spcPts val="1200"/>
              </a:spcBef>
              <a:spcAft>
                <a:spcPts val="800"/>
              </a:spcAft>
              <a:buClr>
                <a:srgbClr val="99D2E0"/>
              </a:buClr>
              <a:buSzPct val="90000"/>
              <a:buFont typeface="Wingdings" pitchFamily="2" charset="2"/>
              <a:buChar char="q"/>
            </a:pPr>
            <a:r>
              <a:rPr lang="en-US" sz="3200" dirty="0">
                <a:solidFill>
                  <a:schemeClr val="bg1"/>
                </a:solidFill>
                <a:latin typeface="Century Gothic" panose="020B0502020202020204" pitchFamily="34" charset="0"/>
              </a:rPr>
              <a:t>How have we grown in the past year?</a:t>
            </a:r>
          </a:p>
        </p:txBody>
      </p:sp>
      <p:grpSp>
        <p:nvGrpSpPr>
          <p:cNvPr id="9" name="Group 8">
            <a:extLst>
              <a:ext uri="{FF2B5EF4-FFF2-40B4-BE49-F238E27FC236}">
                <a16:creationId xmlns:a16="http://schemas.microsoft.com/office/drawing/2014/main" id="{5A67843A-5F96-5DF1-D7B4-9037C06ED700}"/>
              </a:ext>
            </a:extLst>
          </p:cNvPr>
          <p:cNvGrpSpPr/>
          <p:nvPr/>
        </p:nvGrpSpPr>
        <p:grpSpPr>
          <a:xfrm>
            <a:off x="10247384" y="5469027"/>
            <a:ext cx="1169581" cy="1177118"/>
            <a:chOff x="7378279" y="1942788"/>
            <a:chExt cx="3449563" cy="3471793"/>
          </a:xfrm>
        </p:grpSpPr>
        <p:grpSp>
          <p:nvGrpSpPr>
            <p:cNvPr id="10" name="Group 9">
              <a:extLst>
                <a:ext uri="{FF2B5EF4-FFF2-40B4-BE49-F238E27FC236}">
                  <a16:creationId xmlns:a16="http://schemas.microsoft.com/office/drawing/2014/main" id="{0574371E-E5C6-1849-D42A-D17192365F11}"/>
                </a:ext>
              </a:extLst>
            </p:cNvPr>
            <p:cNvGrpSpPr/>
            <p:nvPr/>
          </p:nvGrpSpPr>
          <p:grpSpPr>
            <a:xfrm>
              <a:off x="7378279" y="1942788"/>
              <a:ext cx="3449563" cy="3471793"/>
              <a:chOff x="5410408" y="2956037"/>
              <a:chExt cx="1437287" cy="1437328"/>
            </a:xfrm>
            <a:solidFill>
              <a:schemeClr val="tx2"/>
            </a:solidFill>
          </p:grpSpPr>
          <p:pic>
            <p:nvPicPr>
              <p:cNvPr id="17" name="Graphic 16">
                <a:extLst>
                  <a:ext uri="{FF2B5EF4-FFF2-40B4-BE49-F238E27FC236}">
                    <a16:creationId xmlns:a16="http://schemas.microsoft.com/office/drawing/2014/main" id="{9D21C92B-1448-122D-C0EC-80E75A81A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410409" y="3674012"/>
                <a:ext cx="719352" cy="719353"/>
              </a:xfrm>
              <a:prstGeom prst="rect">
                <a:avLst/>
              </a:prstGeom>
            </p:spPr>
          </p:pic>
          <p:pic>
            <p:nvPicPr>
              <p:cNvPr id="18" name="Graphic 17">
                <a:extLst>
                  <a:ext uri="{FF2B5EF4-FFF2-40B4-BE49-F238E27FC236}">
                    <a16:creationId xmlns:a16="http://schemas.microsoft.com/office/drawing/2014/main" id="{7E1D4087-3219-975C-A871-CEE0CC1809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128343" y="3674012"/>
                <a:ext cx="719352" cy="719352"/>
              </a:xfrm>
              <a:prstGeom prst="rect">
                <a:avLst/>
              </a:prstGeom>
            </p:spPr>
          </p:pic>
          <p:pic>
            <p:nvPicPr>
              <p:cNvPr id="19" name="Graphic 18">
                <a:extLst>
                  <a:ext uri="{FF2B5EF4-FFF2-40B4-BE49-F238E27FC236}">
                    <a16:creationId xmlns:a16="http://schemas.microsoft.com/office/drawing/2014/main" id="{4A7B4891-BF08-5483-28A7-BC5C0DD094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6128341" y="2956038"/>
                <a:ext cx="719353" cy="719352"/>
              </a:xfrm>
              <a:prstGeom prst="rect">
                <a:avLst/>
              </a:prstGeom>
            </p:spPr>
          </p:pic>
          <p:pic>
            <p:nvPicPr>
              <p:cNvPr id="20" name="Graphic 19">
                <a:extLst>
                  <a:ext uri="{FF2B5EF4-FFF2-40B4-BE49-F238E27FC236}">
                    <a16:creationId xmlns:a16="http://schemas.microsoft.com/office/drawing/2014/main" id="{E06B8E05-7686-A404-968F-F05C13D0C2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0409" y="2956039"/>
                <a:ext cx="719353" cy="719353"/>
              </a:xfrm>
              <a:prstGeom prst="rect">
                <a:avLst/>
              </a:prstGeom>
            </p:spPr>
          </p:pic>
        </p:grpSp>
        <p:sp>
          <p:nvSpPr>
            <p:cNvPr id="11" name="Freeform 10">
              <a:extLst>
                <a:ext uri="{FF2B5EF4-FFF2-40B4-BE49-F238E27FC236}">
                  <a16:creationId xmlns:a16="http://schemas.microsoft.com/office/drawing/2014/main" id="{DAC1DDC6-CC9E-6E3B-6CCA-6577B5999263}"/>
                </a:ext>
              </a:extLst>
            </p:cNvPr>
            <p:cNvSpPr/>
            <p:nvPr/>
          </p:nvSpPr>
          <p:spPr>
            <a:xfrm>
              <a:off x="8219676" y="2538169"/>
              <a:ext cx="533151" cy="958610"/>
            </a:xfrm>
            <a:custGeom>
              <a:avLst/>
              <a:gdLst>
                <a:gd name="connsiteX0" fmla="*/ 0 w 425073"/>
                <a:gd name="connsiteY0" fmla="*/ 610552 h 764286"/>
                <a:gd name="connsiteX1" fmla="*/ 61675 w 425073"/>
                <a:gd name="connsiteY1" fmla="*/ 573405 h 764286"/>
                <a:gd name="connsiteX2" fmla="*/ 212204 w 425073"/>
                <a:gd name="connsiteY2" fmla="*/ 693611 h 764286"/>
                <a:gd name="connsiteX3" fmla="*/ 280817 w 425073"/>
                <a:gd name="connsiteY3" fmla="*/ 676561 h 764286"/>
                <a:gd name="connsiteX4" fmla="*/ 329663 w 425073"/>
                <a:gd name="connsiteY4" fmla="*/ 630841 h 764286"/>
                <a:gd name="connsiteX5" fmla="*/ 346483 w 425073"/>
                <a:gd name="connsiteY5" fmla="*/ 569976 h 764286"/>
                <a:gd name="connsiteX6" fmla="*/ 321775 w 425073"/>
                <a:gd name="connsiteY6" fmla="*/ 498253 h 764286"/>
                <a:gd name="connsiteX7" fmla="*/ 197379 w 425073"/>
                <a:gd name="connsiteY7" fmla="*/ 381476 h 764286"/>
                <a:gd name="connsiteX8" fmla="*/ 84388 w 425073"/>
                <a:gd name="connsiteY8" fmla="*/ 282035 h 764286"/>
                <a:gd name="connsiteX9" fmla="*/ 45900 w 425073"/>
                <a:gd name="connsiteY9" fmla="*/ 170688 h 764286"/>
                <a:gd name="connsiteX10" fmla="*/ 68612 w 425073"/>
                <a:gd name="connsiteY10" fmla="*/ 84106 h 764286"/>
                <a:gd name="connsiteX11" fmla="*/ 132568 w 425073"/>
                <a:gd name="connsiteY11" fmla="*/ 22479 h 764286"/>
                <a:gd name="connsiteX12" fmla="*/ 222183 w 425073"/>
                <a:gd name="connsiteY12" fmla="*/ 0 h 764286"/>
                <a:gd name="connsiteX13" fmla="*/ 318164 w 425073"/>
                <a:gd name="connsiteY13" fmla="*/ 25432 h 764286"/>
                <a:gd name="connsiteX14" fmla="*/ 412625 w 425073"/>
                <a:gd name="connsiteY14" fmla="*/ 119158 h 764286"/>
                <a:gd name="connsiteX15" fmla="*/ 353420 w 425073"/>
                <a:gd name="connsiteY15" fmla="*/ 164211 h 764286"/>
                <a:gd name="connsiteX16" fmla="*/ 283573 w 425073"/>
                <a:gd name="connsiteY16" fmla="*/ 92488 h 764286"/>
                <a:gd name="connsiteX17" fmla="*/ 220662 w 425073"/>
                <a:gd name="connsiteY17" fmla="*/ 75152 h 764286"/>
                <a:gd name="connsiteX18" fmla="*/ 148819 w 425073"/>
                <a:gd name="connsiteY18" fmla="*/ 101822 h 764286"/>
                <a:gd name="connsiteX19" fmla="*/ 120975 w 425073"/>
                <a:gd name="connsiteY19" fmla="*/ 167640 h 764286"/>
                <a:gd name="connsiteX20" fmla="*/ 130858 w 425073"/>
                <a:gd name="connsiteY20" fmla="*/ 213646 h 764286"/>
                <a:gd name="connsiteX21" fmla="*/ 166874 w 425073"/>
                <a:gd name="connsiteY21" fmla="*/ 262128 h 764286"/>
                <a:gd name="connsiteX22" fmla="*/ 260670 w 425073"/>
                <a:gd name="connsiteY22" fmla="*/ 334804 h 764286"/>
                <a:gd name="connsiteX23" fmla="*/ 390007 w 425073"/>
                <a:gd name="connsiteY23" fmla="*/ 459010 h 764286"/>
                <a:gd name="connsiteX24" fmla="*/ 425074 w 425073"/>
                <a:gd name="connsiteY24" fmla="*/ 568357 h 764286"/>
                <a:gd name="connsiteX25" fmla="*/ 365109 w 425073"/>
                <a:gd name="connsiteY25" fmla="*/ 705898 h 764286"/>
                <a:gd name="connsiteX26" fmla="*/ 219237 w 425073"/>
                <a:gd name="connsiteY26" fmla="*/ 764286 h 764286"/>
                <a:gd name="connsiteX27" fmla="*/ 99307 w 425073"/>
                <a:gd name="connsiteY27" fmla="*/ 728948 h 764286"/>
                <a:gd name="connsiteX28" fmla="*/ 95 w 425073"/>
                <a:gd name="connsiteY28" fmla="*/ 610457 h 7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073" h="764286">
                  <a:moveTo>
                    <a:pt x="0" y="610552"/>
                  </a:moveTo>
                  <a:lnTo>
                    <a:pt x="61675" y="573405"/>
                  </a:lnTo>
                  <a:cubicBezTo>
                    <a:pt x="105104" y="653510"/>
                    <a:pt x="155281" y="693611"/>
                    <a:pt x="212204" y="693611"/>
                  </a:cubicBezTo>
                  <a:cubicBezTo>
                    <a:pt x="236532" y="693611"/>
                    <a:pt x="259435" y="687896"/>
                    <a:pt x="280817" y="676561"/>
                  </a:cubicBezTo>
                  <a:cubicBezTo>
                    <a:pt x="302199" y="665226"/>
                    <a:pt x="318449" y="649891"/>
                    <a:pt x="329663" y="630841"/>
                  </a:cubicBezTo>
                  <a:cubicBezTo>
                    <a:pt x="340876" y="611696"/>
                    <a:pt x="346483" y="591407"/>
                    <a:pt x="346483" y="569976"/>
                  </a:cubicBezTo>
                  <a:cubicBezTo>
                    <a:pt x="346483" y="545592"/>
                    <a:pt x="338215" y="521684"/>
                    <a:pt x="321775" y="498253"/>
                  </a:cubicBezTo>
                  <a:cubicBezTo>
                    <a:pt x="299063" y="465963"/>
                    <a:pt x="257629" y="427006"/>
                    <a:pt x="197379" y="381476"/>
                  </a:cubicBezTo>
                  <a:cubicBezTo>
                    <a:pt x="136845" y="335661"/>
                    <a:pt x="99212" y="302514"/>
                    <a:pt x="84388" y="282035"/>
                  </a:cubicBezTo>
                  <a:cubicBezTo>
                    <a:pt x="58729" y="247745"/>
                    <a:pt x="45900" y="210598"/>
                    <a:pt x="45900" y="170688"/>
                  </a:cubicBezTo>
                  <a:cubicBezTo>
                    <a:pt x="45900" y="139065"/>
                    <a:pt x="53502" y="110204"/>
                    <a:pt x="68612" y="84106"/>
                  </a:cubicBezTo>
                  <a:cubicBezTo>
                    <a:pt x="83722" y="58103"/>
                    <a:pt x="105009" y="37529"/>
                    <a:pt x="132568" y="22479"/>
                  </a:cubicBezTo>
                  <a:cubicBezTo>
                    <a:pt x="160032" y="7430"/>
                    <a:pt x="189872" y="0"/>
                    <a:pt x="222183" y="0"/>
                  </a:cubicBezTo>
                  <a:cubicBezTo>
                    <a:pt x="256394" y="0"/>
                    <a:pt x="288419" y="8477"/>
                    <a:pt x="318164" y="25432"/>
                  </a:cubicBezTo>
                  <a:cubicBezTo>
                    <a:pt x="347909" y="42386"/>
                    <a:pt x="379459" y="73628"/>
                    <a:pt x="412625" y="119158"/>
                  </a:cubicBezTo>
                  <a:lnTo>
                    <a:pt x="353420" y="164211"/>
                  </a:lnTo>
                  <a:cubicBezTo>
                    <a:pt x="326147" y="127921"/>
                    <a:pt x="302864" y="104013"/>
                    <a:pt x="283573" y="92488"/>
                  </a:cubicBezTo>
                  <a:cubicBezTo>
                    <a:pt x="264281" y="80963"/>
                    <a:pt x="243374" y="75152"/>
                    <a:pt x="220662" y="75152"/>
                  </a:cubicBezTo>
                  <a:cubicBezTo>
                    <a:pt x="191393" y="75152"/>
                    <a:pt x="167445" y="84011"/>
                    <a:pt x="148819" y="101822"/>
                  </a:cubicBezTo>
                  <a:cubicBezTo>
                    <a:pt x="130193" y="119634"/>
                    <a:pt x="120975" y="141542"/>
                    <a:pt x="120975" y="167640"/>
                  </a:cubicBezTo>
                  <a:cubicBezTo>
                    <a:pt x="120975" y="183452"/>
                    <a:pt x="124301" y="198787"/>
                    <a:pt x="130858" y="213646"/>
                  </a:cubicBezTo>
                  <a:cubicBezTo>
                    <a:pt x="137415" y="228505"/>
                    <a:pt x="149484" y="244602"/>
                    <a:pt x="166874" y="262128"/>
                  </a:cubicBezTo>
                  <a:cubicBezTo>
                    <a:pt x="176378" y="271367"/>
                    <a:pt x="207643" y="295561"/>
                    <a:pt x="260670" y="334804"/>
                  </a:cubicBezTo>
                  <a:cubicBezTo>
                    <a:pt x="323486" y="381286"/>
                    <a:pt x="366630" y="422720"/>
                    <a:pt x="390007" y="459010"/>
                  </a:cubicBezTo>
                  <a:cubicBezTo>
                    <a:pt x="413385" y="495300"/>
                    <a:pt x="425074" y="531686"/>
                    <a:pt x="425074" y="568357"/>
                  </a:cubicBezTo>
                  <a:cubicBezTo>
                    <a:pt x="425074" y="621125"/>
                    <a:pt x="405117" y="666941"/>
                    <a:pt x="365109" y="705898"/>
                  </a:cubicBezTo>
                  <a:cubicBezTo>
                    <a:pt x="325101" y="744855"/>
                    <a:pt x="276540" y="764286"/>
                    <a:pt x="219237" y="764286"/>
                  </a:cubicBezTo>
                  <a:cubicBezTo>
                    <a:pt x="175142" y="764286"/>
                    <a:pt x="135134" y="752475"/>
                    <a:pt x="99307" y="728948"/>
                  </a:cubicBezTo>
                  <a:cubicBezTo>
                    <a:pt x="63481" y="705326"/>
                    <a:pt x="30410" y="665893"/>
                    <a:pt x="95" y="610457"/>
                  </a:cubicBezTo>
                  <a:close/>
                </a:path>
              </a:pathLst>
            </a:custGeom>
            <a:solidFill>
              <a:schemeClr val="bg1"/>
            </a:solidFill>
            <a:ln w="9492"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BE4DE6D5-E2AE-0605-EBF4-97B9699A1E37}"/>
                </a:ext>
              </a:extLst>
            </p:cNvPr>
            <p:cNvSpPr/>
            <p:nvPr/>
          </p:nvSpPr>
          <p:spPr>
            <a:xfrm>
              <a:off x="9300622" y="2548079"/>
              <a:ext cx="853844" cy="912615"/>
            </a:xfrm>
            <a:custGeom>
              <a:avLst/>
              <a:gdLst>
                <a:gd name="connsiteX0" fmla="*/ 0 w 686409"/>
                <a:gd name="connsiteY0" fmla="*/ 0 h 727614"/>
                <a:gd name="connsiteX1" fmla="*/ 74504 w 686409"/>
                <a:gd name="connsiteY1" fmla="*/ 0 h 727614"/>
                <a:gd name="connsiteX2" fmla="*/ 222848 w 686409"/>
                <a:gd name="connsiteY2" fmla="*/ 524351 h 727614"/>
                <a:gd name="connsiteX3" fmla="*/ 335935 w 686409"/>
                <a:gd name="connsiteY3" fmla="*/ 95250 h 727614"/>
                <a:gd name="connsiteX4" fmla="*/ 350950 w 686409"/>
                <a:gd name="connsiteY4" fmla="*/ 95250 h 727614"/>
                <a:gd name="connsiteX5" fmla="*/ 461661 w 686409"/>
                <a:gd name="connsiteY5" fmla="*/ 524351 h 727614"/>
                <a:gd name="connsiteX6" fmla="*/ 612475 w 686409"/>
                <a:gd name="connsiteY6" fmla="*/ 0 h 727614"/>
                <a:gd name="connsiteX7" fmla="*/ 686409 w 686409"/>
                <a:gd name="connsiteY7" fmla="*/ 0 h 727614"/>
                <a:gd name="connsiteX8" fmla="*/ 477816 w 686409"/>
                <a:gd name="connsiteY8" fmla="*/ 727615 h 727614"/>
                <a:gd name="connsiteX9" fmla="*/ 445315 w 686409"/>
                <a:gd name="connsiteY9" fmla="*/ 727615 h 727614"/>
                <a:gd name="connsiteX10" fmla="*/ 343917 w 686409"/>
                <a:gd name="connsiteY10" fmla="*/ 300895 h 727614"/>
                <a:gd name="connsiteX11" fmla="*/ 238338 w 686409"/>
                <a:gd name="connsiteY11" fmla="*/ 727615 h 727614"/>
                <a:gd name="connsiteX12" fmla="*/ 205742 w 686409"/>
                <a:gd name="connsiteY12" fmla="*/ 727615 h 727614"/>
                <a:gd name="connsiteX13" fmla="*/ 0 w 686409"/>
                <a:gd name="connsiteY13" fmla="*/ 0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409" h="727614">
                  <a:moveTo>
                    <a:pt x="0" y="0"/>
                  </a:moveTo>
                  <a:lnTo>
                    <a:pt x="74504" y="0"/>
                  </a:lnTo>
                  <a:lnTo>
                    <a:pt x="222848" y="524351"/>
                  </a:lnTo>
                  <a:lnTo>
                    <a:pt x="335935" y="95250"/>
                  </a:lnTo>
                  <a:lnTo>
                    <a:pt x="350950" y="95250"/>
                  </a:lnTo>
                  <a:lnTo>
                    <a:pt x="461661" y="524351"/>
                  </a:lnTo>
                  <a:lnTo>
                    <a:pt x="612475" y="0"/>
                  </a:lnTo>
                  <a:lnTo>
                    <a:pt x="686409" y="0"/>
                  </a:lnTo>
                  <a:lnTo>
                    <a:pt x="477816" y="727615"/>
                  </a:lnTo>
                  <a:lnTo>
                    <a:pt x="445315" y="727615"/>
                  </a:lnTo>
                  <a:lnTo>
                    <a:pt x="343917" y="300895"/>
                  </a:lnTo>
                  <a:lnTo>
                    <a:pt x="238338" y="727615"/>
                  </a:lnTo>
                  <a:lnTo>
                    <a:pt x="205742" y="727615"/>
                  </a:lnTo>
                  <a:lnTo>
                    <a:pt x="0" y="0"/>
                  </a:lnTo>
                  <a:close/>
                </a:path>
              </a:pathLst>
            </a:custGeom>
            <a:solidFill>
              <a:srgbClr val="1FA3B6"/>
            </a:solidFill>
            <a:ln w="9492" cap="flat">
              <a:noFill/>
              <a:prstDash val="solid"/>
              <a:miter/>
            </a:ln>
          </p:spPr>
          <p:txBody>
            <a:bodyPr rtlCol="0" anchor="ctr"/>
            <a:lstStyle/>
            <a:p>
              <a:endParaRPr lang="en-US">
                <a:solidFill>
                  <a:srgbClr val="E39610"/>
                </a:solidFill>
              </a:endParaRPr>
            </a:p>
          </p:txBody>
        </p:sp>
        <p:sp>
          <p:nvSpPr>
            <p:cNvPr id="15" name="Freeform 14">
              <a:extLst>
                <a:ext uri="{FF2B5EF4-FFF2-40B4-BE49-F238E27FC236}">
                  <a16:creationId xmlns:a16="http://schemas.microsoft.com/office/drawing/2014/main" id="{4423E92E-F379-3422-DD94-5A2487307485}"/>
                </a:ext>
              </a:extLst>
            </p:cNvPr>
            <p:cNvSpPr/>
            <p:nvPr/>
          </p:nvSpPr>
          <p:spPr>
            <a:xfrm>
              <a:off x="8019461" y="3896206"/>
              <a:ext cx="909465" cy="958607"/>
            </a:xfrm>
            <a:custGeom>
              <a:avLst/>
              <a:gdLst>
                <a:gd name="connsiteX0" fmla="*/ 377843 w 764999"/>
                <a:gd name="connsiteY0" fmla="*/ 0 h 764285"/>
                <a:gd name="connsiteX1" fmla="*/ 653909 w 764999"/>
                <a:gd name="connsiteY1" fmla="*/ 110300 h 764285"/>
                <a:gd name="connsiteX2" fmla="*/ 765000 w 764999"/>
                <a:gd name="connsiteY2" fmla="*/ 381857 h 764285"/>
                <a:gd name="connsiteX3" fmla="*/ 654099 w 764999"/>
                <a:gd name="connsiteY3" fmla="*/ 652939 h 764285"/>
                <a:gd name="connsiteX4" fmla="*/ 383735 w 764999"/>
                <a:gd name="connsiteY4" fmla="*/ 764286 h 764285"/>
                <a:gd name="connsiteX5" fmla="*/ 111091 w 764999"/>
                <a:gd name="connsiteY5" fmla="*/ 653510 h 764285"/>
                <a:gd name="connsiteX6" fmla="*/ 0 w 764999"/>
                <a:gd name="connsiteY6" fmla="*/ 385382 h 764285"/>
                <a:gd name="connsiteX7" fmla="*/ 50652 w 764999"/>
                <a:gd name="connsiteY7" fmla="*/ 190976 h 764285"/>
                <a:gd name="connsiteX8" fmla="*/ 188637 w 764999"/>
                <a:gd name="connsiteY8" fmla="*/ 50768 h 764285"/>
                <a:gd name="connsiteX9" fmla="*/ 377748 w 764999"/>
                <a:gd name="connsiteY9" fmla="*/ 95 h 764285"/>
                <a:gd name="connsiteX10" fmla="*/ 381074 w 764999"/>
                <a:gd name="connsiteY10" fmla="*/ 70771 h 764285"/>
                <a:gd name="connsiteX11" fmla="*/ 228360 w 764999"/>
                <a:gd name="connsiteY11" fmla="*/ 112871 h 764285"/>
                <a:gd name="connsiteX12" fmla="*/ 115653 w 764999"/>
                <a:gd name="connsiteY12" fmla="*/ 226219 h 764285"/>
                <a:gd name="connsiteX13" fmla="*/ 75170 w 764999"/>
                <a:gd name="connsiteY13" fmla="*/ 385096 h 764285"/>
                <a:gd name="connsiteX14" fmla="*/ 164879 w 764999"/>
                <a:gd name="connsiteY14" fmla="*/ 604171 h 764285"/>
                <a:gd name="connsiteX15" fmla="*/ 381170 w 764999"/>
                <a:gd name="connsiteY15" fmla="*/ 693515 h 764285"/>
                <a:gd name="connsiteX16" fmla="*/ 537591 w 764999"/>
                <a:gd name="connsiteY16" fmla="*/ 652463 h 764285"/>
                <a:gd name="connsiteX17" fmla="*/ 649822 w 764999"/>
                <a:gd name="connsiteY17" fmla="*/ 540068 h 764285"/>
                <a:gd name="connsiteX18" fmla="*/ 690115 w 764999"/>
                <a:gd name="connsiteY18" fmla="*/ 381667 h 764285"/>
                <a:gd name="connsiteX19" fmla="*/ 649822 w 764999"/>
                <a:gd name="connsiteY19" fmla="*/ 224981 h 764285"/>
                <a:gd name="connsiteX20" fmla="*/ 536355 w 764999"/>
                <a:gd name="connsiteY20" fmla="*/ 112871 h 764285"/>
                <a:gd name="connsiteX21" fmla="*/ 381170 w 764999"/>
                <a:gd name="connsiteY21" fmla="*/ 70771 h 7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999" h="764285">
                  <a:moveTo>
                    <a:pt x="377843" y="0"/>
                  </a:moveTo>
                  <a:cubicBezTo>
                    <a:pt x="487794" y="0"/>
                    <a:pt x="579784" y="36767"/>
                    <a:pt x="653909" y="110300"/>
                  </a:cubicBezTo>
                  <a:cubicBezTo>
                    <a:pt x="727938" y="183833"/>
                    <a:pt x="765000" y="274415"/>
                    <a:pt x="765000" y="381857"/>
                  </a:cubicBezTo>
                  <a:cubicBezTo>
                    <a:pt x="765000" y="489299"/>
                    <a:pt x="728033" y="578739"/>
                    <a:pt x="654099" y="652939"/>
                  </a:cubicBezTo>
                  <a:cubicBezTo>
                    <a:pt x="580165" y="727138"/>
                    <a:pt x="490075" y="764286"/>
                    <a:pt x="383735" y="764286"/>
                  </a:cubicBezTo>
                  <a:cubicBezTo>
                    <a:pt x="277396" y="764286"/>
                    <a:pt x="185216" y="727329"/>
                    <a:pt x="111091" y="653510"/>
                  </a:cubicBezTo>
                  <a:cubicBezTo>
                    <a:pt x="37062" y="579692"/>
                    <a:pt x="0" y="490252"/>
                    <a:pt x="0" y="385382"/>
                  </a:cubicBezTo>
                  <a:cubicBezTo>
                    <a:pt x="0" y="315468"/>
                    <a:pt x="16916" y="250698"/>
                    <a:pt x="50652" y="190976"/>
                  </a:cubicBezTo>
                  <a:cubicBezTo>
                    <a:pt x="84388" y="131255"/>
                    <a:pt x="130383" y="84582"/>
                    <a:pt x="188637" y="50768"/>
                  </a:cubicBezTo>
                  <a:cubicBezTo>
                    <a:pt x="246891" y="16955"/>
                    <a:pt x="309991" y="95"/>
                    <a:pt x="377748" y="95"/>
                  </a:cubicBezTo>
                  <a:close/>
                  <a:moveTo>
                    <a:pt x="381074" y="70771"/>
                  </a:moveTo>
                  <a:cubicBezTo>
                    <a:pt x="327382" y="70771"/>
                    <a:pt x="276445" y="84773"/>
                    <a:pt x="228360" y="112871"/>
                  </a:cubicBezTo>
                  <a:cubicBezTo>
                    <a:pt x="180274" y="140970"/>
                    <a:pt x="142642" y="178689"/>
                    <a:pt x="115653" y="226219"/>
                  </a:cubicBezTo>
                  <a:cubicBezTo>
                    <a:pt x="88664" y="273749"/>
                    <a:pt x="75170" y="326708"/>
                    <a:pt x="75170" y="385096"/>
                  </a:cubicBezTo>
                  <a:cubicBezTo>
                    <a:pt x="75170" y="471583"/>
                    <a:pt x="105104" y="544544"/>
                    <a:pt x="164879" y="604171"/>
                  </a:cubicBezTo>
                  <a:cubicBezTo>
                    <a:pt x="224653" y="663702"/>
                    <a:pt x="296782" y="693515"/>
                    <a:pt x="381170" y="693515"/>
                  </a:cubicBezTo>
                  <a:cubicBezTo>
                    <a:pt x="437523" y="693515"/>
                    <a:pt x="489695" y="679799"/>
                    <a:pt x="537591" y="652463"/>
                  </a:cubicBezTo>
                  <a:cubicBezTo>
                    <a:pt x="585486" y="625031"/>
                    <a:pt x="622928" y="587597"/>
                    <a:pt x="649822" y="540068"/>
                  </a:cubicBezTo>
                  <a:cubicBezTo>
                    <a:pt x="676716" y="492538"/>
                    <a:pt x="690115" y="439769"/>
                    <a:pt x="690115" y="381667"/>
                  </a:cubicBezTo>
                  <a:cubicBezTo>
                    <a:pt x="690115" y="323564"/>
                    <a:pt x="676716" y="271653"/>
                    <a:pt x="649822" y="224981"/>
                  </a:cubicBezTo>
                  <a:cubicBezTo>
                    <a:pt x="622928" y="178308"/>
                    <a:pt x="585106" y="140875"/>
                    <a:pt x="536355" y="112871"/>
                  </a:cubicBezTo>
                  <a:cubicBezTo>
                    <a:pt x="487604" y="84773"/>
                    <a:pt x="435812" y="70771"/>
                    <a:pt x="381170" y="70771"/>
                  </a:cubicBezTo>
                  <a:close/>
                </a:path>
              </a:pathLst>
            </a:custGeom>
            <a:solidFill>
              <a:srgbClr val="1FA3B6"/>
            </a:solidFill>
            <a:ln w="9492" cap="flat">
              <a:noFill/>
              <a:prstDash val="solid"/>
              <a:miter/>
            </a:ln>
          </p:spPr>
          <p:txBody>
            <a:bodyPr rtlCol="0" anchor="ctr"/>
            <a:lstStyle/>
            <a:p>
              <a:endParaRPr lang="en-US">
                <a:solidFill>
                  <a:srgbClr val="E39610"/>
                </a:solidFill>
              </a:endParaRPr>
            </a:p>
          </p:txBody>
        </p:sp>
        <p:sp>
          <p:nvSpPr>
            <p:cNvPr id="16" name="Freeform 15">
              <a:extLst>
                <a:ext uri="{FF2B5EF4-FFF2-40B4-BE49-F238E27FC236}">
                  <a16:creationId xmlns:a16="http://schemas.microsoft.com/office/drawing/2014/main" id="{1DE4C31E-9F2C-6109-CFCD-2734FA417232}"/>
                </a:ext>
              </a:extLst>
            </p:cNvPr>
            <p:cNvSpPr/>
            <p:nvPr/>
          </p:nvSpPr>
          <p:spPr>
            <a:xfrm>
              <a:off x="9523772" y="3919137"/>
              <a:ext cx="498941" cy="912615"/>
            </a:xfrm>
            <a:custGeom>
              <a:avLst/>
              <a:gdLst>
                <a:gd name="connsiteX0" fmla="*/ 0 w 397799"/>
                <a:gd name="connsiteY0" fmla="*/ 71247 h 727614"/>
                <a:gd name="connsiteX1" fmla="*/ 0 w 397799"/>
                <a:gd name="connsiteY1" fmla="*/ 0 h 727614"/>
                <a:gd name="connsiteX2" fmla="*/ 397800 w 397799"/>
                <a:gd name="connsiteY2" fmla="*/ 0 h 727614"/>
                <a:gd name="connsiteX3" fmla="*/ 397800 w 397799"/>
                <a:gd name="connsiteY3" fmla="*/ 71247 h 727614"/>
                <a:gd name="connsiteX4" fmla="*/ 235962 w 397799"/>
                <a:gd name="connsiteY4" fmla="*/ 71247 h 727614"/>
                <a:gd name="connsiteX5" fmla="*/ 235962 w 397799"/>
                <a:gd name="connsiteY5" fmla="*/ 727615 h 727614"/>
                <a:gd name="connsiteX6" fmla="*/ 161933 w 397799"/>
                <a:gd name="connsiteY6" fmla="*/ 727615 h 727614"/>
                <a:gd name="connsiteX7" fmla="*/ 161933 w 397799"/>
                <a:gd name="connsiteY7" fmla="*/ 71247 h 727614"/>
                <a:gd name="connsiteX8" fmla="*/ 95 w 397799"/>
                <a:gd name="connsiteY8" fmla="*/ 71247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799" h="727614">
                  <a:moveTo>
                    <a:pt x="0" y="71247"/>
                  </a:moveTo>
                  <a:lnTo>
                    <a:pt x="0" y="0"/>
                  </a:lnTo>
                  <a:lnTo>
                    <a:pt x="397800" y="0"/>
                  </a:lnTo>
                  <a:lnTo>
                    <a:pt x="397800" y="71247"/>
                  </a:lnTo>
                  <a:lnTo>
                    <a:pt x="235962" y="71247"/>
                  </a:lnTo>
                  <a:lnTo>
                    <a:pt x="235962" y="727615"/>
                  </a:lnTo>
                  <a:lnTo>
                    <a:pt x="161933" y="727615"/>
                  </a:lnTo>
                  <a:lnTo>
                    <a:pt x="161933" y="71247"/>
                  </a:lnTo>
                  <a:lnTo>
                    <a:pt x="95" y="71247"/>
                  </a:lnTo>
                  <a:close/>
                </a:path>
              </a:pathLst>
            </a:custGeom>
            <a:solidFill>
              <a:srgbClr val="1FA3B6"/>
            </a:solidFill>
            <a:ln w="9492" cap="flat">
              <a:noFill/>
              <a:prstDash val="solid"/>
              <a:miter/>
            </a:ln>
          </p:spPr>
          <p:txBody>
            <a:bodyPr rtlCol="0" anchor="ctr"/>
            <a:lstStyle/>
            <a:p>
              <a:endParaRPr lang="en-US">
                <a:solidFill>
                  <a:srgbClr val="E39610"/>
                </a:solidFill>
              </a:endParaRPr>
            </a:p>
          </p:txBody>
        </p:sp>
      </p:grpSp>
    </p:spTree>
    <p:extLst>
      <p:ext uri="{BB962C8B-B14F-4D97-AF65-F5344CB8AC3E}">
        <p14:creationId xmlns:p14="http://schemas.microsoft.com/office/powerpoint/2010/main" val="14023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7A0E"/>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37CA17-C56D-8A45-9BE0-441B56828B8D}"/>
              </a:ext>
            </a:extLst>
          </p:cNvPr>
          <p:cNvSpPr txBox="1"/>
          <p:nvPr/>
        </p:nvSpPr>
        <p:spPr>
          <a:xfrm>
            <a:off x="1238374" y="2204000"/>
            <a:ext cx="9071167" cy="3816429"/>
          </a:xfrm>
          <a:prstGeom prst="rect">
            <a:avLst/>
          </a:prstGeom>
          <a:noFill/>
        </p:spPr>
        <p:txBody>
          <a:bodyPr wrap="square" rtlCol="0">
            <a:spAutoFit/>
          </a:bodyPr>
          <a:lstStyle/>
          <a:p>
            <a:pPr marL="457200" indent="-457200">
              <a:spcBef>
                <a:spcPts val="1200"/>
              </a:spcBef>
              <a:spcAft>
                <a:spcPts val="800"/>
              </a:spcAft>
              <a:buClr>
                <a:srgbClr val="F4BE6F"/>
              </a:buClr>
              <a:buSzPct val="90000"/>
              <a:buFont typeface="Wingdings" pitchFamily="2" charset="2"/>
              <a:buChar char="q"/>
            </a:pPr>
            <a:r>
              <a:rPr lang="en-US" sz="3200" dirty="0">
                <a:solidFill>
                  <a:schemeClr val="bg1"/>
                </a:solidFill>
                <a:latin typeface="Century Gothic" panose="020B0502020202020204" pitchFamily="34" charset="0"/>
              </a:rPr>
              <a:t>What do customer reviews identify as areas to improve?</a:t>
            </a:r>
          </a:p>
          <a:p>
            <a:pPr marL="457200" indent="-457200">
              <a:spcBef>
                <a:spcPts val="1200"/>
              </a:spcBef>
              <a:spcAft>
                <a:spcPts val="800"/>
              </a:spcAft>
              <a:buClr>
                <a:srgbClr val="F4BE6F"/>
              </a:buClr>
              <a:buSzPct val="90000"/>
              <a:buFont typeface="Wingdings" pitchFamily="2" charset="2"/>
              <a:buChar char="q"/>
            </a:pPr>
            <a:r>
              <a:rPr lang="en-US" sz="3200" dirty="0">
                <a:solidFill>
                  <a:schemeClr val="bg1"/>
                </a:solidFill>
                <a:latin typeface="Century Gothic" panose="020B0502020202020204" pitchFamily="34" charset="0"/>
              </a:rPr>
              <a:t>What are our biggest challenges? </a:t>
            </a:r>
          </a:p>
          <a:p>
            <a:pPr marL="457200" indent="-457200">
              <a:spcBef>
                <a:spcPts val="1200"/>
              </a:spcBef>
              <a:spcAft>
                <a:spcPts val="800"/>
              </a:spcAft>
              <a:buClr>
                <a:srgbClr val="F4BE6F"/>
              </a:buClr>
              <a:buSzPct val="90000"/>
              <a:buFont typeface="Wingdings" pitchFamily="2" charset="2"/>
              <a:buChar char="q"/>
            </a:pPr>
            <a:r>
              <a:rPr lang="en-US" sz="3200" dirty="0">
                <a:solidFill>
                  <a:schemeClr val="bg1"/>
                </a:solidFill>
                <a:latin typeface="Century Gothic" panose="020B0502020202020204" pitchFamily="34" charset="0"/>
              </a:rPr>
              <a:t>Where have we fallen short in our goals?</a:t>
            </a:r>
          </a:p>
          <a:p>
            <a:pPr marL="457200" indent="-457200">
              <a:spcBef>
                <a:spcPts val="1200"/>
              </a:spcBef>
              <a:spcAft>
                <a:spcPts val="800"/>
              </a:spcAft>
              <a:buClr>
                <a:srgbClr val="F4BE6F"/>
              </a:buClr>
              <a:buSzPct val="90000"/>
              <a:buFont typeface="Wingdings" pitchFamily="2" charset="2"/>
              <a:buChar char="q"/>
            </a:pPr>
            <a:r>
              <a:rPr lang="en-US" sz="3200" dirty="0">
                <a:solidFill>
                  <a:schemeClr val="bg1"/>
                </a:solidFill>
                <a:latin typeface="Century Gothic" panose="020B0502020202020204" pitchFamily="34" charset="0"/>
              </a:rPr>
              <a:t>What are our competitors doing that is working for them?</a:t>
            </a:r>
          </a:p>
        </p:txBody>
      </p:sp>
      <p:pic>
        <p:nvPicPr>
          <p:cNvPr id="5" name="Picture 4" descr="Close-up of a multi colored wall">
            <a:extLst>
              <a:ext uri="{FF2B5EF4-FFF2-40B4-BE49-F238E27FC236}">
                <a16:creationId xmlns:a16="http://schemas.microsoft.com/office/drawing/2014/main" id="{1E54950A-29AE-B486-8D06-DE5F6FE8E1B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8779"/>
                    </a14:imgEffect>
                    <a14:imgEffect>
                      <a14:saturation sat="149000"/>
                    </a14:imgEffect>
                    <a14:imgEffect>
                      <a14:brightnessContrast bright="16000"/>
                    </a14:imgEffect>
                  </a14:imgLayer>
                </a14:imgProps>
              </a:ext>
            </a:extLst>
          </a:blip>
          <a:srcRect l="95610"/>
          <a:stretch/>
        </p:blipFill>
        <p:spPr>
          <a:xfrm>
            <a:off x="11656740" y="-1"/>
            <a:ext cx="535260" cy="6858001"/>
          </a:xfrm>
          <a:prstGeom prst="rect">
            <a:avLst/>
          </a:prstGeom>
          <a:effectLst>
            <a:outerShdw blurRad="177800" dist="38100" dir="8100000" algn="tr" rotWithShape="0">
              <a:prstClr val="black">
                <a:alpha val="40000"/>
              </a:prstClr>
            </a:outerShdw>
          </a:effectLst>
        </p:spPr>
      </p:pic>
      <p:sp>
        <p:nvSpPr>
          <p:cNvPr id="4" name="TextBox 3">
            <a:extLst>
              <a:ext uri="{FF2B5EF4-FFF2-40B4-BE49-F238E27FC236}">
                <a16:creationId xmlns:a16="http://schemas.microsoft.com/office/drawing/2014/main" id="{9D17DEA0-FEE7-BA7B-8D57-92F55C4950DB}"/>
              </a:ext>
            </a:extLst>
          </p:cNvPr>
          <p:cNvSpPr txBox="1"/>
          <p:nvPr/>
        </p:nvSpPr>
        <p:spPr>
          <a:xfrm>
            <a:off x="222389" y="123285"/>
            <a:ext cx="10585163" cy="923330"/>
          </a:xfrm>
          <a:prstGeom prst="rect">
            <a:avLst/>
          </a:prstGeom>
          <a:noFill/>
          <a:effectLst>
            <a:outerShdw blurRad="127000" dist="38100" dir="8100000" algn="tr" rotWithShape="0">
              <a:srgbClr val="00161B">
                <a:alpha val="53000"/>
              </a:srgbClr>
            </a:outerShdw>
          </a:effectLst>
        </p:spPr>
        <p:txBody>
          <a:bodyPr wrap="square" rtlCol="0">
            <a:spAutoFit/>
          </a:bodyPr>
          <a:lstStyle/>
          <a:p>
            <a:r>
              <a:rPr lang="en-US" sz="5400" dirty="0">
                <a:solidFill>
                  <a:schemeClr val="bg1"/>
                </a:solidFill>
                <a:latin typeface="Century Gothic" panose="020B0502020202020204" pitchFamily="34" charset="0"/>
              </a:rPr>
              <a:t>What are our </a:t>
            </a:r>
            <a:r>
              <a:rPr lang="en-US" sz="5400" b="1" dirty="0">
                <a:solidFill>
                  <a:schemeClr val="bg1"/>
                </a:solidFill>
                <a:latin typeface="Century Gothic" panose="020B0502020202020204" pitchFamily="34" charset="0"/>
              </a:rPr>
              <a:t>weaknesses</a:t>
            </a:r>
            <a:r>
              <a:rPr lang="en-US" sz="5400" dirty="0">
                <a:solidFill>
                  <a:schemeClr val="bg1"/>
                </a:solidFill>
                <a:latin typeface="Century Gothic" panose="020B0502020202020204" pitchFamily="34" charset="0"/>
              </a:rPr>
              <a:t>?</a:t>
            </a:r>
          </a:p>
        </p:txBody>
      </p:sp>
      <p:sp>
        <p:nvSpPr>
          <p:cNvPr id="7" name="TextBox 6">
            <a:extLst>
              <a:ext uri="{FF2B5EF4-FFF2-40B4-BE49-F238E27FC236}">
                <a16:creationId xmlns:a16="http://schemas.microsoft.com/office/drawing/2014/main" id="{782649E5-1E5E-5237-FD75-CD13212AEF08}"/>
              </a:ext>
            </a:extLst>
          </p:cNvPr>
          <p:cNvSpPr txBox="1"/>
          <p:nvPr/>
        </p:nvSpPr>
        <p:spPr>
          <a:xfrm>
            <a:off x="512957" y="1170879"/>
            <a:ext cx="7255512" cy="369332"/>
          </a:xfrm>
          <a:prstGeom prst="rect">
            <a:avLst/>
          </a:prstGeom>
          <a:noFill/>
        </p:spPr>
        <p:txBody>
          <a:bodyPr wrap="none" rtlCol="0">
            <a:spAutoFit/>
          </a:bodyPr>
          <a:lstStyle/>
          <a:p>
            <a:r>
              <a:rPr lang="en-US" dirty="0">
                <a:solidFill>
                  <a:srgbClr val="F4D0A1"/>
                </a:solidFill>
                <a:latin typeface="Century Gothic" panose="020B0502020202020204" pitchFamily="34" charset="0"/>
              </a:rPr>
              <a:t>As individuals or in small groups, answer the following questions.</a:t>
            </a:r>
          </a:p>
        </p:txBody>
      </p:sp>
      <p:grpSp>
        <p:nvGrpSpPr>
          <p:cNvPr id="9" name="Group 8">
            <a:extLst>
              <a:ext uri="{FF2B5EF4-FFF2-40B4-BE49-F238E27FC236}">
                <a16:creationId xmlns:a16="http://schemas.microsoft.com/office/drawing/2014/main" id="{5A67843A-5F96-5DF1-D7B4-9037C06ED700}"/>
              </a:ext>
            </a:extLst>
          </p:cNvPr>
          <p:cNvGrpSpPr/>
          <p:nvPr/>
        </p:nvGrpSpPr>
        <p:grpSpPr>
          <a:xfrm>
            <a:off x="10247384" y="5469027"/>
            <a:ext cx="1169581" cy="1177118"/>
            <a:chOff x="7378279" y="1942788"/>
            <a:chExt cx="3449563" cy="3471793"/>
          </a:xfrm>
        </p:grpSpPr>
        <p:grpSp>
          <p:nvGrpSpPr>
            <p:cNvPr id="10" name="Group 9">
              <a:extLst>
                <a:ext uri="{FF2B5EF4-FFF2-40B4-BE49-F238E27FC236}">
                  <a16:creationId xmlns:a16="http://schemas.microsoft.com/office/drawing/2014/main" id="{0574371E-E5C6-1849-D42A-D17192365F11}"/>
                </a:ext>
              </a:extLst>
            </p:cNvPr>
            <p:cNvGrpSpPr/>
            <p:nvPr/>
          </p:nvGrpSpPr>
          <p:grpSpPr>
            <a:xfrm>
              <a:off x="7378279" y="1942788"/>
              <a:ext cx="3449563" cy="3471793"/>
              <a:chOff x="5410408" y="2956037"/>
              <a:chExt cx="1437287" cy="1437328"/>
            </a:xfrm>
            <a:solidFill>
              <a:schemeClr val="tx2"/>
            </a:solidFill>
          </p:grpSpPr>
          <p:pic>
            <p:nvPicPr>
              <p:cNvPr id="17" name="Graphic 16">
                <a:extLst>
                  <a:ext uri="{FF2B5EF4-FFF2-40B4-BE49-F238E27FC236}">
                    <a16:creationId xmlns:a16="http://schemas.microsoft.com/office/drawing/2014/main" id="{9D21C92B-1448-122D-C0EC-80E75A81A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410409" y="3674012"/>
                <a:ext cx="719352" cy="719353"/>
              </a:xfrm>
              <a:prstGeom prst="rect">
                <a:avLst/>
              </a:prstGeom>
            </p:spPr>
          </p:pic>
          <p:pic>
            <p:nvPicPr>
              <p:cNvPr id="18" name="Graphic 17">
                <a:extLst>
                  <a:ext uri="{FF2B5EF4-FFF2-40B4-BE49-F238E27FC236}">
                    <a16:creationId xmlns:a16="http://schemas.microsoft.com/office/drawing/2014/main" id="{7E1D4087-3219-975C-A871-CEE0CC1809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128343" y="3674012"/>
                <a:ext cx="719352" cy="719352"/>
              </a:xfrm>
              <a:prstGeom prst="rect">
                <a:avLst/>
              </a:prstGeom>
            </p:spPr>
          </p:pic>
          <p:pic>
            <p:nvPicPr>
              <p:cNvPr id="19" name="Graphic 18">
                <a:extLst>
                  <a:ext uri="{FF2B5EF4-FFF2-40B4-BE49-F238E27FC236}">
                    <a16:creationId xmlns:a16="http://schemas.microsoft.com/office/drawing/2014/main" id="{4A7B4891-BF08-5483-28A7-BC5C0DD094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6128341" y="2956038"/>
                <a:ext cx="719353" cy="719352"/>
              </a:xfrm>
              <a:prstGeom prst="rect">
                <a:avLst/>
              </a:prstGeom>
            </p:spPr>
          </p:pic>
          <p:pic>
            <p:nvPicPr>
              <p:cNvPr id="20" name="Graphic 19">
                <a:extLst>
                  <a:ext uri="{FF2B5EF4-FFF2-40B4-BE49-F238E27FC236}">
                    <a16:creationId xmlns:a16="http://schemas.microsoft.com/office/drawing/2014/main" id="{E06B8E05-7686-A404-968F-F05C13D0C2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0409" y="2956039"/>
                <a:ext cx="719353" cy="719353"/>
              </a:xfrm>
              <a:prstGeom prst="rect">
                <a:avLst/>
              </a:prstGeom>
            </p:spPr>
          </p:pic>
        </p:grpSp>
        <p:sp>
          <p:nvSpPr>
            <p:cNvPr id="11" name="Freeform 10">
              <a:extLst>
                <a:ext uri="{FF2B5EF4-FFF2-40B4-BE49-F238E27FC236}">
                  <a16:creationId xmlns:a16="http://schemas.microsoft.com/office/drawing/2014/main" id="{DAC1DDC6-CC9E-6E3B-6CCA-6577B5999263}"/>
                </a:ext>
              </a:extLst>
            </p:cNvPr>
            <p:cNvSpPr/>
            <p:nvPr/>
          </p:nvSpPr>
          <p:spPr>
            <a:xfrm>
              <a:off x="8219676" y="2538169"/>
              <a:ext cx="533151" cy="958610"/>
            </a:xfrm>
            <a:custGeom>
              <a:avLst/>
              <a:gdLst>
                <a:gd name="connsiteX0" fmla="*/ 0 w 425073"/>
                <a:gd name="connsiteY0" fmla="*/ 610552 h 764286"/>
                <a:gd name="connsiteX1" fmla="*/ 61675 w 425073"/>
                <a:gd name="connsiteY1" fmla="*/ 573405 h 764286"/>
                <a:gd name="connsiteX2" fmla="*/ 212204 w 425073"/>
                <a:gd name="connsiteY2" fmla="*/ 693611 h 764286"/>
                <a:gd name="connsiteX3" fmla="*/ 280817 w 425073"/>
                <a:gd name="connsiteY3" fmla="*/ 676561 h 764286"/>
                <a:gd name="connsiteX4" fmla="*/ 329663 w 425073"/>
                <a:gd name="connsiteY4" fmla="*/ 630841 h 764286"/>
                <a:gd name="connsiteX5" fmla="*/ 346483 w 425073"/>
                <a:gd name="connsiteY5" fmla="*/ 569976 h 764286"/>
                <a:gd name="connsiteX6" fmla="*/ 321775 w 425073"/>
                <a:gd name="connsiteY6" fmla="*/ 498253 h 764286"/>
                <a:gd name="connsiteX7" fmla="*/ 197379 w 425073"/>
                <a:gd name="connsiteY7" fmla="*/ 381476 h 764286"/>
                <a:gd name="connsiteX8" fmla="*/ 84388 w 425073"/>
                <a:gd name="connsiteY8" fmla="*/ 282035 h 764286"/>
                <a:gd name="connsiteX9" fmla="*/ 45900 w 425073"/>
                <a:gd name="connsiteY9" fmla="*/ 170688 h 764286"/>
                <a:gd name="connsiteX10" fmla="*/ 68612 w 425073"/>
                <a:gd name="connsiteY10" fmla="*/ 84106 h 764286"/>
                <a:gd name="connsiteX11" fmla="*/ 132568 w 425073"/>
                <a:gd name="connsiteY11" fmla="*/ 22479 h 764286"/>
                <a:gd name="connsiteX12" fmla="*/ 222183 w 425073"/>
                <a:gd name="connsiteY12" fmla="*/ 0 h 764286"/>
                <a:gd name="connsiteX13" fmla="*/ 318164 w 425073"/>
                <a:gd name="connsiteY13" fmla="*/ 25432 h 764286"/>
                <a:gd name="connsiteX14" fmla="*/ 412625 w 425073"/>
                <a:gd name="connsiteY14" fmla="*/ 119158 h 764286"/>
                <a:gd name="connsiteX15" fmla="*/ 353420 w 425073"/>
                <a:gd name="connsiteY15" fmla="*/ 164211 h 764286"/>
                <a:gd name="connsiteX16" fmla="*/ 283573 w 425073"/>
                <a:gd name="connsiteY16" fmla="*/ 92488 h 764286"/>
                <a:gd name="connsiteX17" fmla="*/ 220662 w 425073"/>
                <a:gd name="connsiteY17" fmla="*/ 75152 h 764286"/>
                <a:gd name="connsiteX18" fmla="*/ 148819 w 425073"/>
                <a:gd name="connsiteY18" fmla="*/ 101822 h 764286"/>
                <a:gd name="connsiteX19" fmla="*/ 120975 w 425073"/>
                <a:gd name="connsiteY19" fmla="*/ 167640 h 764286"/>
                <a:gd name="connsiteX20" fmla="*/ 130858 w 425073"/>
                <a:gd name="connsiteY20" fmla="*/ 213646 h 764286"/>
                <a:gd name="connsiteX21" fmla="*/ 166874 w 425073"/>
                <a:gd name="connsiteY21" fmla="*/ 262128 h 764286"/>
                <a:gd name="connsiteX22" fmla="*/ 260670 w 425073"/>
                <a:gd name="connsiteY22" fmla="*/ 334804 h 764286"/>
                <a:gd name="connsiteX23" fmla="*/ 390007 w 425073"/>
                <a:gd name="connsiteY23" fmla="*/ 459010 h 764286"/>
                <a:gd name="connsiteX24" fmla="*/ 425074 w 425073"/>
                <a:gd name="connsiteY24" fmla="*/ 568357 h 764286"/>
                <a:gd name="connsiteX25" fmla="*/ 365109 w 425073"/>
                <a:gd name="connsiteY25" fmla="*/ 705898 h 764286"/>
                <a:gd name="connsiteX26" fmla="*/ 219237 w 425073"/>
                <a:gd name="connsiteY26" fmla="*/ 764286 h 764286"/>
                <a:gd name="connsiteX27" fmla="*/ 99307 w 425073"/>
                <a:gd name="connsiteY27" fmla="*/ 728948 h 764286"/>
                <a:gd name="connsiteX28" fmla="*/ 95 w 425073"/>
                <a:gd name="connsiteY28" fmla="*/ 610457 h 7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073" h="764286">
                  <a:moveTo>
                    <a:pt x="0" y="610552"/>
                  </a:moveTo>
                  <a:lnTo>
                    <a:pt x="61675" y="573405"/>
                  </a:lnTo>
                  <a:cubicBezTo>
                    <a:pt x="105104" y="653510"/>
                    <a:pt x="155281" y="693611"/>
                    <a:pt x="212204" y="693611"/>
                  </a:cubicBezTo>
                  <a:cubicBezTo>
                    <a:pt x="236532" y="693611"/>
                    <a:pt x="259435" y="687896"/>
                    <a:pt x="280817" y="676561"/>
                  </a:cubicBezTo>
                  <a:cubicBezTo>
                    <a:pt x="302199" y="665226"/>
                    <a:pt x="318449" y="649891"/>
                    <a:pt x="329663" y="630841"/>
                  </a:cubicBezTo>
                  <a:cubicBezTo>
                    <a:pt x="340876" y="611696"/>
                    <a:pt x="346483" y="591407"/>
                    <a:pt x="346483" y="569976"/>
                  </a:cubicBezTo>
                  <a:cubicBezTo>
                    <a:pt x="346483" y="545592"/>
                    <a:pt x="338215" y="521684"/>
                    <a:pt x="321775" y="498253"/>
                  </a:cubicBezTo>
                  <a:cubicBezTo>
                    <a:pt x="299063" y="465963"/>
                    <a:pt x="257629" y="427006"/>
                    <a:pt x="197379" y="381476"/>
                  </a:cubicBezTo>
                  <a:cubicBezTo>
                    <a:pt x="136845" y="335661"/>
                    <a:pt x="99212" y="302514"/>
                    <a:pt x="84388" y="282035"/>
                  </a:cubicBezTo>
                  <a:cubicBezTo>
                    <a:pt x="58729" y="247745"/>
                    <a:pt x="45900" y="210598"/>
                    <a:pt x="45900" y="170688"/>
                  </a:cubicBezTo>
                  <a:cubicBezTo>
                    <a:pt x="45900" y="139065"/>
                    <a:pt x="53502" y="110204"/>
                    <a:pt x="68612" y="84106"/>
                  </a:cubicBezTo>
                  <a:cubicBezTo>
                    <a:pt x="83722" y="58103"/>
                    <a:pt x="105009" y="37529"/>
                    <a:pt x="132568" y="22479"/>
                  </a:cubicBezTo>
                  <a:cubicBezTo>
                    <a:pt x="160032" y="7430"/>
                    <a:pt x="189872" y="0"/>
                    <a:pt x="222183" y="0"/>
                  </a:cubicBezTo>
                  <a:cubicBezTo>
                    <a:pt x="256394" y="0"/>
                    <a:pt x="288419" y="8477"/>
                    <a:pt x="318164" y="25432"/>
                  </a:cubicBezTo>
                  <a:cubicBezTo>
                    <a:pt x="347909" y="42386"/>
                    <a:pt x="379459" y="73628"/>
                    <a:pt x="412625" y="119158"/>
                  </a:cubicBezTo>
                  <a:lnTo>
                    <a:pt x="353420" y="164211"/>
                  </a:lnTo>
                  <a:cubicBezTo>
                    <a:pt x="326147" y="127921"/>
                    <a:pt x="302864" y="104013"/>
                    <a:pt x="283573" y="92488"/>
                  </a:cubicBezTo>
                  <a:cubicBezTo>
                    <a:pt x="264281" y="80963"/>
                    <a:pt x="243374" y="75152"/>
                    <a:pt x="220662" y="75152"/>
                  </a:cubicBezTo>
                  <a:cubicBezTo>
                    <a:pt x="191393" y="75152"/>
                    <a:pt x="167445" y="84011"/>
                    <a:pt x="148819" y="101822"/>
                  </a:cubicBezTo>
                  <a:cubicBezTo>
                    <a:pt x="130193" y="119634"/>
                    <a:pt x="120975" y="141542"/>
                    <a:pt x="120975" y="167640"/>
                  </a:cubicBezTo>
                  <a:cubicBezTo>
                    <a:pt x="120975" y="183452"/>
                    <a:pt x="124301" y="198787"/>
                    <a:pt x="130858" y="213646"/>
                  </a:cubicBezTo>
                  <a:cubicBezTo>
                    <a:pt x="137415" y="228505"/>
                    <a:pt x="149484" y="244602"/>
                    <a:pt x="166874" y="262128"/>
                  </a:cubicBezTo>
                  <a:cubicBezTo>
                    <a:pt x="176378" y="271367"/>
                    <a:pt x="207643" y="295561"/>
                    <a:pt x="260670" y="334804"/>
                  </a:cubicBezTo>
                  <a:cubicBezTo>
                    <a:pt x="323486" y="381286"/>
                    <a:pt x="366630" y="422720"/>
                    <a:pt x="390007" y="459010"/>
                  </a:cubicBezTo>
                  <a:cubicBezTo>
                    <a:pt x="413385" y="495300"/>
                    <a:pt x="425074" y="531686"/>
                    <a:pt x="425074" y="568357"/>
                  </a:cubicBezTo>
                  <a:cubicBezTo>
                    <a:pt x="425074" y="621125"/>
                    <a:pt x="405117" y="666941"/>
                    <a:pt x="365109" y="705898"/>
                  </a:cubicBezTo>
                  <a:cubicBezTo>
                    <a:pt x="325101" y="744855"/>
                    <a:pt x="276540" y="764286"/>
                    <a:pt x="219237" y="764286"/>
                  </a:cubicBezTo>
                  <a:cubicBezTo>
                    <a:pt x="175142" y="764286"/>
                    <a:pt x="135134" y="752475"/>
                    <a:pt x="99307" y="728948"/>
                  </a:cubicBezTo>
                  <a:cubicBezTo>
                    <a:pt x="63481" y="705326"/>
                    <a:pt x="30410" y="665893"/>
                    <a:pt x="95" y="610457"/>
                  </a:cubicBezTo>
                  <a:close/>
                </a:path>
              </a:pathLst>
            </a:custGeom>
            <a:solidFill>
              <a:srgbClr val="B37A0E"/>
            </a:solidFill>
            <a:ln w="9492"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BE4DE6D5-E2AE-0605-EBF4-97B9699A1E37}"/>
                </a:ext>
              </a:extLst>
            </p:cNvPr>
            <p:cNvSpPr/>
            <p:nvPr/>
          </p:nvSpPr>
          <p:spPr>
            <a:xfrm>
              <a:off x="9300622" y="2548079"/>
              <a:ext cx="853844" cy="912615"/>
            </a:xfrm>
            <a:custGeom>
              <a:avLst/>
              <a:gdLst>
                <a:gd name="connsiteX0" fmla="*/ 0 w 686409"/>
                <a:gd name="connsiteY0" fmla="*/ 0 h 727614"/>
                <a:gd name="connsiteX1" fmla="*/ 74504 w 686409"/>
                <a:gd name="connsiteY1" fmla="*/ 0 h 727614"/>
                <a:gd name="connsiteX2" fmla="*/ 222848 w 686409"/>
                <a:gd name="connsiteY2" fmla="*/ 524351 h 727614"/>
                <a:gd name="connsiteX3" fmla="*/ 335935 w 686409"/>
                <a:gd name="connsiteY3" fmla="*/ 95250 h 727614"/>
                <a:gd name="connsiteX4" fmla="*/ 350950 w 686409"/>
                <a:gd name="connsiteY4" fmla="*/ 95250 h 727614"/>
                <a:gd name="connsiteX5" fmla="*/ 461661 w 686409"/>
                <a:gd name="connsiteY5" fmla="*/ 524351 h 727614"/>
                <a:gd name="connsiteX6" fmla="*/ 612475 w 686409"/>
                <a:gd name="connsiteY6" fmla="*/ 0 h 727614"/>
                <a:gd name="connsiteX7" fmla="*/ 686409 w 686409"/>
                <a:gd name="connsiteY7" fmla="*/ 0 h 727614"/>
                <a:gd name="connsiteX8" fmla="*/ 477816 w 686409"/>
                <a:gd name="connsiteY8" fmla="*/ 727615 h 727614"/>
                <a:gd name="connsiteX9" fmla="*/ 445315 w 686409"/>
                <a:gd name="connsiteY9" fmla="*/ 727615 h 727614"/>
                <a:gd name="connsiteX10" fmla="*/ 343917 w 686409"/>
                <a:gd name="connsiteY10" fmla="*/ 300895 h 727614"/>
                <a:gd name="connsiteX11" fmla="*/ 238338 w 686409"/>
                <a:gd name="connsiteY11" fmla="*/ 727615 h 727614"/>
                <a:gd name="connsiteX12" fmla="*/ 205742 w 686409"/>
                <a:gd name="connsiteY12" fmla="*/ 727615 h 727614"/>
                <a:gd name="connsiteX13" fmla="*/ 0 w 686409"/>
                <a:gd name="connsiteY13" fmla="*/ 0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409" h="727614">
                  <a:moveTo>
                    <a:pt x="0" y="0"/>
                  </a:moveTo>
                  <a:lnTo>
                    <a:pt x="74504" y="0"/>
                  </a:lnTo>
                  <a:lnTo>
                    <a:pt x="222848" y="524351"/>
                  </a:lnTo>
                  <a:lnTo>
                    <a:pt x="335935" y="95250"/>
                  </a:lnTo>
                  <a:lnTo>
                    <a:pt x="350950" y="95250"/>
                  </a:lnTo>
                  <a:lnTo>
                    <a:pt x="461661" y="524351"/>
                  </a:lnTo>
                  <a:lnTo>
                    <a:pt x="612475" y="0"/>
                  </a:lnTo>
                  <a:lnTo>
                    <a:pt x="686409" y="0"/>
                  </a:lnTo>
                  <a:lnTo>
                    <a:pt x="477816" y="727615"/>
                  </a:lnTo>
                  <a:lnTo>
                    <a:pt x="445315" y="727615"/>
                  </a:lnTo>
                  <a:lnTo>
                    <a:pt x="343917" y="300895"/>
                  </a:lnTo>
                  <a:lnTo>
                    <a:pt x="238338" y="727615"/>
                  </a:lnTo>
                  <a:lnTo>
                    <a:pt x="205742" y="727615"/>
                  </a:lnTo>
                  <a:lnTo>
                    <a:pt x="0" y="0"/>
                  </a:lnTo>
                  <a:close/>
                </a:path>
              </a:pathLst>
            </a:custGeom>
            <a:solidFill>
              <a:schemeClr val="bg1"/>
            </a:solidFill>
            <a:ln w="9492" cap="flat">
              <a:noFill/>
              <a:prstDash val="solid"/>
              <a:miter/>
            </a:ln>
          </p:spPr>
          <p:txBody>
            <a:bodyPr rtlCol="0" anchor="ctr"/>
            <a:lstStyle/>
            <a:p>
              <a:endParaRPr lang="en-US">
                <a:solidFill>
                  <a:srgbClr val="E39610"/>
                </a:solidFill>
              </a:endParaRPr>
            </a:p>
          </p:txBody>
        </p:sp>
        <p:sp>
          <p:nvSpPr>
            <p:cNvPr id="15" name="Freeform 14">
              <a:extLst>
                <a:ext uri="{FF2B5EF4-FFF2-40B4-BE49-F238E27FC236}">
                  <a16:creationId xmlns:a16="http://schemas.microsoft.com/office/drawing/2014/main" id="{4423E92E-F379-3422-DD94-5A2487307485}"/>
                </a:ext>
              </a:extLst>
            </p:cNvPr>
            <p:cNvSpPr/>
            <p:nvPr/>
          </p:nvSpPr>
          <p:spPr>
            <a:xfrm>
              <a:off x="8019461" y="3896206"/>
              <a:ext cx="909465" cy="958607"/>
            </a:xfrm>
            <a:custGeom>
              <a:avLst/>
              <a:gdLst>
                <a:gd name="connsiteX0" fmla="*/ 377843 w 764999"/>
                <a:gd name="connsiteY0" fmla="*/ 0 h 764285"/>
                <a:gd name="connsiteX1" fmla="*/ 653909 w 764999"/>
                <a:gd name="connsiteY1" fmla="*/ 110300 h 764285"/>
                <a:gd name="connsiteX2" fmla="*/ 765000 w 764999"/>
                <a:gd name="connsiteY2" fmla="*/ 381857 h 764285"/>
                <a:gd name="connsiteX3" fmla="*/ 654099 w 764999"/>
                <a:gd name="connsiteY3" fmla="*/ 652939 h 764285"/>
                <a:gd name="connsiteX4" fmla="*/ 383735 w 764999"/>
                <a:gd name="connsiteY4" fmla="*/ 764286 h 764285"/>
                <a:gd name="connsiteX5" fmla="*/ 111091 w 764999"/>
                <a:gd name="connsiteY5" fmla="*/ 653510 h 764285"/>
                <a:gd name="connsiteX6" fmla="*/ 0 w 764999"/>
                <a:gd name="connsiteY6" fmla="*/ 385382 h 764285"/>
                <a:gd name="connsiteX7" fmla="*/ 50652 w 764999"/>
                <a:gd name="connsiteY7" fmla="*/ 190976 h 764285"/>
                <a:gd name="connsiteX8" fmla="*/ 188637 w 764999"/>
                <a:gd name="connsiteY8" fmla="*/ 50768 h 764285"/>
                <a:gd name="connsiteX9" fmla="*/ 377748 w 764999"/>
                <a:gd name="connsiteY9" fmla="*/ 95 h 764285"/>
                <a:gd name="connsiteX10" fmla="*/ 381074 w 764999"/>
                <a:gd name="connsiteY10" fmla="*/ 70771 h 764285"/>
                <a:gd name="connsiteX11" fmla="*/ 228360 w 764999"/>
                <a:gd name="connsiteY11" fmla="*/ 112871 h 764285"/>
                <a:gd name="connsiteX12" fmla="*/ 115653 w 764999"/>
                <a:gd name="connsiteY12" fmla="*/ 226219 h 764285"/>
                <a:gd name="connsiteX13" fmla="*/ 75170 w 764999"/>
                <a:gd name="connsiteY13" fmla="*/ 385096 h 764285"/>
                <a:gd name="connsiteX14" fmla="*/ 164879 w 764999"/>
                <a:gd name="connsiteY14" fmla="*/ 604171 h 764285"/>
                <a:gd name="connsiteX15" fmla="*/ 381170 w 764999"/>
                <a:gd name="connsiteY15" fmla="*/ 693515 h 764285"/>
                <a:gd name="connsiteX16" fmla="*/ 537591 w 764999"/>
                <a:gd name="connsiteY16" fmla="*/ 652463 h 764285"/>
                <a:gd name="connsiteX17" fmla="*/ 649822 w 764999"/>
                <a:gd name="connsiteY17" fmla="*/ 540068 h 764285"/>
                <a:gd name="connsiteX18" fmla="*/ 690115 w 764999"/>
                <a:gd name="connsiteY18" fmla="*/ 381667 h 764285"/>
                <a:gd name="connsiteX19" fmla="*/ 649822 w 764999"/>
                <a:gd name="connsiteY19" fmla="*/ 224981 h 764285"/>
                <a:gd name="connsiteX20" fmla="*/ 536355 w 764999"/>
                <a:gd name="connsiteY20" fmla="*/ 112871 h 764285"/>
                <a:gd name="connsiteX21" fmla="*/ 381170 w 764999"/>
                <a:gd name="connsiteY21" fmla="*/ 70771 h 7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999" h="764285">
                  <a:moveTo>
                    <a:pt x="377843" y="0"/>
                  </a:moveTo>
                  <a:cubicBezTo>
                    <a:pt x="487794" y="0"/>
                    <a:pt x="579784" y="36767"/>
                    <a:pt x="653909" y="110300"/>
                  </a:cubicBezTo>
                  <a:cubicBezTo>
                    <a:pt x="727938" y="183833"/>
                    <a:pt x="765000" y="274415"/>
                    <a:pt x="765000" y="381857"/>
                  </a:cubicBezTo>
                  <a:cubicBezTo>
                    <a:pt x="765000" y="489299"/>
                    <a:pt x="728033" y="578739"/>
                    <a:pt x="654099" y="652939"/>
                  </a:cubicBezTo>
                  <a:cubicBezTo>
                    <a:pt x="580165" y="727138"/>
                    <a:pt x="490075" y="764286"/>
                    <a:pt x="383735" y="764286"/>
                  </a:cubicBezTo>
                  <a:cubicBezTo>
                    <a:pt x="277396" y="764286"/>
                    <a:pt x="185216" y="727329"/>
                    <a:pt x="111091" y="653510"/>
                  </a:cubicBezTo>
                  <a:cubicBezTo>
                    <a:pt x="37062" y="579692"/>
                    <a:pt x="0" y="490252"/>
                    <a:pt x="0" y="385382"/>
                  </a:cubicBezTo>
                  <a:cubicBezTo>
                    <a:pt x="0" y="315468"/>
                    <a:pt x="16916" y="250698"/>
                    <a:pt x="50652" y="190976"/>
                  </a:cubicBezTo>
                  <a:cubicBezTo>
                    <a:pt x="84388" y="131255"/>
                    <a:pt x="130383" y="84582"/>
                    <a:pt x="188637" y="50768"/>
                  </a:cubicBezTo>
                  <a:cubicBezTo>
                    <a:pt x="246891" y="16955"/>
                    <a:pt x="309991" y="95"/>
                    <a:pt x="377748" y="95"/>
                  </a:cubicBezTo>
                  <a:close/>
                  <a:moveTo>
                    <a:pt x="381074" y="70771"/>
                  </a:moveTo>
                  <a:cubicBezTo>
                    <a:pt x="327382" y="70771"/>
                    <a:pt x="276445" y="84773"/>
                    <a:pt x="228360" y="112871"/>
                  </a:cubicBezTo>
                  <a:cubicBezTo>
                    <a:pt x="180274" y="140970"/>
                    <a:pt x="142642" y="178689"/>
                    <a:pt x="115653" y="226219"/>
                  </a:cubicBezTo>
                  <a:cubicBezTo>
                    <a:pt x="88664" y="273749"/>
                    <a:pt x="75170" y="326708"/>
                    <a:pt x="75170" y="385096"/>
                  </a:cubicBezTo>
                  <a:cubicBezTo>
                    <a:pt x="75170" y="471583"/>
                    <a:pt x="105104" y="544544"/>
                    <a:pt x="164879" y="604171"/>
                  </a:cubicBezTo>
                  <a:cubicBezTo>
                    <a:pt x="224653" y="663702"/>
                    <a:pt x="296782" y="693515"/>
                    <a:pt x="381170" y="693515"/>
                  </a:cubicBezTo>
                  <a:cubicBezTo>
                    <a:pt x="437523" y="693515"/>
                    <a:pt x="489695" y="679799"/>
                    <a:pt x="537591" y="652463"/>
                  </a:cubicBezTo>
                  <a:cubicBezTo>
                    <a:pt x="585486" y="625031"/>
                    <a:pt x="622928" y="587597"/>
                    <a:pt x="649822" y="540068"/>
                  </a:cubicBezTo>
                  <a:cubicBezTo>
                    <a:pt x="676716" y="492538"/>
                    <a:pt x="690115" y="439769"/>
                    <a:pt x="690115" y="381667"/>
                  </a:cubicBezTo>
                  <a:cubicBezTo>
                    <a:pt x="690115" y="323564"/>
                    <a:pt x="676716" y="271653"/>
                    <a:pt x="649822" y="224981"/>
                  </a:cubicBezTo>
                  <a:cubicBezTo>
                    <a:pt x="622928" y="178308"/>
                    <a:pt x="585106" y="140875"/>
                    <a:pt x="536355" y="112871"/>
                  </a:cubicBezTo>
                  <a:cubicBezTo>
                    <a:pt x="487604" y="84773"/>
                    <a:pt x="435812" y="70771"/>
                    <a:pt x="381170" y="70771"/>
                  </a:cubicBezTo>
                  <a:close/>
                </a:path>
              </a:pathLst>
            </a:custGeom>
            <a:solidFill>
              <a:srgbClr val="B37A0E"/>
            </a:solidFill>
            <a:ln w="9492" cap="flat">
              <a:noFill/>
              <a:prstDash val="solid"/>
              <a:miter/>
            </a:ln>
          </p:spPr>
          <p:txBody>
            <a:bodyPr rtlCol="0" anchor="ctr"/>
            <a:lstStyle/>
            <a:p>
              <a:endParaRPr lang="en-US">
                <a:solidFill>
                  <a:srgbClr val="E39610"/>
                </a:solidFill>
              </a:endParaRPr>
            </a:p>
          </p:txBody>
        </p:sp>
        <p:sp>
          <p:nvSpPr>
            <p:cNvPr id="16" name="Freeform 15">
              <a:extLst>
                <a:ext uri="{FF2B5EF4-FFF2-40B4-BE49-F238E27FC236}">
                  <a16:creationId xmlns:a16="http://schemas.microsoft.com/office/drawing/2014/main" id="{1DE4C31E-9F2C-6109-CFCD-2734FA417232}"/>
                </a:ext>
              </a:extLst>
            </p:cNvPr>
            <p:cNvSpPr/>
            <p:nvPr/>
          </p:nvSpPr>
          <p:spPr>
            <a:xfrm>
              <a:off x="9523772" y="3919137"/>
              <a:ext cx="498941" cy="912615"/>
            </a:xfrm>
            <a:custGeom>
              <a:avLst/>
              <a:gdLst>
                <a:gd name="connsiteX0" fmla="*/ 0 w 397799"/>
                <a:gd name="connsiteY0" fmla="*/ 71247 h 727614"/>
                <a:gd name="connsiteX1" fmla="*/ 0 w 397799"/>
                <a:gd name="connsiteY1" fmla="*/ 0 h 727614"/>
                <a:gd name="connsiteX2" fmla="*/ 397800 w 397799"/>
                <a:gd name="connsiteY2" fmla="*/ 0 h 727614"/>
                <a:gd name="connsiteX3" fmla="*/ 397800 w 397799"/>
                <a:gd name="connsiteY3" fmla="*/ 71247 h 727614"/>
                <a:gd name="connsiteX4" fmla="*/ 235962 w 397799"/>
                <a:gd name="connsiteY4" fmla="*/ 71247 h 727614"/>
                <a:gd name="connsiteX5" fmla="*/ 235962 w 397799"/>
                <a:gd name="connsiteY5" fmla="*/ 727615 h 727614"/>
                <a:gd name="connsiteX6" fmla="*/ 161933 w 397799"/>
                <a:gd name="connsiteY6" fmla="*/ 727615 h 727614"/>
                <a:gd name="connsiteX7" fmla="*/ 161933 w 397799"/>
                <a:gd name="connsiteY7" fmla="*/ 71247 h 727614"/>
                <a:gd name="connsiteX8" fmla="*/ 95 w 397799"/>
                <a:gd name="connsiteY8" fmla="*/ 71247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799" h="727614">
                  <a:moveTo>
                    <a:pt x="0" y="71247"/>
                  </a:moveTo>
                  <a:lnTo>
                    <a:pt x="0" y="0"/>
                  </a:lnTo>
                  <a:lnTo>
                    <a:pt x="397800" y="0"/>
                  </a:lnTo>
                  <a:lnTo>
                    <a:pt x="397800" y="71247"/>
                  </a:lnTo>
                  <a:lnTo>
                    <a:pt x="235962" y="71247"/>
                  </a:lnTo>
                  <a:lnTo>
                    <a:pt x="235962" y="727615"/>
                  </a:lnTo>
                  <a:lnTo>
                    <a:pt x="161933" y="727615"/>
                  </a:lnTo>
                  <a:lnTo>
                    <a:pt x="161933" y="71247"/>
                  </a:lnTo>
                  <a:lnTo>
                    <a:pt x="95" y="71247"/>
                  </a:lnTo>
                  <a:close/>
                </a:path>
              </a:pathLst>
            </a:custGeom>
            <a:solidFill>
              <a:srgbClr val="B37A0E"/>
            </a:solidFill>
            <a:ln w="9492" cap="flat">
              <a:noFill/>
              <a:prstDash val="solid"/>
              <a:miter/>
            </a:ln>
          </p:spPr>
          <p:txBody>
            <a:bodyPr rtlCol="0" anchor="ctr"/>
            <a:lstStyle/>
            <a:p>
              <a:endParaRPr lang="en-US">
                <a:solidFill>
                  <a:srgbClr val="E39610"/>
                </a:solidFill>
              </a:endParaRPr>
            </a:p>
          </p:txBody>
        </p:sp>
      </p:grpSp>
    </p:spTree>
    <p:extLst>
      <p:ext uri="{BB962C8B-B14F-4D97-AF65-F5344CB8AC3E}">
        <p14:creationId xmlns:p14="http://schemas.microsoft.com/office/powerpoint/2010/main" val="198921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9981"/>
        </a:solidFill>
        <a:effectLst/>
      </p:bgPr>
    </p:bg>
    <p:spTree>
      <p:nvGrpSpPr>
        <p:cNvPr id="1" name=""/>
        <p:cNvGrpSpPr/>
        <p:nvPr/>
      </p:nvGrpSpPr>
      <p:grpSpPr>
        <a:xfrm>
          <a:off x="0" y="0"/>
          <a:ext cx="0" cy="0"/>
          <a:chOff x="0" y="0"/>
          <a:chExt cx="0" cy="0"/>
        </a:xfrm>
      </p:grpSpPr>
      <p:pic>
        <p:nvPicPr>
          <p:cNvPr id="5" name="Picture 4" descr="Close-up of a multi colored wall">
            <a:extLst>
              <a:ext uri="{FF2B5EF4-FFF2-40B4-BE49-F238E27FC236}">
                <a16:creationId xmlns:a16="http://schemas.microsoft.com/office/drawing/2014/main" id="{1E54950A-29AE-B486-8D06-DE5F6FE8E1B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8779"/>
                    </a14:imgEffect>
                    <a14:imgEffect>
                      <a14:saturation sat="149000"/>
                    </a14:imgEffect>
                    <a14:imgEffect>
                      <a14:brightnessContrast bright="16000"/>
                    </a14:imgEffect>
                  </a14:imgLayer>
                </a14:imgProps>
              </a:ext>
            </a:extLst>
          </a:blip>
          <a:srcRect l="95610"/>
          <a:stretch/>
        </p:blipFill>
        <p:spPr>
          <a:xfrm>
            <a:off x="11656740" y="-1"/>
            <a:ext cx="535260" cy="6858001"/>
          </a:xfrm>
          <a:prstGeom prst="rect">
            <a:avLst/>
          </a:prstGeom>
          <a:effectLst>
            <a:outerShdw blurRad="177800" dist="38100" dir="8100000" algn="tr" rotWithShape="0">
              <a:prstClr val="black">
                <a:alpha val="40000"/>
              </a:prstClr>
            </a:outerShdw>
          </a:effectLst>
        </p:spPr>
      </p:pic>
      <p:sp>
        <p:nvSpPr>
          <p:cNvPr id="4" name="TextBox 3">
            <a:extLst>
              <a:ext uri="{FF2B5EF4-FFF2-40B4-BE49-F238E27FC236}">
                <a16:creationId xmlns:a16="http://schemas.microsoft.com/office/drawing/2014/main" id="{9D17DEA0-FEE7-BA7B-8D57-92F55C4950DB}"/>
              </a:ext>
            </a:extLst>
          </p:cNvPr>
          <p:cNvSpPr txBox="1"/>
          <p:nvPr/>
        </p:nvSpPr>
        <p:spPr>
          <a:xfrm>
            <a:off x="222389" y="123285"/>
            <a:ext cx="11307972" cy="923330"/>
          </a:xfrm>
          <a:prstGeom prst="rect">
            <a:avLst/>
          </a:prstGeom>
          <a:noFill/>
          <a:effectLst>
            <a:outerShdw blurRad="127000" dist="38100" dir="8100000" algn="tr" rotWithShape="0">
              <a:srgbClr val="00161B">
                <a:alpha val="53000"/>
              </a:srgbClr>
            </a:outerShdw>
          </a:effectLst>
        </p:spPr>
        <p:txBody>
          <a:bodyPr wrap="square" rtlCol="0">
            <a:spAutoFit/>
          </a:bodyPr>
          <a:lstStyle/>
          <a:p>
            <a:r>
              <a:rPr lang="en-US" sz="5400" dirty="0">
                <a:solidFill>
                  <a:schemeClr val="bg1"/>
                </a:solidFill>
                <a:latin typeface="Century Gothic" panose="020B0502020202020204" pitchFamily="34" charset="0"/>
              </a:rPr>
              <a:t>What </a:t>
            </a:r>
            <a:r>
              <a:rPr lang="en-US" sz="5400" b="1" dirty="0">
                <a:solidFill>
                  <a:schemeClr val="bg1"/>
                </a:solidFill>
                <a:latin typeface="Century Gothic" panose="020B0502020202020204" pitchFamily="34" charset="0"/>
              </a:rPr>
              <a:t>opportunities</a:t>
            </a:r>
            <a:r>
              <a:rPr lang="en-US" sz="5400" dirty="0">
                <a:solidFill>
                  <a:schemeClr val="bg1"/>
                </a:solidFill>
                <a:latin typeface="Century Gothic" panose="020B0502020202020204" pitchFamily="34" charset="0"/>
              </a:rPr>
              <a:t> are present?</a:t>
            </a:r>
          </a:p>
        </p:txBody>
      </p:sp>
      <p:sp>
        <p:nvSpPr>
          <p:cNvPr id="7" name="TextBox 6">
            <a:extLst>
              <a:ext uri="{FF2B5EF4-FFF2-40B4-BE49-F238E27FC236}">
                <a16:creationId xmlns:a16="http://schemas.microsoft.com/office/drawing/2014/main" id="{782649E5-1E5E-5237-FD75-CD13212AEF08}"/>
              </a:ext>
            </a:extLst>
          </p:cNvPr>
          <p:cNvSpPr txBox="1"/>
          <p:nvPr/>
        </p:nvSpPr>
        <p:spPr>
          <a:xfrm>
            <a:off x="512957" y="1170879"/>
            <a:ext cx="7255512" cy="369332"/>
          </a:xfrm>
          <a:prstGeom prst="rect">
            <a:avLst/>
          </a:prstGeom>
          <a:noFill/>
        </p:spPr>
        <p:txBody>
          <a:bodyPr wrap="none" rtlCol="0">
            <a:spAutoFit/>
          </a:bodyPr>
          <a:lstStyle/>
          <a:p>
            <a:r>
              <a:rPr lang="en-US" dirty="0">
                <a:solidFill>
                  <a:srgbClr val="CDEDE2"/>
                </a:solidFill>
                <a:latin typeface="Century Gothic" panose="020B0502020202020204" pitchFamily="34" charset="0"/>
              </a:rPr>
              <a:t>As individuals or in small groups, answer the following questions.</a:t>
            </a:r>
          </a:p>
        </p:txBody>
      </p:sp>
      <p:sp>
        <p:nvSpPr>
          <p:cNvPr id="8" name="TextBox 7">
            <a:extLst>
              <a:ext uri="{FF2B5EF4-FFF2-40B4-BE49-F238E27FC236}">
                <a16:creationId xmlns:a16="http://schemas.microsoft.com/office/drawing/2014/main" id="{0437CA17-C56D-8A45-9BE0-441B56828B8D}"/>
              </a:ext>
            </a:extLst>
          </p:cNvPr>
          <p:cNvSpPr txBox="1"/>
          <p:nvPr/>
        </p:nvSpPr>
        <p:spPr>
          <a:xfrm>
            <a:off x="1237786" y="2207940"/>
            <a:ext cx="9424525" cy="4308872"/>
          </a:xfrm>
          <a:prstGeom prst="rect">
            <a:avLst/>
          </a:prstGeom>
          <a:noFill/>
        </p:spPr>
        <p:txBody>
          <a:bodyPr wrap="square" rtlCol="0">
            <a:spAutoFit/>
          </a:bodyPr>
          <a:lstStyle/>
          <a:p>
            <a:pPr marL="457200" indent="-457200">
              <a:spcBef>
                <a:spcPts val="1200"/>
              </a:spcBef>
              <a:spcAft>
                <a:spcPts val="800"/>
              </a:spcAft>
              <a:buClr>
                <a:srgbClr val="A5DCCF"/>
              </a:buClr>
              <a:buSzPct val="90000"/>
              <a:buFont typeface="Wingdings" pitchFamily="2" charset="2"/>
              <a:buChar char="q"/>
            </a:pPr>
            <a:r>
              <a:rPr lang="en-US" sz="3200" dirty="0">
                <a:solidFill>
                  <a:schemeClr val="bg1"/>
                </a:solidFill>
                <a:latin typeface="Century Gothic" panose="020B0502020202020204" pitchFamily="34" charset="0"/>
              </a:rPr>
              <a:t>What local or cultural businesses or initiatives can we partner with?</a:t>
            </a:r>
          </a:p>
          <a:p>
            <a:pPr marL="457200" indent="-457200">
              <a:spcBef>
                <a:spcPts val="1200"/>
              </a:spcBef>
              <a:spcAft>
                <a:spcPts val="800"/>
              </a:spcAft>
              <a:buClr>
                <a:srgbClr val="A5DCCF"/>
              </a:buClr>
              <a:buSzPct val="90000"/>
              <a:buFont typeface="Wingdings" pitchFamily="2" charset="2"/>
              <a:buChar char="q"/>
            </a:pPr>
            <a:r>
              <a:rPr lang="en-US" sz="3200" dirty="0">
                <a:solidFill>
                  <a:schemeClr val="bg1"/>
                </a:solidFill>
                <a:latin typeface="Century Gothic" panose="020B0502020202020204" pitchFamily="34" charset="0"/>
              </a:rPr>
              <a:t>Are there any new gaps in the market?</a:t>
            </a:r>
          </a:p>
          <a:p>
            <a:pPr marL="457200" indent="-457200">
              <a:spcBef>
                <a:spcPts val="1200"/>
              </a:spcBef>
              <a:spcAft>
                <a:spcPts val="800"/>
              </a:spcAft>
              <a:buClr>
                <a:srgbClr val="A5DCCF"/>
              </a:buClr>
              <a:buSzPct val="90000"/>
              <a:buFont typeface="Wingdings" pitchFamily="2" charset="2"/>
              <a:buChar char="q"/>
            </a:pPr>
            <a:r>
              <a:rPr lang="en-US" sz="3200" dirty="0">
                <a:solidFill>
                  <a:schemeClr val="bg1"/>
                </a:solidFill>
                <a:latin typeface="Century Gothic" panose="020B0502020202020204" pitchFamily="34" charset="0"/>
              </a:rPr>
              <a:t>Are there areas that could benefit from better resource allocation?</a:t>
            </a:r>
          </a:p>
          <a:p>
            <a:pPr marL="457200" indent="-457200">
              <a:spcBef>
                <a:spcPts val="1200"/>
              </a:spcBef>
              <a:spcAft>
                <a:spcPts val="800"/>
              </a:spcAft>
              <a:buClr>
                <a:srgbClr val="A5DCCF"/>
              </a:buClr>
              <a:buSzPct val="90000"/>
              <a:buFont typeface="Wingdings" pitchFamily="2" charset="2"/>
              <a:buChar char="q"/>
            </a:pPr>
            <a:r>
              <a:rPr lang="en-US" sz="3200" dirty="0">
                <a:solidFill>
                  <a:schemeClr val="bg1"/>
                </a:solidFill>
                <a:latin typeface="Century Gothic" panose="020B0502020202020204" pitchFamily="34" charset="0"/>
              </a:rPr>
              <a:t>What are our long and short-term goals for the business?</a:t>
            </a:r>
          </a:p>
        </p:txBody>
      </p:sp>
      <p:grpSp>
        <p:nvGrpSpPr>
          <p:cNvPr id="9" name="Group 8">
            <a:extLst>
              <a:ext uri="{FF2B5EF4-FFF2-40B4-BE49-F238E27FC236}">
                <a16:creationId xmlns:a16="http://schemas.microsoft.com/office/drawing/2014/main" id="{5A67843A-5F96-5DF1-D7B4-9037C06ED700}"/>
              </a:ext>
            </a:extLst>
          </p:cNvPr>
          <p:cNvGrpSpPr/>
          <p:nvPr/>
        </p:nvGrpSpPr>
        <p:grpSpPr>
          <a:xfrm>
            <a:off x="10247384" y="5469027"/>
            <a:ext cx="1169581" cy="1177118"/>
            <a:chOff x="7378279" y="1942788"/>
            <a:chExt cx="3449563" cy="3471793"/>
          </a:xfrm>
        </p:grpSpPr>
        <p:grpSp>
          <p:nvGrpSpPr>
            <p:cNvPr id="10" name="Group 9">
              <a:extLst>
                <a:ext uri="{FF2B5EF4-FFF2-40B4-BE49-F238E27FC236}">
                  <a16:creationId xmlns:a16="http://schemas.microsoft.com/office/drawing/2014/main" id="{0574371E-E5C6-1849-D42A-D17192365F11}"/>
                </a:ext>
              </a:extLst>
            </p:cNvPr>
            <p:cNvGrpSpPr/>
            <p:nvPr/>
          </p:nvGrpSpPr>
          <p:grpSpPr>
            <a:xfrm>
              <a:off x="7378279" y="1942788"/>
              <a:ext cx="3449563" cy="3471793"/>
              <a:chOff x="5410408" y="2956037"/>
              <a:chExt cx="1437287" cy="1437328"/>
            </a:xfrm>
            <a:solidFill>
              <a:schemeClr val="tx2"/>
            </a:solidFill>
          </p:grpSpPr>
          <p:pic>
            <p:nvPicPr>
              <p:cNvPr id="17" name="Graphic 16">
                <a:extLst>
                  <a:ext uri="{FF2B5EF4-FFF2-40B4-BE49-F238E27FC236}">
                    <a16:creationId xmlns:a16="http://schemas.microsoft.com/office/drawing/2014/main" id="{9D21C92B-1448-122D-C0EC-80E75A81A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410409" y="3674012"/>
                <a:ext cx="719352" cy="719353"/>
              </a:xfrm>
              <a:prstGeom prst="rect">
                <a:avLst/>
              </a:prstGeom>
            </p:spPr>
          </p:pic>
          <p:pic>
            <p:nvPicPr>
              <p:cNvPr id="18" name="Graphic 17">
                <a:extLst>
                  <a:ext uri="{FF2B5EF4-FFF2-40B4-BE49-F238E27FC236}">
                    <a16:creationId xmlns:a16="http://schemas.microsoft.com/office/drawing/2014/main" id="{7E1D4087-3219-975C-A871-CEE0CC1809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128343" y="3674012"/>
                <a:ext cx="719352" cy="719352"/>
              </a:xfrm>
              <a:prstGeom prst="rect">
                <a:avLst/>
              </a:prstGeom>
            </p:spPr>
          </p:pic>
          <p:pic>
            <p:nvPicPr>
              <p:cNvPr id="19" name="Graphic 18">
                <a:extLst>
                  <a:ext uri="{FF2B5EF4-FFF2-40B4-BE49-F238E27FC236}">
                    <a16:creationId xmlns:a16="http://schemas.microsoft.com/office/drawing/2014/main" id="{4A7B4891-BF08-5483-28A7-BC5C0DD094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6128341" y="2956038"/>
                <a:ext cx="719353" cy="719352"/>
              </a:xfrm>
              <a:prstGeom prst="rect">
                <a:avLst/>
              </a:prstGeom>
            </p:spPr>
          </p:pic>
          <p:pic>
            <p:nvPicPr>
              <p:cNvPr id="20" name="Graphic 19">
                <a:extLst>
                  <a:ext uri="{FF2B5EF4-FFF2-40B4-BE49-F238E27FC236}">
                    <a16:creationId xmlns:a16="http://schemas.microsoft.com/office/drawing/2014/main" id="{E06B8E05-7686-A404-968F-F05C13D0C2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0409" y="2956039"/>
                <a:ext cx="719353" cy="719353"/>
              </a:xfrm>
              <a:prstGeom prst="rect">
                <a:avLst/>
              </a:prstGeom>
            </p:spPr>
          </p:pic>
        </p:grpSp>
        <p:sp>
          <p:nvSpPr>
            <p:cNvPr id="11" name="Freeform 10">
              <a:extLst>
                <a:ext uri="{FF2B5EF4-FFF2-40B4-BE49-F238E27FC236}">
                  <a16:creationId xmlns:a16="http://schemas.microsoft.com/office/drawing/2014/main" id="{DAC1DDC6-CC9E-6E3B-6CCA-6577B5999263}"/>
                </a:ext>
              </a:extLst>
            </p:cNvPr>
            <p:cNvSpPr/>
            <p:nvPr/>
          </p:nvSpPr>
          <p:spPr>
            <a:xfrm>
              <a:off x="8219676" y="2538169"/>
              <a:ext cx="533151" cy="958610"/>
            </a:xfrm>
            <a:custGeom>
              <a:avLst/>
              <a:gdLst>
                <a:gd name="connsiteX0" fmla="*/ 0 w 425073"/>
                <a:gd name="connsiteY0" fmla="*/ 610552 h 764286"/>
                <a:gd name="connsiteX1" fmla="*/ 61675 w 425073"/>
                <a:gd name="connsiteY1" fmla="*/ 573405 h 764286"/>
                <a:gd name="connsiteX2" fmla="*/ 212204 w 425073"/>
                <a:gd name="connsiteY2" fmla="*/ 693611 h 764286"/>
                <a:gd name="connsiteX3" fmla="*/ 280817 w 425073"/>
                <a:gd name="connsiteY3" fmla="*/ 676561 h 764286"/>
                <a:gd name="connsiteX4" fmla="*/ 329663 w 425073"/>
                <a:gd name="connsiteY4" fmla="*/ 630841 h 764286"/>
                <a:gd name="connsiteX5" fmla="*/ 346483 w 425073"/>
                <a:gd name="connsiteY5" fmla="*/ 569976 h 764286"/>
                <a:gd name="connsiteX6" fmla="*/ 321775 w 425073"/>
                <a:gd name="connsiteY6" fmla="*/ 498253 h 764286"/>
                <a:gd name="connsiteX7" fmla="*/ 197379 w 425073"/>
                <a:gd name="connsiteY7" fmla="*/ 381476 h 764286"/>
                <a:gd name="connsiteX8" fmla="*/ 84388 w 425073"/>
                <a:gd name="connsiteY8" fmla="*/ 282035 h 764286"/>
                <a:gd name="connsiteX9" fmla="*/ 45900 w 425073"/>
                <a:gd name="connsiteY9" fmla="*/ 170688 h 764286"/>
                <a:gd name="connsiteX10" fmla="*/ 68612 w 425073"/>
                <a:gd name="connsiteY10" fmla="*/ 84106 h 764286"/>
                <a:gd name="connsiteX11" fmla="*/ 132568 w 425073"/>
                <a:gd name="connsiteY11" fmla="*/ 22479 h 764286"/>
                <a:gd name="connsiteX12" fmla="*/ 222183 w 425073"/>
                <a:gd name="connsiteY12" fmla="*/ 0 h 764286"/>
                <a:gd name="connsiteX13" fmla="*/ 318164 w 425073"/>
                <a:gd name="connsiteY13" fmla="*/ 25432 h 764286"/>
                <a:gd name="connsiteX14" fmla="*/ 412625 w 425073"/>
                <a:gd name="connsiteY14" fmla="*/ 119158 h 764286"/>
                <a:gd name="connsiteX15" fmla="*/ 353420 w 425073"/>
                <a:gd name="connsiteY15" fmla="*/ 164211 h 764286"/>
                <a:gd name="connsiteX16" fmla="*/ 283573 w 425073"/>
                <a:gd name="connsiteY16" fmla="*/ 92488 h 764286"/>
                <a:gd name="connsiteX17" fmla="*/ 220662 w 425073"/>
                <a:gd name="connsiteY17" fmla="*/ 75152 h 764286"/>
                <a:gd name="connsiteX18" fmla="*/ 148819 w 425073"/>
                <a:gd name="connsiteY18" fmla="*/ 101822 h 764286"/>
                <a:gd name="connsiteX19" fmla="*/ 120975 w 425073"/>
                <a:gd name="connsiteY19" fmla="*/ 167640 h 764286"/>
                <a:gd name="connsiteX20" fmla="*/ 130858 w 425073"/>
                <a:gd name="connsiteY20" fmla="*/ 213646 h 764286"/>
                <a:gd name="connsiteX21" fmla="*/ 166874 w 425073"/>
                <a:gd name="connsiteY21" fmla="*/ 262128 h 764286"/>
                <a:gd name="connsiteX22" fmla="*/ 260670 w 425073"/>
                <a:gd name="connsiteY22" fmla="*/ 334804 h 764286"/>
                <a:gd name="connsiteX23" fmla="*/ 390007 w 425073"/>
                <a:gd name="connsiteY23" fmla="*/ 459010 h 764286"/>
                <a:gd name="connsiteX24" fmla="*/ 425074 w 425073"/>
                <a:gd name="connsiteY24" fmla="*/ 568357 h 764286"/>
                <a:gd name="connsiteX25" fmla="*/ 365109 w 425073"/>
                <a:gd name="connsiteY25" fmla="*/ 705898 h 764286"/>
                <a:gd name="connsiteX26" fmla="*/ 219237 w 425073"/>
                <a:gd name="connsiteY26" fmla="*/ 764286 h 764286"/>
                <a:gd name="connsiteX27" fmla="*/ 99307 w 425073"/>
                <a:gd name="connsiteY27" fmla="*/ 728948 h 764286"/>
                <a:gd name="connsiteX28" fmla="*/ 95 w 425073"/>
                <a:gd name="connsiteY28" fmla="*/ 610457 h 7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073" h="764286">
                  <a:moveTo>
                    <a:pt x="0" y="610552"/>
                  </a:moveTo>
                  <a:lnTo>
                    <a:pt x="61675" y="573405"/>
                  </a:lnTo>
                  <a:cubicBezTo>
                    <a:pt x="105104" y="653510"/>
                    <a:pt x="155281" y="693611"/>
                    <a:pt x="212204" y="693611"/>
                  </a:cubicBezTo>
                  <a:cubicBezTo>
                    <a:pt x="236532" y="693611"/>
                    <a:pt x="259435" y="687896"/>
                    <a:pt x="280817" y="676561"/>
                  </a:cubicBezTo>
                  <a:cubicBezTo>
                    <a:pt x="302199" y="665226"/>
                    <a:pt x="318449" y="649891"/>
                    <a:pt x="329663" y="630841"/>
                  </a:cubicBezTo>
                  <a:cubicBezTo>
                    <a:pt x="340876" y="611696"/>
                    <a:pt x="346483" y="591407"/>
                    <a:pt x="346483" y="569976"/>
                  </a:cubicBezTo>
                  <a:cubicBezTo>
                    <a:pt x="346483" y="545592"/>
                    <a:pt x="338215" y="521684"/>
                    <a:pt x="321775" y="498253"/>
                  </a:cubicBezTo>
                  <a:cubicBezTo>
                    <a:pt x="299063" y="465963"/>
                    <a:pt x="257629" y="427006"/>
                    <a:pt x="197379" y="381476"/>
                  </a:cubicBezTo>
                  <a:cubicBezTo>
                    <a:pt x="136845" y="335661"/>
                    <a:pt x="99212" y="302514"/>
                    <a:pt x="84388" y="282035"/>
                  </a:cubicBezTo>
                  <a:cubicBezTo>
                    <a:pt x="58729" y="247745"/>
                    <a:pt x="45900" y="210598"/>
                    <a:pt x="45900" y="170688"/>
                  </a:cubicBezTo>
                  <a:cubicBezTo>
                    <a:pt x="45900" y="139065"/>
                    <a:pt x="53502" y="110204"/>
                    <a:pt x="68612" y="84106"/>
                  </a:cubicBezTo>
                  <a:cubicBezTo>
                    <a:pt x="83722" y="58103"/>
                    <a:pt x="105009" y="37529"/>
                    <a:pt x="132568" y="22479"/>
                  </a:cubicBezTo>
                  <a:cubicBezTo>
                    <a:pt x="160032" y="7430"/>
                    <a:pt x="189872" y="0"/>
                    <a:pt x="222183" y="0"/>
                  </a:cubicBezTo>
                  <a:cubicBezTo>
                    <a:pt x="256394" y="0"/>
                    <a:pt x="288419" y="8477"/>
                    <a:pt x="318164" y="25432"/>
                  </a:cubicBezTo>
                  <a:cubicBezTo>
                    <a:pt x="347909" y="42386"/>
                    <a:pt x="379459" y="73628"/>
                    <a:pt x="412625" y="119158"/>
                  </a:cubicBezTo>
                  <a:lnTo>
                    <a:pt x="353420" y="164211"/>
                  </a:lnTo>
                  <a:cubicBezTo>
                    <a:pt x="326147" y="127921"/>
                    <a:pt x="302864" y="104013"/>
                    <a:pt x="283573" y="92488"/>
                  </a:cubicBezTo>
                  <a:cubicBezTo>
                    <a:pt x="264281" y="80963"/>
                    <a:pt x="243374" y="75152"/>
                    <a:pt x="220662" y="75152"/>
                  </a:cubicBezTo>
                  <a:cubicBezTo>
                    <a:pt x="191393" y="75152"/>
                    <a:pt x="167445" y="84011"/>
                    <a:pt x="148819" y="101822"/>
                  </a:cubicBezTo>
                  <a:cubicBezTo>
                    <a:pt x="130193" y="119634"/>
                    <a:pt x="120975" y="141542"/>
                    <a:pt x="120975" y="167640"/>
                  </a:cubicBezTo>
                  <a:cubicBezTo>
                    <a:pt x="120975" y="183452"/>
                    <a:pt x="124301" y="198787"/>
                    <a:pt x="130858" y="213646"/>
                  </a:cubicBezTo>
                  <a:cubicBezTo>
                    <a:pt x="137415" y="228505"/>
                    <a:pt x="149484" y="244602"/>
                    <a:pt x="166874" y="262128"/>
                  </a:cubicBezTo>
                  <a:cubicBezTo>
                    <a:pt x="176378" y="271367"/>
                    <a:pt x="207643" y="295561"/>
                    <a:pt x="260670" y="334804"/>
                  </a:cubicBezTo>
                  <a:cubicBezTo>
                    <a:pt x="323486" y="381286"/>
                    <a:pt x="366630" y="422720"/>
                    <a:pt x="390007" y="459010"/>
                  </a:cubicBezTo>
                  <a:cubicBezTo>
                    <a:pt x="413385" y="495300"/>
                    <a:pt x="425074" y="531686"/>
                    <a:pt x="425074" y="568357"/>
                  </a:cubicBezTo>
                  <a:cubicBezTo>
                    <a:pt x="425074" y="621125"/>
                    <a:pt x="405117" y="666941"/>
                    <a:pt x="365109" y="705898"/>
                  </a:cubicBezTo>
                  <a:cubicBezTo>
                    <a:pt x="325101" y="744855"/>
                    <a:pt x="276540" y="764286"/>
                    <a:pt x="219237" y="764286"/>
                  </a:cubicBezTo>
                  <a:cubicBezTo>
                    <a:pt x="175142" y="764286"/>
                    <a:pt x="135134" y="752475"/>
                    <a:pt x="99307" y="728948"/>
                  </a:cubicBezTo>
                  <a:cubicBezTo>
                    <a:pt x="63481" y="705326"/>
                    <a:pt x="30410" y="665893"/>
                    <a:pt x="95" y="610457"/>
                  </a:cubicBezTo>
                  <a:close/>
                </a:path>
              </a:pathLst>
            </a:custGeom>
            <a:solidFill>
              <a:srgbClr val="4B9981"/>
            </a:solidFill>
            <a:ln w="9492"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BE4DE6D5-E2AE-0605-EBF4-97B9699A1E37}"/>
                </a:ext>
              </a:extLst>
            </p:cNvPr>
            <p:cNvSpPr/>
            <p:nvPr/>
          </p:nvSpPr>
          <p:spPr>
            <a:xfrm>
              <a:off x="9300622" y="2548079"/>
              <a:ext cx="853844" cy="912615"/>
            </a:xfrm>
            <a:custGeom>
              <a:avLst/>
              <a:gdLst>
                <a:gd name="connsiteX0" fmla="*/ 0 w 686409"/>
                <a:gd name="connsiteY0" fmla="*/ 0 h 727614"/>
                <a:gd name="connsiteX1" fmla="*/ 74504 w 686409"/>
                <a:gd name="connsiteY1" fmla="*/ 0 h 727614"/>
                <a:gd name="connsiteX2" fmla="*/ 222848 w 686409"/>
                <a:gd name="connsiteY2" fmla="*/ 524351 h 727614"/>
                <a:gd name="connsiteX3" fmla="*/ 335935 w 686409"/>
                <a:gd name="connsiteY3" fmla="*/ 95250 h 727614"/>
                <a:gd name="connsiteX4" fmla="*/ 350950 w 686409"/>
                <a:gd name="connsiteY4" fmla="*/ 95250 h 727614"/>
                <a:gd name="connsiteX5" fmla="*/ 461661 w 686409"/>
                <a:gd name="connsiteY5" fmla="*/ 524351 h 727614"/>
                <a:gd name="connsiteX6" fmla="*/ 612475 w 686409"/>
                <a:gd name="connsiteY6" fmla="*/ 0 h 727614"/>
                <a:gd name="connsiteX7" fmla="*/ 686409 w 686409"/>
                <a:gd name="connsiteY7" fmla="*/ 0 h 727614"/>
                <a:gd name="connsiteX8" fmla="*/ 477816 w 686409"/>
                <a:gd name="connsiteY8" fmla="*/ 727615 h 727614"/>
                <a:gd name="connsiteX9" fmla="*/ 445315 w 686409"/>
                <a:gd name="connsiteY9" fmla="*/ 727615 h 727614"/>
                <a:gd name="connsiteX10" fmla="*/ 343917 w 686409"/>
                <a:gd name="connsiteY10" fmla="*/ 300895 h 727614"/>
                <a:gd name="connsiteX11" fmla="*/ 238338 w 686409"/>
                <a:gd name="connsiteY11" fmla="*/ 727615 h 727614"/>
                <a:gd name="connsiteX12" fmla="*/ 205742 w 686409"/>
                <a:gd name="connsiteY12" fmla="*/ 727615 h 727614"/>
                <a:gd name="connsiteX13" fmla="*/ 0 w 686409"/>
                <a:gd name="connsiteY13" fmla="*/ 0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409" h="727614">
                  <a:moveTo>
                    <a:pt x="0" y="0"/>
                  </a:moveTo>
                  <a:lnTo>
                    <a:pt x="74504" y="0"/>
                  </a:lnTo>
                  <a:lnTo>
                    <a:pt x="222848" y="524351"/>
                  </a:lnTo>
                  <a:lnTo>
                    <a:pt x="335935" y="95250"/>
                  </a:lnTo>
                  <a:lnTo>
                    <a:pt x="350950" y="95250"/>
                  </a:lnTo>
                  <a:lnTo>
                    <a:pt x="461661" y="524351"/>
                  </a:lnTo>
                  <a:lnTo>
                    <a:pt x="612475" y="0"/>
                  </a:lnTo>
                  <a:lnTo>
                    <a:pt x="686409" y="0"/>
                  </a:lnTo>
                  <a:lnTo>
                    <a:pt x="477816" y="727615"/>
                  </a:lnTo>
                  <a:lnTo>
                    <a:pt x="445315" y="727615"/>
                  </a:lnTo>
                  <a:lnTo>
                    <a:pt x="343917" y="300895"/>
                  </a:lnTo>
                  <a:lnTo>
                    <a:pt x="238338" y="727615"/>
                  </a:lnTo>
                  <a:lnTo>
                    <a:pt x="205742" y="727615"/>
                  </a:lnTo>
                  <a:lnTo>
                    <a:pt x="0" y="0"/>
                  </a:lnTo>
                  <a:close/>
                </a:path>
              </a:pathLst>
            </a:custGeom>
            <a:solidFill>
              <a:srgbClr val="4B9981"/>
            </a:solidFill>
            <a:ln w="9492" cap="flat">
              <a:noFill/>
              <a:prstDash val="solid"/>
              <a:miter/>
            </a:ln>
          </p:spPr>
          <p:txBody>
            <a:bodyPr rtlCol="0" anchor="ctr"/>
            <a:lstStyle/>
            <a:p>
              <a:endParaRPr lang="en-US">
                <a:solidFill>
                  <a:srgbClr val="E39610"/>
                </a:solidFill>
              </a:endParaRPr>
            </a:p>
          </p:txBody>
        </p:sp>
        <p:sp>
          <p:nvSpPr>
            <p:cNvPr id="15" name="Freeform 14">
              <a:extLst>
                <a:ext uri="{FF2B5EF4-FFF2-40B4-BE49-F238E27FC236}">
                  <a16:creationId xmlns:a16="http://schemas.microsoft.com/office/drawing/2014/main" id="{4423E92E-F379-3422-DD94-5A2487307485}"/>
                </a:ext>
              </a:extLst>
            </p:cNvPr>
            <p:cNvSpPr/>
            <p:nvPr/>
          </p:nvSpPr>
          <p:spPr>
            <a:xfrm>
              <a:off x="8019461" y="3896206"/>
              <a:ext cx="909465" cy="958607"/>
            </a:xfrm>
            <a:custGeom>
              <a:avLst/>
              <a:gdLst>
                <a:gd name="connsiteX0" fmla="*/ 377843 w 764999"/>
                <a:gd name="connsiteY0" fmla="*/ 0 h 764285"/>
                <a:gd name="connsiteX1" fmla="*/ 653909 w 764999"/>
                <a:gd name="connsiteY1" fmla="*/ 110300 h 764285"/>
                <a:gd name="connsiteX2" fmla="*/ 765000 w 764999"/>
                <a:gd name="connsiteY2" fmla="*/ 381857 h 764285"/>
                <a:gd name="connsiteX3" fmla="*/ 654099 w 764999"/>
                <a:gd name="connsiteY3" fmla="*/ 652939 h 764285"/>
                <a:gd name="connsiteX4" fmla="*/ 383735 w 764999"/>
                <a:gd name="connsiteY4" fmla="*/ 764286 h 764285"/>
                <a:gd name="connsiteX5" fmla="*/ 111091 w 764999"/>
                <a:gd name="connsiteY5" fmla="*/ 653510 h 764285"/>
                <a:gd name="connsiteX6" fmla="*/ 0 w 764999"/>
                <a:gd name="connsiteY6" fmla="*/ 385382 h 764285"/>
                <a:gd name="connsiteX7" fmla="*/ 50652 w 764999"/>
                <a:gd name="connsiteY7" fmla="*/ 190976 h 764285"/>
                <a:gd name="connsiteX8" fmla="*/ 188637 w 764999"/>
                <a:gd name="connsiteY8" fmla="*/ 50768 h 764285"/>
                <a:gd name="connsiteX9" fmla="*/ 377748 w 764999"/>
                <a:gd name="connsiteY9" fmla="*/ 95 h 764285"/>
                <a:gd name="connsiteX10" fmla="*/ 381074 w 764999"/>
                <a:gd name="connsiteY10" fmla="*/ 70771 h 764285"/>
                <a:gd name="connsiteX11" fmla="*/ 228360 w 764999"/>
                <a:gd name="connsiteY11" fmla="*/ 112871 h 764285"/>
                <a:gd name="connsiteX12" fmla="*/ 115653 w 764999"/>
                <a:gd name="connsiteY12" fmla="*/ 226219 h 764285"/>
                <a:gd name="connsiteX13" fmla="*/ 75170 w 764999"/>
                <a:gd name="connsiteY13" fmla="*/ 385096 h 764285"/>
                <a:gd name="connsiteX14" fmla="*/ 164879 w 764999"/>
                <a:gd name="connsiteY14" fmla="*/ 604171 h 764285"/>
                <a:gd name="connsiteX15" fmla="*/ 381170 w 764999"/>
                <a:gd name="connsiteY15" fmla="*/ 693515 h 764285"/>
                <a:gd name="connsiteX16" fmla="*/ 537591 w 764999"/>
                <a:gd name="connsiteY16" fmla="*/ 652463 h 764285"/>
                <a:gd name="connsiteX17" fmla="*/ 649822 w 764999"/>
                <a:gd name="connsiteY17" fmla="*/ 540068 h 764285"/>
                <a:gd name="connsiteX18" fmla="*/ 690115 w 764999"/>
                <a:gd name="connsiteY18" fmla="*/ 381667 h 764285"/>
                <a:gd name="connsiteX19" fmla="*/ 649822 w 764999"/>
                <a:gd name="connsiteY19" fmla="*/ 224981 h 764285"/>
                <a:gd name="connsiteX20" fmla="*/ 536355 w 764999"/>
                <a:gd name="connsiteY20" fmla="*/ 112871 h 764285"/>
                <a:gd name="connsiteX21" fmla="*/ 381170 w 764999"/>
                <a:gd name="connsiteY21" fmla="*/ 70771 h 7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999" h="764285">
                  <a:moveTo>
                    <a:pt x="377843" y="0"/>
                  </a:moveTo>
                  <a:cubicBezTo>
                    <a:pt x="487794" y="0"/>
                    <a:pt x="579784" y="36767"/>
                    <a:pt x="653909" y="110300"/>
                  </a:cubicBezTo>
                  <a:cubicBezTo>
                    <a:pt x="727938" y="183833"/>
                    <a:pt x="765000" y="274415"/>
                    <a:pt x="765000" y="381857"/>
                  </a:cubicBezTo>
                  <a:cubicBezTo>
                    <a:pt x="765000" y="489299"/>
                    <a:pt x="728033" y="578739"/>
                    <a:pt x="654099" y="652939"/>
                  </a:cubicBezTo>
                  <a:cubicBezTo>
                    <a:pt x="580165" y="727138"/>
                    <a:pt x="490075" y="764286"/>
                    <a:pt x="383735" y="764286"/>
                  </a:cubicBezTo>
                  <a:cubicBezTo>
                    <a:pt x="277396" y="764286"/>
                    <a:pt x="185216" y="727329"/>
                    <a:pt x="111091" y="653510"/>
                  </a:cubicBezTo>
                  <a:cubicBezTo>
                    <a:pt x="37062" y="579692"/>
                    <a:pt x="0" y="490252"/>
                    <a:pt x="0" y="385382"/>
                  </a:cubicBezTo>
                  <a:cubicBezTo>
                    <a:pt x="0" y="315468"/>
                    <a:pt x="16916" y="250698"/>
                    <a:pt x="50652" y="190976"/>
                  </a:cubicBezTo>
                  <a:cubicBezTo>
                    <a:pt x="84388" y="131255"/>
                    <a:pt x="130383" y="84582"/>
                    <a:pt x="188637" y="50768"/>
                  </a:cubicBezTo>
                  <a:cubicBezTo>
                    <a:pt x="246891" y="16955"/>
                    <a:pt x="309991" y="95"/>
                    <a:pt x="377748" y="95"/>
                  </a:cubicBezTo>
                  <a:close/>
                  <a:moveTo>
                    <a:pt x="381074" y="70771"/>
                  </a:moveTo>
                  <a:cubicBezTo>
                    <a:pt x="327382" y="70771"/>
                    <a:pt x="276445" y="84773"/>
                    <a:pt x="228360" y="112871"/>
                  </a:cubicBezTo>
                  <a:cubicBezTo>
                    <a:pt x="180274" y="140970"/>
                    <a:pt x="142642" y="178689"/>
                    <a:pt x="115653" y="226219"/>
                  </a:cubicBezTo>
                  <a:cubicBezTo>
                    <a:pt x="88664" y="273749"/>
                    <a:pt x="75170" y="326708"/>
                    <a:pt x="75170" y="385096"/>
                  </a:cubicBezTo>
                  <a:cubicBezTo>
                    <a:pt x="75170" y="471583"/>
                    <a:pt x="105104" y="544544"/>
                    <a:pt x="164879" y="604171"/>
                  </a:cubicBezTo>
                  <a:cubicBezTo>
                    <a:pt x="224653" y="663702"/>
                    <a:pt x="296782" y="693515"/>
                    <a:pt x="381170" y="693515"/>
                  </a:cubicBezTo>
                  <a:cubicBezTo>
                    <a:pt x="437523" y="693515"/>
                    <a:pt x="489695" y="679799"/>
                    <a:pt x="537591" y="652463"/>
                  </a:cubicBezTo>
                  <a:cubicBezTo>
                    <a:pt x="585486" y="625031"/>
                    <a:pt x="622928" y="587597"/>
                    <a:pt x="649822" y="540068"/>
                  </a:cubicBezTo>
                  <a:cubicBezTo>
                    <a:pt x="676716" y="492538"/>
                    <a:pt x="690115" y="439769"/>
                    <a:pt x="690115" y="381667"/>
                  </a:cubicBezTo>
                  <a:cubicBezTo>
                    <a:pt x="690115" y="323564"/>
                    <a:pt x="676716" y="271653"/>
                    <a:pt x="649822" y="224981"/>
                  </a:cubicBezTo>
                  <a:cubicBezTo>
                    <a:pt x="622928" y="178308"/>
                    <a:pt x="585106" y="140875"/>
                    <a:pt x="536355" y="112871"/>
                  </a:cubicBezTo>
                  <a:cubicBezTo>
                    <a:pt x="487604" y="84773"/>
                    <a:pt x="435812" y="70771"/>
                    <a:pt x="381170" y="70771"/>
                  </a:cubicBezTo>
                  <a:close/>
                </a:path>
              </a:pathLst>
            </a:custGeom>
            <a:solidFill>
              <a:schemeClr val="bg1"/>
            </a:solidFill>
            <a:ln w="9492" cap="flat">
              <a:noFill/>
              <a:prstDash val="solid"/>
              <a:miter/>
            </a:ln>
          </p:spPr>
          <p:txBody>
            <a:bodyPr rtlCol="0" anchor="ctr"/>
            <a:lstStyle/>
            <a:p>
              <a:endParaRPr lang="en-US">
                <a:solidFill>
                  <a:srgbClr val="E39610"/>
                </a:solidFill>
              </a:endParaRPr>
            </a:p>
          </p:txBody>
        </p:sp>
        <p:sp>
          <p:nvSpPr>
            <p:cNvPr id="16" name="Freeform 15">
              <a:extLst>
                <a:ext uri="{FF2B5EF4-FFF2-40B4-BE49-F238E27FC236}">
                  <a16:creationId xmlns:a16="http://schemas.microsoft.com/office/drawing/2014/main" id="{1DE4C31E-9F2C-6109-CFCD-2734FA417232}"/>
                </a:ext>
              </a:extLst>
            </p:cNvPr>
            <p:cNvSpPr/>
            <p:nvPr/>
          </p:nvSpPr>
          <p:spPr>
            <a:xfrm>
              <a:off x="9523772" y="3919137"/>
              <a:ext cx="498941" cy="912615"/>
            </a:xfrm>
            <a:custGeom>
              <a:avLst/>
              <a:gdLst>
                <a:gd name="connsiteX0" fmla="*/ 0 w 397799"/>
                <a:gd name="connsiteY0" fmla="*/ 71247 h 727614"/>
                <a:gd name="connsiteX1" fmla="*/ 0 w 397799"/>
                <a:gd name="connsiteY1" fmla="*/ 0 h 727614"/>
                <a:gd name="connsiteX2" fmla="*/ 397800 w 397799"/>
                <a:gd name="connsiteY2" fmla="*/ 0 h 727614"/>
                <a:gd name="connsiteX3" fmla="*/ 397800 w 397799"/>
                <a:gd name="connsiteY3" fmla="*/ 71247 h 727614"/>
                <a:gd name="connsiteX4" fmla="*/ 235962 w 397799"/>
                <a:gd name="connsiteY4" fmla="*/ 71247 h 727614"/>
                <a:gd name="connsiteX5" fmla="*/ 235962 w 397799"/>
                <a:gd name="connsiteY5" fmla="*/ 727615 h 727614"/>
                <a:gd name="connsiteX6" fmla="*/ 161933 w 397799"/>
                <a:gd name="connsiteY6" fmla="*/ 727615 h 727614"/>
                <a:gd name="connsiteX7" fmla="*/ 161933 w 397799"/>
                <a:gd name="connsiteY7" fmla="*/ 71247 h 727614"/>
                <a:gd name="connsiteX8" fmla="*/ 95 w 397799"/>
                <a:gd name="connsiteY8" fmla="*/ 71247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799" h="727614">
                  <a:moveTo>
                    <a:pt x="0" y="71247"/>
                  </a:moveTo>
                  <a:lnTo>
                    <a:pt x="0" y="0"/>
                  </a:lnTo>
                  <a:lnTo>
                    <a:pt x="397800" y="0"/>
                  </a:lnTo>
                  <a:lnTo>
                    <a:pt x="397800" y="71247"/>
                  </a:lnTo>
                  <a:lnTo>
                    <a:pt x="235962" y="71247"/>
                  </a:lnTo>
                  <a:lnTo>
                    <a:pt x="235962" y="727615"/>
                  </a:lnTo>
                  <a:lnTo>
                    <a:pt x="161933" y="727615"/>
                  </a:lnTo>
                  <a:lnTo>
                    <a:pt x="161933" y="71247"/>
                  </a:lnTo>
                  <a:lnTo>
                    <a:pt x="95" y="71247"/>
                  </a:lnTo>
                  <a:close/>
                </a:path>
              </a:pathLst>
            </a:custGeom>
            <a:solidFill>
              <a:srgbClr val="4B9981"/>
            </a:solidFill>
            <a:ln w="9492" cap="flat">
              <a:noFill/>
              <a:prstDash val="solid"/>
              <a:miter/>
            </a:ln>
          </p:spPr>
          <p:txBody>
            <a:bodyPr rtlCol="0" anchor="ctr"/>
            <a:lstStyle/>
            <a:p>
              <a:endParaRPr lang="en-US">
                <a:solidFill>
                  <a:srgbClr val="E39610"/>
                </a:solidFill>
              </a:endParaRPr>
            </a:p>
          </p:txBody>
        </p:sp>
      </p:grpSp>
    </p:spTree>
    <p:extLst>
      <p:ext uri="{BB962C8B-B14F-4D97-AF65-F5344CB8AC3E}">
        <p14:creationId xmlns:p14="http://schemas.microsoft.com/office/powerpoint/2010/main" val="225050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72D29"/>
        </a:solidFill>
        <a:effectLst/>
      </p:bgPr>
    </p:bg>
    <p:spTree>
      <p:nvGrpSpPr>
        <p:cNvPr id="1" name=""/>
        <p:cNvGrpSpPr/>
        <p:nvPr/>
      </p:nvGrpSpPr>
      <p:grpSpPr>
        <a:xfrm>
          <a:off x="0" y="0"/>
          <a:ext cx="0" cy="0"/>
          <a:chOff x="0" y="0"/>
          <a:chExt cx="0" cy="0"/>
        </a:xfrm>
      </p:grpSpPr>
      <p:pic>
        <p:nvPicPr>
          <p:cNvPr id="5" name="Picture 4" descr="Close-up of a multi colored wall">
            <a:extLst>
              <a:ext uri="{FF2B5EF4-FFF2-40B4-BE49-F238E27FC236}">
                <a16:creationId xmlns:a16="http://schemas.microsoft.com/office/drawing/2014/main" id="{1E54950A-29AE-B486-8D06-DE5F6FE8E1B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8779"/>
                    </a14:imgEffect>
                    <a14:imgEffect>
                      <a14:saturation sat="149000"/>
                    </a14:imgEffect>
                    <a14:imgEffect>
                      <a14:brightnessContrast bright="16000"/>
                    </a14:imgEffect>
                  </a14:imgLayer>
                </a14:imgProps>
              </a:ext>
            </a:extLst>
          </a:blip>
          <a:srcRect l="95610"/>
          <a:stretch/>
        </p:blipFill>
        <p:spPr>
          <a:xfrm>
            <a:off x="11656740" y="-1"/>
            <a:ext cx="535260" cy="6858001"/>
          </a:xfrm>
          <a:prstGeom prst="rect">
            <a:avLst/>
          </a:prstGeom>
          <a:effectLst>
            <a:outerShdw blurRad="177800" dist="38100" dir="8100000" algn="tr" rotWithShape="0">
              <a:prstClr val="black">
                <a:alpha val="40000"/>
              </a:prstClr>
            </a:outerShdw>
          </a:effectLst>
        </p:spPr>
      </p:pic>
      <p:sp>
        <p:nvSpPr>
          <p:cNvPr id="4" name="TextBox 3">
            <a:extLst>
              <a:ext uri="{FF2B5EF4-FFF2-40B4-BE49-F238E27FC236}">
                <a16:creationId xmlns:a16="http://schemas.microsoft.com/office/drawing/2014/main" id="{9D17DEA0-FEE7-BA7B-8D57-92F55C4950DB}"/>
              </a:ext>
            </a:extLst>
          </p:cNvPr>
          <p:cNvSpPr txBox="1"/>
          <p:nvPr/>
        </p:nvSpPr>
        <p:spPr>
          <a:xfrm>
            <a:off x="222389" y="123285"/>
            <a:ext cx="7438499" cy="1754326"/>
          </a:xfrm>
          <a:prstGeom prst="rect">
            <a:avLst/>
          </a:prstGeom>
          <a:noFill/>
          <a:effectLst>
            <a:outerShdw blurRad="127000" dist="38100" dir="8100000" algn="tr" rotWithShape="0">
              <a:srgbClr val="00161B">
                <a:alpha val="53000"/>
              </a:srgbClr>
            </a:outerShdw>
          </a:effectLst>
        </p:spPr>
        <p:txBody>
          <a:bodyPr wrap="square" rtlCol="0">
            <a:spAutoFit/>
          </a:bodyPr>
          <a:lstStyle/>
          <a:p>
            <a:r>
              <a:rPr lang="en-US" sz="5400" dirty="0">
                <a:solidFill>
                  <a:schemeClr val="bg1"/>
                </a:solidFill>
                <a:latin typeface="Century Gothic" panose="020B0502020202020204" pitchFamily="34" charset="0"/>
              </a:rPr>
              <a:t>What are the </a:t>
            </a:r>
            <a:r>
              <a:rPr lang="en-US" sz="5400" b="1" dirty="0">
                <a:solidFill>
                  <a:schemeClr val="bg1"/>
                </a:solidFill>
                <a:latin typeface="Century Gothic" panose="020B0502020202020204" pitchFamily="34" charset="0"/>
              </a:rPr>
              <a:t>threats</a:t>
            </a:r>
            <a:r>
              <a:rPr lang="en-US" sz="5400" dirty="0">
                <a:solidFill>
                  <a:schemeClr val="bg1"/>
                </a:solidFill>
                <a:latin typeface="Century Gothic" panose="020B0502020202020204" pitchFamily="34" charset="0"/>
              </a:rPr>
              <a:t> to our business?</a:t>
            </a:r>
          </a:p>
        </p:txBody>
      </p:sp>
      <p:sp>
        <p:nvSpPr>
          <p:cNvPr id="7" name="TextBox 6">
            <a:extLst>
              <a:ext uri="{FF2B5EF4-FFF2-40B4-BE49-F238E27FC236}">
                <a16:creationId xmlns:a16="http://schemas.microsoft.com/office/drawing/2014/main" id="{782649E5-1E5E-5237-FD75-CD13212AEF08}"/>
              </a:ext>
            </a:extLst>
          </p:cNvPr>
          <p:cNvSpPr txBox="1"/>
          <p:nvPr/>
        </p:nvSpPr>
        <p:spPr>
          <a:xfrm>
            <a:off x="222389" y="1827456"/>
            <a:ext cx="9854555" cy="369332"/>
          </a:xfrm>
          <a:prstGeom prst="rect">
            <a:avLst/>
          </a:prstGeom>
          <a:noFill/>
        </p:spPr>
        <p:txBody>
          <a:bodyPr wrap="square" rtlCol="0">
            <a:spAutoFit/>
          </a:bodyPr>
          <a:lstStyle/>
          <a:p>
            <a:r>
              <a:rPr lang="en-US" dirty="0">
                <a:solidFill>
                  <a:srgbClr val="F9BFB3"/>
                </a:solidFill>
                <a:latin typeface="Century Gothic" panose="020B0502020202020204" pitchFamily="34" charset="0"/>
              </a:rPr>
              <a:t>As individuals or in small groups, answer the following questions.</a:t>
            </a:r>
          </a:p>
        </p:txBody>
      </p:sp>
      <p:sp>
        <p:nvSpPr>
          <p:cNvPr id="8" name="TextBox 7">
            <a:extLst>
              <a:ext uri="{FF2B5EF4-FFF2-40B4-BE49-F238E27FC236}">
                <a16:creationId xmlns:a16="http://schemas.microsoft.com/office/drawing/2014/main" id="{0437CA17-C56D-8A45-9BE0-441B56828B8D}"/>
              </a:ext>
            </a:extLst>
          </p:cNvPr>
          <p:cNvSpPr txBox="1"/>
          <p:nvPr/>
        </p:nvSpPr>
        <p:spPr>
          <a:xfrm>
            <a:off x="1237785" y="2207941"/>
            <a:ext cx="9059727" cy="4308872"/>
          </a:xfrm>
          <a:prstGeom prst="rect">
            <a:avLst/>
          </a:prstGeom>
          <a:noFill/>
        </p:spPr>
        <p:txBody>
          <a:bodyPr wrap="square" rtlCol="0">
            <a:spAutoFit/>
          </a:bodyPr>
          <a:lstStyle/>
          <a:p>
            <a:pPr marL="457200" indent="-457200">
              <a:spcBef>
                <a:spcPts val="1200"/>
              </a:spcBef>
              <a:spcAft>
                <a:spcPts val="800"/>
              </a:spcAft>
              <a:buClr>
                <a:srgbClr val="E0ACA1"/>
              </a:buClr>
              <a:buSzPct val="90000"/>
              <a:buFont typeface="Wingdings" pitchFamily="2" charset="2"/>
              <a:buChar char="q"/>
            </a:pPr>
            <a:r>
              <a:rPr lang="en-US" sz="3200" dirty="0">
                <a:solidFill>
                  <a:schemeClr val="bg1"/>
                </a:solidFill>
                <a:latin typeface="Century Gothic" panose="020B0502020202020204" pitchFamily="34" charset="0"/>
              </a:rPr>
              <a:t>Is our competition outperforming us? </a:t>
            </a:r>
          </a:p>
          <a:p>
            <a:pPr marL="457200" indent="-457200">
              <a:spcBef>
                <a:spcPts val="1200"/>
              </a:spcBef>
              <a:spcAft>
                <a:spcPts val="800"/>
              </a:spcAft>
              <a:buClr>
                <a:srgbClr val="E0ACA1"/>
              </a:buClr>
              <a:buSzPct val="90000"/>
              <a:buFont typeface="Wingdings" pitchFamily="2" charset="2"/>
              <a:buChar char="q"/>
            </a:pPr>
            <a:r>
              <a:rPr lang="en-US" sz="3200" dirty="0">
                <a:solidFill>
                  <a:schemeClr val="bg1"/>
                </a:solidFill>
                <a:latin typeface="Century Gothic" panose="020B0502020202020204" pitchFamily="34" charset="0"/>
              </a:rPr>
              <a:t>Is our equipment/facilities maintenance up to date?</a:t>
            </a:r>
          </a:p>
          <a:p>
            <a:pPr marL="457200" indent="-457200">
              <a:spcBef>
                <a:spcPts val="1200"/>
              </a:spcBef>
              <a:spcAft>
                <a:spcPts val="800"/>
              </a:spcAft>
              <a:buClr>
                <a:srgbClr val="E0ACA1"/>
              </a:buClr>
              <a:buSzPct val="90000"/>
              <a:buFont typeface="Wingdings" pitchFamily="2" charset="2"/>
              <a:buChar char="q"/>
            </a:pPr>
            <a:r>
              <a:rPr lang="en-US" sz="3200" dirty="0">
                <a:solidFill>
                  <a:schemeClr val="bg1"/>
                </a:solidFill>
                <a:latin typeface="Century Gothic" panose="020B0502020202020204" pitchFamily="34" charset="0"/>
              </a:rPr>
              <a:t>Are our employees satisfied with their jobs?</a:t>
            </a:r>
          </a:p>
          <a:p>
            <a:pPr marL="457200" indent="-457200">
              <a:spcBef>
                <a:spcPts val="1200"/>
              </a:spcBef>
              <a:spcAft>
                <a:spcPts val="800"/>
              </a:spcAft>
              <a:buClr>
                <a:srgbClr val="E0ACA1"/>
              </a:buClr>
              <a:buSzPct val="90000"/>
              <a:buFont typeface="Wingdings" pitchFamily="2" charset="2"/>
              <a:buChar char="q"/>
            </a:pPr>
            <a:r>
              <a:rPr lang="en-US" sz="3200" dirty="0">
                <a:solidFill>
                  <a:schemeClr val="bg1"/>
                </a:solidFill>
                <a:latin typeface="Century Gothic" panose="020B0502020202020204" pitchFamily="34" charset="0"/>
              </a:rPr>
              <a:t>Are we maintaining accurate financial records and creating accurate projections?</a:t>
            </a:r>
          </a:p>
        </p:txBody>
      </p:sp>
      <p:grpSp>
        <p:nvGrpSpPr>
          <p:cNvPr id="9" name="Group 8">
            <a:extLst>
              <a:ext uri="{FF2B5EF4-FFF2-40B4-BE49-F238E27FC236}">
                <a16:creationId xmlns:a16="http://schemas.microsoft.com/office/drawing/2014/main" id="{5A67843A-5F96-5DF1-D7B4-9037C06ED700}"/>
              </a:ext>
            </a:extLst>
          </p:cNvPr>
          <p:cNvGrpSpPr/>
          <p:nvPr/>
        </p:nvGrpSpPr>
        <p:grpSpPr>
          <a:xfrm>
            <a:off x="10247384" y="5469027"/>
            <a:ext cx="1169581" cy="1177118"/>
            <a:chOff x="7378279" y="1942788"/>
            <a:chExt cx="3449563" cy="3471793"/>
          </a:xfrm>
        </p:grpSpPr>
        <p:grpSp>
          <p:nvGrpSpPr>
            <p:cNvPr id="10" name="Group 9">
              <a:extLst>
                <a:ext uri="{FF2B5EF4-FFF2-40B4-BE49-F238E27FC236}">
                  <a16:creationId xmlns:a16="http://schemas.microsoft.com/office/drawing/2014/main" id="{0574371E-E5C6-1849-D42A-D17192365F11}"/>
                </a:ext>
              </a:extLst>
            </p:cNvPr>
            <p:cNvGrpSpPr/>
            <p:nvPr/>
          </p:nvGrpSpPr>
          <p:grpSpPr>
            <a:xfrm>
              <a:off x="7378279" y="1942788"/>
              <a:ext cx="3449563" cy="3471793"/>
              <a:chOff x="5410408" y="2956037"/>
              <a:chExt cx="1437287" cy="1437328"/>
            </a:xfrm>
            <a:solidFill>
              <a:schemeClr val="tx2"/>
            </a:solidFill>
          </p:grpSpPr>
          <p:pic>
            <p:nvPicPr>
              <p:cNvPr id="17" name="Graphic 16">
                <a:extLst>
                  <a:ext uri="{FF2B5EF4-FFF2-40B4-BE49-F238E27FC236}">
                    <a16:creationId xmlns:a16="http://schemas.microsoft.com/office/drawing/2014/main" id="{9D21C92B-1448-122D-C0EC-80E75A81A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410409" y="3674012"/>
                <a:ext cx="719352" cy="719353"/>
              </a:xfrm>
              <a:prstGeom prst="rect">
                <a:avLst/>
              </a:prstGeom>
            </p:spPr>
          </p:pic>
          <p:pic>
            <p:nvPicPr>
              <p:cNvPr id="18" name="Graphic 17">
                <a:extLst>
                  <a:ext uri="{FF2B5EF4-FFF2-40B4-BE49-F238E27FC236}">
                    <a16:creationId xmlns:a16="http://schemas.microsoft.com/office/drawing/2014/main" id="{7E1D4087-3219-975C-A871-CEE0CC1809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128343" y="3674012"/>
                <a:ext cx="719352" cy="719352"/>
              </a:xfrm>
              <a:prstGeom prst="rect">
                <a:avLst/>
              </a:prstGeom>
            </p:spPr>
          </p:pic>
          <p:pic>
            <p:nvPicPr>
              <p:cNvPr id="19" name="Graphic 18">
                <a:extLst>
                  <a:ext uri="{FF2B5EF4-FFF2-40B4-BE49-F238E27FC236}">
                    <a16:creationId xmlns:a16="http://schemas.microsoft.com/office/drawing/2014/main" id="{4A7B4891-BF08-5483-28A7-BC5C0DD094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6128341" y="2956038"/>
                <a:ext cx="719353" cy="719352"/>
              </a:xfrm>
              <a:prstGeom prst="rect">
                <a:avLst/>
              </a:prstGeom>
            </p:spPr>
          </p:pic>
          <p:pic>
            <p:nvPicPr>
              <p:cNvPr id="20" name="Graphic 19">
                <a:extLst>
                  <a:ext uri="{FF2B5EF4-FFF2-40B4-BE49-F238E27FC236}">
                    <a16:creationId xmlns:a16="http://schemas.microsoft.com/office/drawing/2014/main" id="{E06B8E05-7686-A404-968F-F05C13D0C2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0409" y="2956039"/>
                <a:ext cx="719353" cy="719353"/>
              </a:xfrm>
              <a:prstGeom prst="rect">
                <a:avLst/>
              </a:prstGeom>
            </p:spPr>
          </p:pic>
        </p:grpSp>
        <p:sp>
          <p:nvSpPr>
            <p:cNvPr id="11" name="Freeform 10">
              <a:extLst>
                <a:ext uri="{FF2B5EF4-FFF2-40B4-BE49-F238E27FC236}">
                  <a16:creationId xmlns:a16="http://schemas.microsoft.com/office/drawing/2014/main" id="{DAC1DDC6-CC9E-6E3B-6CCA-6577B5999263}"/>
                </a:ext>
              </a:extLst>
            </p:cNvPr>
            <p:cNvSpPr/>
            <p:nvPr/>
          </p:nvSpPr>
          <p:spPr>
            <a:xfrm>
              <a:off x="8219676" y="2538169"/>
              <a:ext cx="533151" cy="958610"/>
            </a:xfrm>
            <a:custGeom>
              <a:avLst/>
              <a:gdLst>
                <a:gd name="connsiteX0" fmla="*/ 0 w 425073"/>
                <a:gd name="connsiteY0" fmla="*/ 610552 h 764286"/>
                <a:gd name="connsiteX1" fmla="*/ 61675 w 425073"/>
                <a:gd name="connsiteY1" fmla="*/ 573405 h 764286"/>
                <a:gd name="connsiteX2" fmla="*/ 212204 w 425073"/>
                <a:gd name="connsiteY2" fmla="*/ 693611 h 764286"/>
                <a:gd name="connsiteX3" fmla="*/ 280817 w 425073"/>
                <a:gd name="connsiteY3" fmla="*/ 676561 h 764286"/>
                <a:gd name="connsiteX4" fmla="*/ 329663 w 425073"/>
                <a:gd name="connsiteY4" fmla="*/ 630841 h 764286"/>
                <a:gd name="connsiteX5" fmla="*/ 346483 w 425073"/>
                <a:gd name="connsiteY5" fmla="*/ 569976 h 764286"/>
                <a:gd name="connsiteX6" fmla="*/ 321775 w 425073"/>
                <a:gd name="connsiteY6" fmla="*/ 498253 h 764286"/>
                <a:gd name="connsiteX7" fmla="*/ 197379 w 425073"/>
                <a:gd name="connsiteY7" fmla="*/ 381476 h 764286"/>
                <a:gd name="connsiteX8" fmla="*/ 84388 w 425073"/>
                <a:gd name="connsiteY8" fmla="*/ 282035 h 764286"/>
                <a:gd name="connsiteX9" fmla="*/ 45900 w 425073"/>
                <a:gd name="connsiteY9" fmla="*/ 170688 h 764286"/>
                <a:gd name="connsiteX10" fmla="*/ 68612 w 425073"/>
                <a:gd name="connsiteY10" fmla="*/ 84106 h 764286"/>
                <a:gd name="connsiteX11" fmla="*/ 132568 w 425073"/>
                <a:gd name="connsiteY11" fmla="*/ 22479 h 764286"/>
                <a:gd name="connsiteX12" fmla="*/ 222183 w 425073"/>
                <a:gd name="connsiteY12" fmla="*/ 0 h 764286"/>
                <a:gd name="connsiteX13" fmla="*/ 318164 w 425073"/>
                <a:gd name="connsiteY13" fmla="*/ 25432 h 764286"/>
                <a:gd name="connsiteX14" fmla="*/ 412625 w 425073"/>
                <a:gd name="connsiteY14" fmla="*/ 119158 h 764286"/>
                <a:gd name="connsiteX15" fmla="*/ 353420 w 425073"/>
                <a:gd name="connsiteY15" fmla="*/ 164211 h 764286"/>
                <a:gd name="connsiteX16" fmla="*/ 283573 w 425073"/>
                <a:gd name="connsiteY16" fmla="*/ 92488 h 764286"/>
                <a:gd name="connsiteX17" fmla="*/ 220662 w 425073"/>
                <a:gd name="connsiteY17" fmla="*/ 75152 h 764286"/>
                <a:gd name="connsiteX18" fmla="*/ 148819 w 425073"/>
                <a:gd name="connsiteY18" fmla="*/ 101822 h 764286"/>
                <a:gd name="connsiteX19" fmla="*/ 120975 w 425073"/>
                <a:gd name="connsiteY19" fmla="*/ 167640 h 764286"/>
                <a:gd name="connsiteX20" fmla="*/ 130858 w 425073"/>
                <a:gd name="connsiteY20" fmla="*/ 213646 h 764286"/>
                <a:gd name="connsiteX21" fmla="*/ 166874 w 425073"/>
                <a:gd name="connsiteY21" fmla="*/ 262128 h 764286"/>
                <a:gd name="connsiteX22" fmla="*/ 260670 w 425073"/>
                <a:gd name="connsiteY22" fmla="*/ 334804 h 764286"/>
                <a:gd name="connsiteX23" fmla="*/ 390007 w 425073"/>
                <a:gd name="connsiteY23" fmla="*/ 459010 h 764286"/>
                <a:gd name="connsiteX24" fmla="*/ 425074 w 425073"/>
                <a:gd name="connsiteY24" fmla="*/ 568357 h 764286"/>
                <a:gd name="connsiteX25" fmla="*/ 365109 w 425073"/>
                <a:gd name="connsiteY25" fmla="*/ 705898 h 764286"/>
                <a:gd name="connsiteX26" fmla="*/ 219237 w 425073"/>
                <a:gd name="connsiteY26" fmla="*/ 764286 h 764286"/>
                <a:gd name="connsiteX27" fmla="*/ 99307 w 425073"/>
                <a:gd name="connsiteY27" fmla="*/ 728948 h 764286"/>
                <a:gd name="connsiteX28" fmla="*/ 95 w 425073"/>
                <a:gd name="connsiteY28" fmla="*/ 610457 h 7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073" h="764286">
                  <a:moveTo>
                    <a:pt x="0" y="610552"/>
                  </a:moveTo>
                  <a:lnTo>
                    <a:pt x="61675" y="573405"/>
                  </a:lnTo>
                  <a:cubicBezTo>
                    <a:pt x="105104" y="653510"/>
                    <a:pt x="155281" y="693611"/>
                    <a:pt x="212204" y="693611"/>
                  </a:cubicBezTo>
                  <a:cubicBezTo>
                    <a:pt x="236532" y="693611"/>
                    <a:pt x="259435" y="687896"/>
                    <a:pt x="280817" y="676561"/>
                  </a:cubicBezTo>
                  <a:cubicBezTo>
                    <a:pt x="302199" y="665226"/>
                    <a:pt x="318449" y="649891"/>
                    <a:pt x="329663" y="630841"/>
                  </a:cubicBezTo>
                  <a:cubicBezTo>
                    <a:pt x="340876" y="611696"/>
                    <a:pt x="346483" y="591407"/>
                    <a:pt x="346483" y="569976"/>
                  </a:cubicBezTo>
                  <a:cubicBezTo>
                    <a:pt x="346483" y="545592"/>
                    <a:pt x="338215" y="521684"/>
                    <a:pt x="321775" y="498253"/>
                  </a:cubicBezTo>
                  <a:cubicBezTo>
                    <a:pt x="299063" y="465963"/>
                    <a:pt x="257629" y="427006"/>
                    <a:pt x="197379" y="381476"/>
                  </a:cubicBezTo>
                  <a:cubicBezTo>
                    <a:pt x="136845" y="335661"/>
                    <a:pt x="99212" y="302514"/>
                    <a:pt x="84388" y="282035"/>
                  </a:cubicBezTo>
                  <a:cubicBezTo>
                    <a:pt x="58729" y="247745"/>
                    <a:pt x="45900" y="210598"/>
                    <a:pt x="45900" y="170688"/>
                  </a:cubicBezTo>
                  <a:cubicBezTo>
                    <a:pt x="45900" y="139065"/>
                    <a:pt x="53502" y="110204"/>
                    <a:pt x="68612" y="84106"/>
                  </a:cubicBezTo>
                  <a:cubicBezTo>
                    <a:pt x="83722" y="58103"/>
                    <a:pt x="105009" y="37529"/>
                    <a:pt x="132568" y="22479"/>
                  </a:cubicBezTo>
                  <a:cubicBezTo>
                    <a:pt x="160032" y="7430"/>
                    <a:pt x="189872" y="0"/>
                    <a:pt x="222183" y="0"/>
                  </a:cubicBezTo>
                  <a:cubicBezTo>
                    <a:pt x="256394" y="0"/>
                    <a:pt x="288419" y="8477"/>
                    <a:pt x="318164" y="25432"/>
                  </a:cubicBezTo>
                  <a:cubicBezTo>
                    <a:pt x="347909" y="42386"/>
                    <a:pt x="379459" y="73628"/>
                    <a:pt x="412625" y="119158"/>
                  </a:cubicBezTo>
                  <a:lnTo>
                    <a:pt x="353420" y="164211"/>
                  </a:lnTo>
                  <a:cubicBezTo>
                    <a:pt x="326147" y="127921"/>
                    <a:pt x="302864" y="104013"/>
                    <a:pt x="283573" y="92488"/>
                  </a:cubicBezTo>
                  <a:cubicBezTo>
                    <a:pt x="264281" y="80963"/>
                    <a:pt x="243374" y="75152"/>
                    <a:pt x="220662" y="75152"/>
                  </a:cubicBezTo>
                  <a:cubicBezTo>
                    <a:pt x="191393" y="75152"/>
                    <a:pt x="167445" y="84011"/>
                    <a:pt x="148819" y="101822"/>
                  </a:cubicBezTo>
                  <a:cubicBezTo>
                    <a:pt x="130193" y="119634"/>
                    <a:pt x="120975" y="141542"/>
                    <a:pt x="120975" y="167640"/>
                  </a:cubicBezTo>
                  <a:cubicBezTo>
                    <a:pt x="120975" y="183452"/>
                    <a:pt x="124301" y="198787"/>
                    <a:pt x="130858" y="213646"/>
                  </a:cubicBezTo>
                  <a:cubicBezTo>
                    <a:pt x="137415" y="228505"/>
                    <a:pt x="149484" y="244602"/>
                    <a:pt x="166874" y="262128"/>
                  </a:cubicBezTo>
                  <a:cubicBezTo>
                    <a:pt x="176378" y="271367"/>
                    <a:pt x="207643" y="295561"/>
                    <a:pt x="260670" y="334804"/>
                  </a:cubicBezTo>
                  <a:cubicBezTo>
                    <a:pt x="323486" y="381286"/>
                    <a:pt x="366630" y="422720"/>
                    <a:pt x="390007" y="459010"/>
                  </a:cubicBezTo>
                  <a:cubicBezTo>
                    <a:pt x="413385" y="495300"/>
                    <a:pt x="425074" y="531686"/>
                    <a:pt x="425074" y="568357"/>
                  </a:cubicBezTo>
                  <a:cubicBezTo>
                    <a:pt x="425074" y="621125"/>
                    <a:pt x="405117" y="666941"/>
                    <a:pt x="365109" y="705898"/>
                  </a:cubicBezTo>
                  <a:cubicBezTo>
                    <a:pt x="325101" y="744855"/>
                    <a:pt x="276540" y="764286"/>
                    <a:pt x="219237" y="764286"/>
                  </a:cubicBezTo>
                  <a:cubicBezTo>
                    <a:pt x="175142" y="764286"/>
                    <a:pt x="135134" y="752475"/>
                    <a:pt x="99307" y="728948"/>
                  </a:cubicBezTo>
                  <a:cubicBezTo>
                    <a:pt x="63481" y="705326"/>
                    <a:pt x="30410" y="665893"/>
                    <a:pt x="95" y="610457"/>
                  </a:cubicBezTo>
                  <a:close/>
                </a:path>
              </a:pathLst>
            </a:custGeom>
            <a:solidFill>
              <a:srgbClr val="D43833"/>
            </a:solidFill>
            <a:ln w="9492"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BE4DE6D5-E2AE-0605-EBF4-97B9699A1E37}"/>
                </a:ext>
              </a:extLst>
            </p:cNvPr>
            <p:cNvSpPr/>
            <p:nvPr/>
          </p:nvSpPr>
          <p:spPr>
            <a:xfrm>
              <a:off x="9300622" y="2548079"/>
              <a:ext cx="853844" cy="912615"/>
            </a:xfrm>
            <a:custGeom>
              <a:avLst/>
              <a:gdLst>
                <a:gd name="connsiteX0" fmla="*/ 0 w 686409"/>
                <a:gd name="connsiteY0" fmla="*/ 0 h 727614"/>
                <a:gd name="connsiteX1" fmla="*/ 74504 w 686409"/>
                <a:gd name="connsiteY1" fmla="*/ 0 h 727614"/>
                <a:gd name="connsiteX2" fmla="*/ 222848 w 686409"/>
                <a:gd name="connsiteY2" fmla="*/ 524351 h 727614"/>
                <a:gd name="connsiteX3" fmla="*/ 335935 w 686409"/>
                <a:gd name="connsiteY3" fmla="*/ 95250 h 727614"/>
                <a:gd name="connsiteX4" fmla="*/ 350950 w 686409"/>
                <a:gd name="connsiteY4" fmla="*/ 95250 h 727614"/>
                <a:gd name="connsiteX5" fmla="*/ 461661 w 686409"/>
                <a:gd name="connsiteY5" fmla="*/ 524351 h 727614"/>
                <a:gd name="connsiteX6" fmla="*/ 612475 w 686409"/>
                <a:gd name="connsiteY6" fmla="*/ 0 h 727614"/>
                <a:gd name="connsiteX7" fmla="*/ 686409 w 686409"/>
                <a:gd name="connsiteY7" fmla="*/ 0 h 727614"/>
                <a:gd name="connsiteX8" fmla="*/ 477816 w 686409"/>
                <a:gd name="connsiteY8" fmla="*/ 727615 h 727614"/>
                <a:gd name="connsiteX9" fmla="*/ 445315 w 686409"/>
                <a:gd name="connsiteY9" fmla="*/ 727615 h 727614"/>
                <a:gd name="connsiteX10" fmla="*/ 343917 w 686409"/>
                <a:gd name="connsiteY10" fmla="*/ 300895 h 727614"/>
                <a:gd name="connsiteX11" fmla="*/ 238338 w 686409"/>
                <a:gd name="connsiteY11" fmla="*/ 727615 h 727614"/>
                <a:gd name="connsiteX12" fmla="*/ 205742 w 686409"/>
                <a:gd name="connsiteY12" fmla="*/ 727615 h 727614"/>
                <a:gd name="connsiteX13" fmla="*/ 0 w 686409"/>
                <a:gd name="connsiteY13" fmla="*/ 0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409" h="727614">
                  <a:moveTo>
                    <a:pt x="0" y="0"/>
                  </a:moveTo>
                  <a:lnTo>
                    <a:pt x="74504" y="0"/>
                  </a:lnTo>
                  <a:lnTo>
                    <a:pt x="222848" y="524351"/>
                  </a:lnTo>
                  <a:lnTo>
                    <a:pt x="335935" y="95250"/>
                  </a:lnTo>
                  <a:lnTo>
                    <a:pt x="350950" y="95250"/>
                  </a:lnTo>
                  <a:lnTo>
                    <a:pt x="461661" y="524351"/>
                  </a:lnTo>
                  <a:lnTo>
                    <a:pt x="612475" y="0"/>
                  </a:lnTo>
                  <a:lnTo>
                    <a:pt x="686409" y="0"/>
                  </a:lnTo>
                  <a:lnTo>
                    <a:pt x="477816" y="727615"/>
                  </a:lnTo>
                  <a:lnTo>
                    <a:pt x="445315" y="727615"/>
                  </a:lnTo>
                  <a:lnTo>
                    <a:pt x="343917" y="300895"/>
                  </a:lnTo>
                  <a:lnTo>
                    <a:pt x="238338" y="727615"/>
                  </a:lnTo>
                  <a:lnTo>
                    <a:pt x="205742" y="727615"/>
                  </a:lnTo>
                  <a:lnTo>
                    <a:pt x="0" y="0"/>
                  </a:lnTo>
                  <a:close/>
                </a:path>
              </a:pathLst>
            </a:custGeom>
            <a:solidFill>
              <a:srgbClr val="D43833"/>
            </a:solidFill>
            <a:ln w="9492" cap="flat">
              <a:noFill/>
              <a:prstDash val="solid"/>
              <a:miter/>
            </a:ln>
          </p:spPr>
          <p:txBody>
            <a:bodyPr rtlCol="0" anchor="ctr"/>
            <a:lstStyle/>
            <a:p>
              <a:endParaRPr lang="en-US">
                <a:solidFill>
                  <a:srgbClr val="E39610"/>
                </a:solidFill>
              </a:endParaRPr>
            </a:p>
          </p:txBody>
        </p:sp>
        <p:sp>
          <p:nvSpPr>
            <p:cNvPr id="15" name="Freeform 14">
              <a:extLst>
                <a:ext uri="{FF2B5EF4-FFF2-40B4-BE49-F238E27FC236}">
                  <a16:creationId xmlns:a16="http://schemas.microsoft.com/office/drawing/2014/main" id="{4423E92E-F379-3422-DD94-5A2487307485}"/>
                </a:ext>
              </a:extLst>
            </p:cNvPr>
            <p:cNvSpPr/>
            <p:nvPr/>
          </p:nvSpPr>
          <p:spPr>
            <a:xfrm>
              <a:off x="8019461" y="3896206"/>
              <a:ext cx="909465" cy="958607"/>
            </a:xfrm>
            <a:custGeom>
              <a:avLst/>
              <a:gdLst>
                <a:gd name="connsiteX0" fmla="*/ 377843 w 764999"/>
                <a:gd name="connsiteY0" fmla="*/ 0 h 764285"/>
                <a:gd name="connsiteX1" fmla="*/ 653909 w 764999"/>
                <a:gd name="connsiteY1" fmla="*/ 110300 h 764285"/>
                <a:gd name="connsiteX2" fmla="*/ 765000 w 764999"/>
                <a:gd name="connsiteY2" fmla="*/ 381857 h 764285"/>
                <a:gd name="connsiteX3" fmla="*/ 654099 w 764999"/>
                <a:gd name="connsiteY3" fmla="*/ 652939 h 764285"/>
                <a:gd name="connsiteX4" fmla="*/ 383735 w 764999"/>
                <a:gd name="connsiteY4" fmla="*/ 764286 h 764285"/>
                <a:gd name="connsiteX5" fmla="*/ 111091 w 764999"/>
                <a:gd name="connsiteY5" fmla="*/ 653510 h 764285"/>
                <a:gd name="connsiteX6" fmla="*/ 0 w 764999"/>
                <a:gd name="connsiteY6" fmla="*/ 385382 h 764285"/>
                <a:gd name="connsiteX7" fmla="*/ 50652 w 764999"/>
                <a:gd name="connsiteY7" fmla="*/ 190976 h 764285"/>
                <a:gd name="connsiteX8" fmla="*/ 188637 w 764999"/>
                <a:gd name="connsiteY8" fmla="*/ 50768 h 764285"/>
                <a:gd name="connsiteX9" fmla="*/ 377748 w 764999"/>
                <a:gd name="connsiteY9" fmla="*/ 95 h 764285"/>
                <a:gd name="connsiteX10" fmla="*/ 381074 w 764999"/>
                <a:gd name="connsiteY10" fmla="*/ 70771 h 764285"/>
                <a:gd name="connsiteX11" fmla="*/ 228360 w 764999"/>
                <a:gd name="connsiteY11" fmla="*/ 112871 h 764285"/>
                <a:gd name="connsiteX12" fmla="*/ 115653 w 764999"/>
                <a:gd name="connsiteY12" fmla="*/ 226219 h 764285"/>
                <a:gd name="connsiteX13" fmla="*/ 75170 w 764999"/>
                <a:gd name="connsiteY13" fmla="*/ 385096 h 764285"/>
                <a:gd name="connsiteX14" fmla="*/ 164879 w 764999"/>
                <a:gd name="connsiteY14" fmla="*/ 604171 h 764285"/>
                <a:gd name="connsiteX15" fmla="*/ 381170 w 764999"/>
                <a:gd name="connsiteY15" fmla="*/ 693515 h 764285"/>
                <a:gd name="connsiteX16" fmla="*/ 537591 w 764999"/>
                <a:gd name="connsiteY16" fmla="*/ 652463 h 764285"/>
                <a:gd name="connsiteX17" fmla="*/ 649822 w 764999"/>
                <a:gd name="connsiteY17" fmla="*/ 540068 h 764285"/>
                <a:gd name="connsiteX18" fmla="*/ 690115 w 764999"/>
                <a:gd name="connsiteY18" fmla="*/ 381667 h 764285"/>
                <a:gd name="connsiteX19" fmla="*/ 649822 w 764999"/>
                <a:gd name="connsiteY19" fmla="*/ 224981 h 764285"/>
                <a:gd name="connsiteX20" fmla="*/ 536355 w 764999"/>
                <a:gd name="connsiteY20" fmla="*/ 112871 h 764285"/>
                <a:gd name="connsiteX21" fmla="*/ 381170 w 764999"/>
                <a:gd name="connsiteY21" fmla="*/ 70771 h 7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999" h="764285">
                  <a:moveTo>
                    <a:pt x="377843" y="0"/>
                  </a:moveTo>
                  <a:cubicBezTo>
                    <a:pt x="487794" y="0"/>
                    <a:pt x="579784" y="36767"/>
                    <a:pt x="653909" y="110300"/>
                  </a:cubicBezTo>
                  <a:cubicBezTo>
                    <a:pt x="727938" y="183833"/>
                    <a:pt x="765000" y="274415"/>
                    <a:pt x="765000" y="381857"/>
                  </a:cubicBezTo>
                  <a:cubicBezTo>
                    <a:pt x="765000" y="489299"/>
                    <a:pt x="728033" y="578739"/>
                    <a:pt x="654099" y="652939"/>
                  </a:cubicBezTo>
                  <a:cubicBezTo>
                    <a:pt x="580165" y="727138"/>
                    <a:pt x="490075" y="764286"/>
                    <a:pt x="383735" y="764286"/>
                  </a:cubicBezTo>
                  <a:cubicBezTo>
                    <a:pt x="277396" y="764286"/>
                    <a:pt x="185216" y="727329"/>
                    <a:pt x="111091" y="653510"/>
                  </a:cubicBezTo>
                  <a:cubicBezTo>
                    <a:pt x="37062" y="579692"/>
                    <a:pt x="0" y="490252"/>
                    <a:pt x="0" y="385382"/>
                  </a:cubicBezTo>
                  <a:cubicBezTo>
                    <a:pt x="0" y="315468"/>
                    <a:pt x="16916" y="250698"/>
                    <a:pt x="50652" y="190976"/>
                  </a:cubicBezTo>
                  <a:cubicBezTo>
                    <a:pt x="84388" y="131255"/>
                    <a:pt x="130383" y="84582"/>
                    <a:pt x="188637" y="50768"/>
                  </a:cubicBezTo>
                  <a:cubicBezTo>
                    <a:pt x="246891" y="16955"/>
                    <a:pt x="309991" y="95"/>
                    <a:pt x="377748" y="95"/>
                  </a:cubicBezTo>
                  <a:close/>
                  <a:moveTo>
                    <a:pt x="381074" y="70771"/>
                  </a:moveTo>
                  <a:cubicBezTo>
                    <a:pt x="327382" y="70771"/>
                    <a:pt x="276445" y="84773"/>
                    <a:pt x="228360" y="112871"/>
                  </a:cubicBezTo>
                  <a:cubicBezTo>
                    <a:pt x="180274" y="140970"/>
                    <a:pt x="142642" y="178689"/>
                    <a:pt x="115653" y="226219"/>
                  </a:cubicBezTo>
                  <a:cubicBezTo>
                    <a:pt x="88664" y="273749"/>
                    <a:pt x="75170" y="326708"/>
                    <a:pt x="75170" y="385096"/>
                  </a:cubicBezTo>
                  <a:cubicBezTo>
                    <a:pt x="75170" y="471583"/>
                    <a:pt x="105104" y="544544"/>
                    <a:pt x="164879" y="604171"/>
                  </a:cubicBezTo>
                  <a:cubicBezTo>
                    <a:pt x="224653" y="663702"/>
                    <a:pt x="296782" y="693515"/>
                    <a:pt x="381170" y="693515"/>
                  </a:cubicBezTo>
                  <a:cubicBezTo>
                    <a:pt x="437523" y="693515"/>
                    <a:pt x="489695" y="679799"/>
                    <a:pt x="537591" y="652463"/>
                  </a:cubicBezTo>
                  <a:cubicBezTo>
                    <a:pt x="585486" y="625031"/>
                    <a:pt x="622928" y="587597"/>
                    <a:pt x="649822" y="540068"/>
                  </a:cubicBezTo>
                  <a:cubicBezTo>
                    <a:pt x="676716" y="492538"/>
                    <a:pt x="690115" y="439769"/>
                    <a:pt x="690115" y="381667"/>
                  </a:cubicBezTo>
                  <a:cubicBezTo>
                    <a:pt x="690115" y="323564"/>
                    <a:pt x="676716" y="271653"/>
                    <a:pt x="649822" y="224981"/>
                  </a:cubicBezTo>
                  <a:cubicBezTo>
                    <a:pt x="622928" y="178308"/>
                    <a:pt x="585106" y="140875"/>
                    <a:pt x="536355" y="112871"/>
                  </a:cubicBezTo>
                  <a:cubicBezTo>
                    <a:pt x="487604" y="84773"/>
                    <a:pt x="435812" y="70771"/>
                    <a:pt x="381170" y="70771"/>
                  </a:cubicBezTo>
                  <a:close/>
                </a:path>
              </a:pathLst>
            </a:custGeom>
            <a:solidFill>
              <a:srgbClr val="D43833"/>
            </a:solidFill>
            <a:ln w="9492" cap="flat">
              <a:noFill/>
              <a:prstDash val="solid"/>
              <a:miter/>
            </a:ln>
          </p:spPr>
          <p:txBody>
            <a:bodyPr rtlCol="0" anchor="ctr"/>
            <a:lstStyle/>
            <a:p>
              <a:endParaRPr lang="en-US">
                <a:solidFill>
                  <a:srgbClr val="E39610"/>
                </a:solidFill>
              </a:endParaRPr>
            </a:p>
          </p:txBody>
        </p:sp>
        <p:sp>
          <p:nvSpPr>
            <p:cNvPr id="16" name="Freeform 15">
              <a:extLst>
                <a:ext uri="{FF2B5EF4-FFF2-40B4-BE49-F238E27FC236}">
                  <a16:creationId xmlns:a16="http://schemas.microsoft.com/office/drawing/2014/main" id="{1DE4C31E-9F2C-6109-CFCD-2734FA417232}"/>
                </a:ext>
              </a:extLst>
            </p:cNvPr>
            <p:cNvSpPr/>
            <p:nvPr/>
          </p:nvSpPr>
          <p:spPr>
            <a:xfrm>
              <a:off x="9523772" y="3919137"/>
              <a:ext cx="498941" cy="912615"/>
            </a:xfrm>
            <a:custGeom>
              <a:avLst/>
              <a:gdLst>
                <a:gd name="connsiteX0" fmla="*/ 0 w 397799"/>
                <a:gd name="connsiteY0" fmla="*/ 71247 h 727614"/>
                <a:gd name="connsiteX1" fmla="*/ 0 w 397799"/>
                <a:gd name="connsiteY1" fmla="*/ 0 h 727614"/>
                <a:gd name="connsiteX2" fmla="*/ 397800 w 397799"/>
                <a:gd name="connsiteY2" fmla="*/ 0 h 727614"/>
                <a:gd name="connsiteX3" fmla="*/ 397800 w 397799"/>
                <a:gd name="connsiteY3" fmla="*/ 71247 h 727614"/>
                <a:gd name="connsiteX4" fmla="*/ 235962 w 397799"/>
                <a:gd name="connsiteY4" fmla="*/ 71247 h 727614"/>
                <a:gd name="connsiteX5" fmla="*/ 235962 w 397799"/>
                <a:gd name="connsiteY5" fmla="*/ 727615 h 727614"/>
                <a:gd name="connsiteX6" fmla="*/ 161933 w 397799"/>
                <a:gd name="connsiteY6" fmla="*/ 727615 h 727614"/>
                <a:gd name="connsiteX7" fmla="*/ 161933 w 397799"/>
                <a:gd name="connsiteY7" fmla="*/ 71247 h 727614"/>
                <a:gd name="connsiteX8" fmla="*/ 95 w 397799"/>
                <a:gd name="connsiteY8" fmla="*/ 71247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799" h="727614">
                  <a:moveTo>
                    <a:pt x="0" y="71247"/>
                  </a:moveTo>
                  <a:lnTo>
                    <a:pt x="0" y="0"/>
                  </a:lnTo>
                  <a:lnTo>
                    <a:pt x="397800" y="0"/>
                  </a:lnTo>
                  <a:lnTo>
                    <a:pt x="397800" y="71247"/>
                  </a:lnTo>
                  <a:lnTo>
                    <a:pt x="235962" y="71247"/>
                  </a:lnTo>
                  <a:lnTo>
                    <a:pt x="235962" y="727615"/>
                  </a:lnTo>
                  <a:lnTo>
                    <a:pt x="161933" y="727615"/>
                  </a:lnTo>
                  <a:lnTo>
                    <a:pt x="161933" y="71247"/>
                  </a:lnTo>
                  <a:lnTo>
                    <a:pt x="95" y="71247"/>
                  </a:lnTo>
                  <a:close/>
                </a:path>
              </a:pathLst>
            </a:custGeom>
            <a:solidFill>
              <a:schemeClr val="bg1"/>
            </a:solidFill>
            <a:ln w="9492" cap="flat">
              <a:noFill/>
              <a:prstDash val="solid"/>
              <a:miter/>
            </a:ln>
          </p:spPr>
          <p:txBody>
            <a:bodyPr rtlCol="0" anchor="ctr"/>
            <a:lstStyle/>
            <a:p>
              <a:endParaRPr lang="en-US">
                <a:solidFill>
                  <a:srgbClr val="E39610"/>
                </a:solidFill>
              </a:endParaRPr>
            </a:p>
          </p:txBody>
        </p:sp>
      </p:grpSp>
    </p:spTree>
    <p:extLst>
      <p:ext uri="{BB962C8B-B14F-4D97-AF65-F5344CB8AC3E}">
        <p14:creationId xmlns:p14="http://schemas.microsoft.com/office/powerpoint/2010/main" val="2074979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2B0E94AD-0A7B-B348-7928-C8AD3CC8A8AC}"/>
              </a:ext>
            </a:extLst>
          </p:cNvPr>
          <p:cNvSpPr/>
          <p:nvPr/>
        </p:nvSpPr>
        <p:spPr>
          <a:xfrm>
            <a:off x="5462034" y="3157264"/>
            <a:ext cx="1306872" cy="13068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2649E5-1E5E-5237-FD75-CD13212AEF08}"/>
              </a:ext>
            </a:extLst>
          </p:cNvPr>
          <p:cNvSpPr txBox="1"/>
          <p:nvPr/>
        </p:nvSpPr>
        <p:spPr>
          <a:xfrm>
            <a:off x="7917366" y="261784"/>
            <a:ext cx="4052245" cy="646331"/>
          </a:xfrm>
          <a:prstGeom prst="rect">
            <a:avLst/>
          </a:prstGeom>
          <a:noFill/>
        </p:spPr>
        <p:txBody>
          <a:bodyPr wrap="square" rtlCol="0">
            <a:spAutoFit/>
          </a:bodyPr>
          <a:lstStyle/>
          <a:p>
            <a:r>
              <a:rPr lang="en-US" sz="1200" dirty="0">
                <a:solidFill>
                  <a:schemeClr val="tx2">
                    <a:lumMod val="20000"/>
                    <a:lumOff val="80000"/>
                  </a:schemeClr>
                </a:solidFill>
                <a:latin typeface="Century Gothic" panose="020B0502020202020204" pitchFamily="34" charset="0"/>
              </a:rPr>
              <a:t>Discuss your findings as a larger group and determine the top five most impactful items for each factor. Then fill in each quadrant of the matrix.</a:t>
            </a:r>
          </a:p>
        </p:txBody>
      </p:sp>
      <p:sp>
        <p:nvSpPr>
          <p:cNvPr id="2" name="TextBox 1">
            <a:extLst>
              <a:ext uri="{FF2B5EF4-FFF2-40B4-BE49-F238E27FC236}">
                <a16:creationId xmlns:a16="http://schemas.microsoft.com/office/drawing/2014/main" id="{6E28C900-4B63-1C54-08CB-B4830221A5A9}"/>
              </a:ext>
            </a:extLst>
          </p:cNvPr>
          <p:cNvSpPr txBox="1"/>
          <p:nvPr/>
        </p:nvSpPr>
        <p:spPr>
          <a:xfrm>
            <a:off x="1528840" y="1101944"/>
            <a:ext cx="3383280" cy="430887"/>
          </a:xfrm>
          <a:prstGeom prst="rect">
            <a:avLst/>
          </a:prstGeom>
          <a:noFill/>
        </p:spPr>
        <p:txBody>
          <a:bodyPr wrap="square" rtlCol="0">
            <a:spAutoFit/>
          </a:bodyPr>
          <a:lstStyle/>
          <a:p>
            <a:pPr algn="ctr"/>
            <a:r>
              <a:rPr lang="en-US" sz="2200" spc="300" dirty="0">
                <a:solidFill>
                  <a:schemeClr val="tx2">
                    <a:lumMod val="40000"/>
                    <a:lumOff val="60000"/>
                  </a:schemeClr>
                </a:solidFill>
                <a:latin typeface="Century Gothic" panose="020B0502020202020204" pitchFamily="34" charset="0"/>
              </a:rPr>
              <a:t>STRENGTHS</a:t>
            </a:r>
          </a:p>
        </p:txBody>
      </p:sp>
      <p:sp>
        <p:nvSpPr>
          <p:cNvPr id="3" name="TextBox 2">
            <a:extLst>
              <a:ext uri="{FF2B5EF4-FFF2-40B4-BE49-F238E27FC236}">
                <a16:creationId xmlns:a16="http://schemas.microsoft.com/office/drawing/2014/main" id="{057CCCD6-3640-9995-621A-1DE25761808C}"/>
              </a:ext>
            </a:extLst>
          </p:cNvPr>
          <p:cNvSpPr txBox="1"/>
          <p:nvPr/>
        </p:nvSpPr>
        <p:spPr>
          <a:xfrm>
            <a:off x="7171683" y="1101944"/>
            <a:ext cx="3383280" cy="430887"/>
          </a:xfrm>
          <a:prstGeom prst="rect">
            <a:avLst/>
          </a:prstGeom>
          <a:noFill/>
        </p:spPr>
        <p:txBody>
          <a:bodyPr wrap="square" rtlCol="0">
            <a:spAutoFit/>
          </a:bodyPr>
          <a:lstStyle/>
          <a:p>
            <a:pPr algn="ctr"/>
            <a:r>
              <a:rPr lang="en-US" sz="2200" spc="300" dirty="0">
                <a:solidFill>
                  <a:schemeClr val="tx2">
                    <a:lumMod val="40000"/>
                    <a:lumOff val="60000"/>
                  </a:schemeClr>
                </a:solidFill>
                <a:latin typeface="Century Gothic" panose="020B0502020202020204" pitchFamily="34" charset="0"/>
              </a:rPr>
              <a:t>WEAKNESSES</a:t>
            </a:r>
          </a:p>
        </p:txBody>
      </p:sp>
      <p:sp>
        <p:nvSpPr>
          <p:cNvPr id="6" name="TextBox 5">
            <a:extLst>
              <a:ext uri="{FF2B5EF4-FFF2-40B4-BE49-F238E27FC236}">
                <a16:creationId xmlns:a16="http://schemas.microsoft.com/office/drawing/2014/main" id="{E3DA987A-5751-AAFC-3A7A-D5DE2CE4315F}"/>
              </a:ext>
            </a:extLst>
          </p:cNvPr>
          <p:cNvSpPr txBox="1"/>
          <p:nvPr/>
        </p:nvSpPr>
        <p:spPr>
          <a:xfrm>
            <a:off x="1519203" y="3924976"/>
            <a:ext cx="3383280" cy="430887"/>
          </a:xfrm>
          <a:prstGeom prst="rect">
            <a:avLst/>
          </a:prstGeom>
          <a:noFill/>
        </p:spPr>
        <p:txBody>
          <a:bodyPr wrap="square" rtlCol="0">
            <a:spAutoFit/>
          </a:bodyPr>
          <a:lstStyle/>
          <a:p>
            <a:pPr algn="ctr"/>
            <a:r>
              <a:rPr lang="en-US" sz="2200" spc="300" dirty="0">
                <a:solidFill>
                  <a:schemeClr val="tx2">
                    <a:lumMod val="40000"/>
                    <a:lumOff val="60000"/>
                  </a:schemeClr>
                </a:solidFill>
                <a:latin typeface="Century Gothic" panose="020B0502020202020204" pitchFamily="34" charset="0"/>
              </a:rPr>
              <a:t>OPPORTUNITIES</a:t>
            </a:r>
          </a:p>
        </p:txBody>
      </p:sp>
      <p:sp>
        <p:nvSpPr>
          <p:cNvPr id="12" name="TextBox 11">
            <a:extLst>
              <a:ext uri="{FF2B5EF4-FFF2-40B4-BE49-F238E27FC236}">
                <a16:creationId xmlns:a16="http://schemas.microsoft.com/office/drawing/2014/main" id="{191702AF-9798-E41A-9219-B2A90961F448}"/>
              </a:ext>
            </a:extLst>
          </p:cNvPr>
          <p:cNvSpPr txBox="1"/>
          <p:nvPr/>
        </p:nvSpPr>
        <p:spPr>
          <a:xfrm>
            <a:off x="7162046" y="3924976"/>
            <a:ext cx="3383280" cy="430887"/>
          </a:xfrm>
          <a:prstGeom prst="rect">
            <a:avLst/>
          </a:prstGeom>
          <a:noFill/>
        </p:spPr>
        <p:txBody>
          <a:bodyPr wrap="square" rtlCol="0">
            <a:spAutoFit/>
          </a:bodyPr>
          <a:lstStyle/>
          <a:p>
            <a:pPr algn="ctr"/>
            <a:r>
              <a:rPr lang="en-US" sz="2200" spc="300" dirty="0">
                <a:solidFill>
                  <a:schemeClr val="tx2">
                    <a:lumMod val="40000"/>
                    <a:lumOff val="60000"/>
                  </a:schemeClr>
                </a:solidFill>
                <a:latin typeface="Century Gothic" panose="020B0502020202020204" pitchFamily="34" charset="0"/>
              </a:rPr>
              <a:t>THREATS</a:t>
            </a:r>
          </a:p>
        </p:txBody>
      </p:sp>
      <p:grpSp>
        <p:nvGrpSpPr>
          <p:cNvPr id="13" name="Group 12">
            <a:extLst>
              <a:ext uri="{FF2B5EF4-FFF2-40B4-BE49-F238E27FC236}">
                <a16:creationId xmlns:a16="http://schemas.microsoft.com/office/drawing/2014/main" id="{AF516C0D-89B1-45BC-1D01-E464F77CDC9A}"/>
              </a:ext>
            </a:extLst>
          </p:cNvPr>
          <p:cNvGrpSpPr/>
          <p:nvPr/>
        </p:nvGrpSpPr>
        <p:grpSpPr>
          <a:xfrm>
            <a:off x="5503479" y="3198099"/>
            <a:ext cx="1221634" cy="1230120"/>
            <a:chOff x="5503479" y="3062742"/>
            <a:chExt cx="1221634" cy="1230120"/>
          </a:xfrm>
        </p:grpSpPr>
        <p:grpSp>
          <p:nvGrpSpPr>
            <p:cNvPr id="21" name="Group 20">
              <a:extLst>
                <a:ext uri="{FF2B5EF4-FFF2-40B4-BE49-F238E27FC236}">
                  <a16:creationId xmlns:a16="http://schemas.microsoft.com/office/drawing/2014/main" id="{7FC7B5B2-0F12-4D73-175B-A5689B186B60}"/>
                </a:ext>
              </a:extLst>
            </p:cNvPr>
            <p:cNvGrpSpPr/>
            <p:nvPr/>
          </p:nvGrpSpPr>
          <p:grpSpPr>
            <a:xfrm>
              <a:off x="5503479" y="3062742"/>
              <a:ext cx="1221634" cy="1230120"/>
              <a:chOff x="5407409" y="2956038"/>
              <a:chExt cx="1440286" cy="1441045"/>
            </a:xfrm>
          </p:grpSpPr>
          <p:pic>
            <p:nvPicPr>
              <p:cNvPr id="26" name="Graphic 25">
                <a:extLst>
                  <a:ext uri="{FF2B5EF4-FFF2-40B4-BE49-F238E27FC236}">
                    <a16:creationId xmlns:a16="http://schemas.microsoft.com/office/drawing/2014/main" id="{88D7D604-2A88-0B44-588E-BB6EDA3C30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407410" y="3677730"/>
                <a:ext cx="719351" cy="719353"/>
              </a:xfrm>
              <a:prstGeom prst="rect">
                <a:avLst/>
              </a:prstGeom>
            </p:spPr>
          </p:pic>
          <p:pic>
            <p:nvPicPr>
              <p:cNvPr id="27" name="Graphic 26">
                <a:extLst>
                  <a:ext uri="{FF2B5EF4-FFF2-40B4-BE49-F238E27FC236}">
                    <a16:creationId xmlns:a16="http://schemas.microsoft.com/office/drawing/2014/main" id="{0338CC82-B3C1-C605-D1E7-845EC6A33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128343" y="3677731"/>
                <a:ext cx="719352" cy="719352"/>
              </a:xfrm>
              <a:prstGeom prst="rect">
                <a:avLst/>
              </a:prstGeom>
            </p:spPr>
          </p:pic>
          <p:pic>
            <p:nvPicPr>
              <p:cNvPr id="28" name="Graphic 27">
                <a:extLst>
                  <a:ext uri="{FF2B5EF4-FFF2-40B4-BE49-F238E27FC236}">
                    <a16:creationId xmlns:a16="http://schemas.microsoft.com/office/drawing/2014/main" id="{4D6B61C7-D15B-59E3-CFD7-F318679952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6128342" y="2956039"/>
                <a:ext cx="719353" cy="719352"/>
              </a:xfrm>
              <a:prstGeom prst="rect">
                <a:avLst/>
              </a:prstGeom>
            </p:spPr>
          </p:pic>
          <p:pic>
            <p:nvPicPr>
              <p:cNvPr id="29" name="Graphic 28">
                <a:extLst>
                  <a:ext uri="{FF2B5EF4-FFF2-40B4-BE49-F238E27FC236}">
                    <a16:creationId xmlns:a16="http://schemas.microsoft.com/office/drawing/2014/main" id="{9A8C4355-46BB-F501-66B1-13E1038DC9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07409" y="2959759"/>
                <a:ext cx="719353" cy="719353"/>
              </a:xfrm>
              <a:prstGeom prst="rect">
                <a:avLst/>
              </a:prstGeom>
            </p:spPr>
          </p:pic>
        </p:grpSp>
        <p:sp>
          <p:nvSpPr>
            <p:cNvPr id="22" name="Freeform 21">
              <a:extLst>
                <a:ext uri="{FF2B5EF4-FFF2-40B4-BE49-F238E27FC236}">
                  <a16:creationId xmlns:a16="http://schemas.microsoft.com/office/drawing/2014/main" id="{FDA5D404-41DE-C44C-5671-1E5EF89AA79E}"/>
                </a:ext>
              </a:extLst>
            </p:cNvPr>
            <p:cNvSpPr/>
            <p:nvPr/>
          </p:nvSpPr>
          <p:spPr>
            <a:xfrm>
              <a:off x="5803377" y="3273149"/>
              <a:ext cx="188418" cy="338777"/>
            </a:xfrm>
            <a:custGeom>
              <a:avLst/>
              <a:gdLst>
                <a:gd name="connsiteX0" fmla="*/ 0 w 425073"/>
                <a:gd name="connsiteY0" fmla="*/ 610552 h 764286"/>
                <a:gd name="connsiteX1" fmla="*/ 61675 w 425073"/>
                <a:gd name="connsiteY1" fmla="*/ 573405 h 764286"/>
                <a:gd name="connsiteX2" fmla="*/ 212204 w 425073"/>
                <a:gd name="connsiteY2" fmla="*/ 693611 h 764286"/>
                <a:gd name="connsiteX3" fmla="*/ 280817 w 425073"/>
                <a:gd name="connsiteY3" fmla="*/ 676561 h 764286"/>
                <a:gd name="connsiteX4" fmla="*/ 329663 w 425073"/>
                <a:gd name="connsiteY4" fmla="*/ 630841 h 764286"/>
                <a:gd name="connsiteX5" fmla="*/ 346483 w 425073"/>
                <a:gd name="connsiteY5" fmla="*/ 569976 h 764286"/>
                <a:gd name="connsiteX6" fmla="*/ 321775 w 425073"/>
                <a:gd name="connsiteY6" fmla="*/ 498253 h 764286"/>
                <a:gd name="connsiteX7" fmla="*/ 197379 w 425073"/>
                <a:gd name="connsiteY7" fmla="*/ 381476 h 764286"/>
                <a:gd name="connsiteX8" fmla="*/ 84388 w 425073"/>
                <a:gd name="connsiteY8" fmla="*/ 282035 h 764286"/>
                <a:gd name="connsiteX9" fmla="*/ 45900 w 425073"/>
                <a:gd name="connsiteY9" fmla="*/ 170688 h 764286"/>
                <a:gd name="connsiteX10" fmla="*/ 68612 w 425073"/>
                <a:gd name="connsiteY10" fmla="*/ 84106 h 764286"/>
                <a:gd name="connsiteX11" fmla="*/ 132568 w 425073"/>
                <a:gd name="connsiteY11" fmla="*/ 22479 h 764286"/>
                <a:gd name="connsiteX12" fmla="*/ 222183 w 425073"/>
                <a:gd name="connsiteY12" fmla="*/ 0 h 764286"/>
                <a:gd name="connsiteX13" fmla="*/ 318164 w 425073"/>
                <a:gd name="connsiteY13" fmla="*/ 25432 h 764286"/>
                <a:gd name="connsiteX14" fmla="*/ 412625 w 425073"/>
                <a:gd name="connsiteY14" fmla="*/ 119158 h 764286"/>
                <a:gd name="connsiteX15" fmla="*/ 353420 w 425073"/>
                <a:gd name="connsiteY15" fmla="*/ 164211 h 764286"/>
                <a:gd name="connsiteX16" fmla="*/ 283573 w 425073"/>
                <a:gd name="connsiteY16" fmla="*/ 92488 h 764286"/>
                <a:gd name="connsiteX17" fmla="*/ 220662 w 425073"/>
                <a:gd name="connsiteY17" fmla="*/ 75152 h 764286"/>
                <a:gd name="connsiteX18" fmla="*/ 148819 w 425073"/>
                <a:gd name="connsiteY18" fmla="*/ 101822 h 764286"/>
                <a:gd name="connsiteX19" fmla="*/ 120975 w 425073"/>
                <a:gd name="connsiteY19" fmla="*/ 167640 h 764286"/>
                <a:gd name="connsiteX20" fmla="*/ 130858 w 425073"/>
                <a:gd name="connsiteY20" fmla="*/ 213646 h 764286"/>
                <a:gd name="connsiteX21" fmla="*/ 166874 w 425073"/>
                <a:gd name="connsiteY21" fmla="*/ 262128 h 764286"/>
                <a:gd name="connsiteX22" fmla="*/ 260670 w 425073"/>
                <a:gd name="connsiteY22" fmla="*/ 334804 h 764286"/>
                <a:gd name="connsiteX23" fmla="*/ 390007 w 425073"/>
                <a:gd name="connsiteY23" fmla="*/ 459010 h 764286"/>
                <a:gd name="connsiteX24" fmla="*/ 425074 w 425073"/>
                <a:gd name="connsiteY24" fmla="*/ 568357 h 764286"/>
                <a:gd name="connsiteX25" fmla="*/ 365109 w 425073"/>
                <a:gd name="connsiteY25" fmla="*/ 705898 h 764286"/>
                <a:gd name="connsiteX26" fmla="*/ 219237 w 425073"/>
                <a:gd name="connsiteY26" fmla="*/ 764286 h 764286"/>
                <a:gd name="connsiteX27" fmla="*/ 99307 w 425073"/>
                <a:gd name="connsiteY27" fmla="*/ 728948 h 764286"/>
                <a:gd name="connsiteX28" fmla="*/ 95 w 425073"/>
                <a:gd name="connsiteY28" fmla="*/ 610457 h 7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073" h="764286">
                  <a:moveTo>
                    <a:pt x="0" y="610552"/>
                  </a:moveTo>
                  <a:lnTo>
                    <a:pt x="61675" y="573405"/>
                  </a:lnTo>
                  <a:cubicBezTo>
                    <a:pt x="105104" y="653510"/>
                    <a:pt x="155281" y="693611"/>
                    <a:pt x="212204" y="693611"/>
                  </a:cubicBezTo>
                  <a:cubicBezTo>
                    <a:pt x="236532" y="693611"/>
                    <a:pt x="259435" y="687896"/>
                    <a:pt x="280817" y="676561"/>
                  </a:cubicBezTo>
                  <a:cubicBezTo>
                    <a:pt x="302199" y="665226"/>
                    <a:pt x="318449" y="649891"/>
                    <a:pt x="329663" y="630841"/>
                  </a:cubicBezTo>
                  <a:cubicBezTo>
                    <a:pt x="340876" y="611696"/>
                    <a:pt x="346483" y="591407"/>
                    <a:pt x="346483" y="569976"/>
                  </a:cubicBezTo>
                  <a:cubicBezTo>
                    <a:pt x="346483" y="545592"/>
                    <a:pt x="338215" y="521684"/>
                    <a:pt x="321775" y="498253"/>
                  </a:cubicBezTo>
                  <a:cubicBezTo>
                    <a:pt x="299063" y="465963"/>
                    <a:pt x="257629" y="427006"/>
                    <a:pt x="197379" y="381476"/>
                  </a:cubicBezTo>
                  <a:cubicBezTo>
                    <a:pt x="136845" y="335661"/>
                    <a:pt x="99212" y="302514"/>
                    <a:pt x="84388" y="282035"/>
                  </a:cubicBezTo>
                  <a:cubicBezTo>
                    <a:pt x="58729" y="247745"/>
                    <a:pt x="45900" y="210598"/>
                    <a:pt x="45900" y="170688"/>
                  </a:cubicBezTo>
                  <a:cubicBezTo>
                    <a:pt x="45900" y="139065"/>
                    <a:pt x="53502" y="110204"/>
                    <a:pt x="68612" y="84106"/>
                  </a:cubicBezTo>
                  <a:cubicBezTo>
                    <a:pt x="83722" y="58103"/>
                    <a:pt x="105009" y="37529"/>
                    <a:pt x="132568" y="22479"/>
                  </a:cubicBezTo>
                  <a:cubicBezTo>
                    <a:pt x="160032" y="7430"/>
                    <a:pt x="189872" y="0"/>
                    <a:pt x="222183" y="0"/>
                  </a:cubicBezTo>
                  <a:cubicBezTo>
                    <a:pt x="256394" y="0"/>
                    <a:pt x="288419" y="8477"/>
                    <a:pt x="318164" y="25432"/>
                  </a:cubicBezTo>
                  <a:cubicBezTo>
                    <a:pt x="347909" y="42386"/>
                    <a:pt x="379459" y="73628"/>
                    <a:pt x="412625" y="119158"/>
                  </a:cubicBezTo>
                  <a:lnTo>
                    <a:pt x="353420" y="164211"/>
                  </a:lnTo>
                  <a:cubicBezTo>
                    <a:pt x="326147" y="127921"/>
                    <a:pt x="302864" y="104013"/>
                    <a:pt x="283573" y="92488"/>
                  </a:cubicBezTo>
                  <a:cubicBezTo>
                    <a:pt x="264281" y="80963"/>
                    <a:pt x="243374" y="75152"/>
                    <a:pt x="220662" y="75152"/>
                  </a:cubicBezTo>
                  <a:cubicBezTo>
                    <a:pt x="191393" y="75152"/>
                    <a:pt x="167445" y="84011"/>
                    <a:pt x="148819" y="101822"/>
                  </a:cubicBezTo>
                  <a:cubicBezTo>
                    <a:pt x="130193" y="119634"/>
                    <a:pt x="120975" y="141542"/>
                    <a:pt x="120975" y="167640"/>
                  </a:cubicBezTo>
                  <a:cubicBezTo>
                    <a:pt x="120975" y="183452"/>
                    <a:pt x="124301" y="198787"/>
                    <a:pt x="130858" y="213646"/>
                  </a:cubicBezTo>
                  <a:cubicBezTo>
                    <a:pt x="137415" y="228505"/>
                    <a:pt x="149484" y="244602"/>
                    <a:pt x="166874" y="262128"/>
                  </a:cubicBezTo>
                  <a:cubicBezTo>
                    <a:pt x="176378" y="271367"/>
                    <a:pt x="207643" y="295561"/>
                    <a:pt x="260670" y="334804"/>
                  </a:cubicBezTo>
                  <a:cubicBezTo>
                    <a:pt x="323486" y="381286"/>
                    <a:pt x="366630" y="422720"/>
                    <a:pt x="390007" y="459010"/>
                  </a:cubicBezTo>
                  <a:cubicBezTo>
                    <a:pt x="413385" y="495300"/>
                    <a:pt x="425074" y="531686"/>
                    <a:pt x="425074" y="568357"/>
                  </a:cubicBezTo>
                  <a:cubicBezTo>
                    <a:pt x="425074" y="621125"/>
                    <a:pt x="405117" y="666941"/>
                    <a:pt x="365109" y="705898"/>
                  </a:cubicBezTo>
                  <a:cubicBezTo>
                    <a:pt x="325101" y="744855"/>
                    <a:pt x="276540" y="764286"/>
                    <a:pt x="219237" y="764286"/>
                  </a:cubicBezTo>
                  <a:cubicBezTo>
                    <a:pt x="175142" y="764286"/>
                    <a:pt x="135134" y="752475"/>
                    <a:pt x="99307" y="728948"/>
                  </a:cubicBezTo>
                  <a:cubicBezTo>
                    <a:pt x="63481" y="705326"/>
                    <a:pt x="30410" y="665893"/>
                    <a:pt x="95" y="610457"/>
                  </a:cubicBezTo>
                  <a:close/>
                </a:path>
              </a:pathLst>
            </a:custGeom>
            <a:solidFill>
              <a:schemeClr val="bg1"/>
            </a:solidFill>
            <a:ln w="9492" cap="flat">
              <a:noFill/>
              <a:prstDash val="solid"/>
              <a:miter/>
            </a:ln>
          </p:spPr>
          <p:txBody>
            <a:bodyPr rtlCol="0" anchor="ctr"/>
            <a:lstStyle/>
            <a:p>
              <a:endParaRPr lang="en-US">
                <a:solidFill>
                  <a:schemeClr val="bg1"/>
                </a:solidFill>
              </a:endParaRPr>
            </a:p>
          </p:txBody>
        </p:sp>
        <p:sp>
          <p:nvSpPr>
            <p:cNvPr id="23" name="Freeform 22">
              <a:extLst>
                <a:ext uri="{FF2B5EF4-FFF2-40B4-BE49-F238E27FC236}">
                  <a16:creationId xmlns:a16="http://schemas.microsoft.com/office/drawing/2014/main" id="{8DFE75AF-1187-314B-F8FD-CCD5C36975F5}"/>
                </a:ext>
              </a:extLst>
            </p:cNvPr>
            <p:cNvSpPr/>
            <p:nvPr/>
          </p:nvSpPr>
          <p:spPr>
            <a:xfrm>
              <a:off x="6185388" y="3276651"/>
              <a:ext cx="301752" cy="322522"/>
            </a:xfrm>
            <a:custGeom>
              <a:avLst/>
              <a:gdLst>
                <a:gd name="connsiteX0" fmla="*/ 0 w 686409"/>
                <a:gd name="connsiteY0" fmla="*/ 0 h 727614"/>
                <a:gd name="connsiteX1" fmla="*/ 74504 w 686409"/>
                <a:gd name="connsiteY1" fmla="*/ 0 h 727614"/>
                <a:gd name="connsiteX2" fmla="*/ 222848 w 686409"/>
                <a:gd name="connsiteY2" fmla="*/ 524351 h 727614"/>
                <a:gd name="connsiteX3" fmla="*/ 335935 w 686409"/>
                <a:gd name="connsiteY3" fmla="*/ 95250 h 727614"/>
                <a:gd name="connsiteX4" fmla="*/ 350950 w 686409"/>
                <a:gd name="connsiteY4" fmla="*/ 95250 h 727614"/>
                <a:gd name="connsiteX5" fmla="*/ 461661 w 686409"/>
                <a:gd name="connsiteY5" fmla="*/ 524351 h 727614"/>
                <a:gd name="connsiteX6" fmla="*/ 612475 w 686409"/>
                <a:gd name="connsiteY6" fmla="*/ 0 h 727614"/>
                <a:gd name="connsiteX7" fmla="*/ 686409 w 686409"/>
                <a:gd name="connsiteY7" fmla="*/ 0 h 727614"/>
                <a:gd name="connsiteX8" fmla="*/ 477816 w 686409"/>
                <a:gd name="connsiteY8" fmla="*/ 727615 h 727614"/>
                <a:gd name="connsiteX9" fmla="*/ 445315 w 686409"/>
                <a:gd name="connsiteY9" fmla="*/ 727615 h 727614"/>
                <a:gd name="connsiteX10" fmla="*/ 343917 w 686409"/>
                <a:gd name="connsiteY10" fmla="*/ 300895 h 727614"/>
                <a:gd name="connsiteX11" fmla="*/ 238338 w 686409"/>
                <a:gd name="connsiteY11" fmla="*/ 727615 h 727614"/>
                <a:gd name="connsiteX12" fmla="*/ 205742 w 686409"/>
                <a:gd name="connsiteY12" fmla="*/ 727615 h 727614"/>
                <a:gd name="connsiteX13" fmla="*/ 0 w 686409"/>
                <a:gd name="connsiteY13" fmla="*/ 0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409" h="727614">
                  <a:moveTo>
                    <a:pt x="0" y="0"/>
                  </a:moveTo>
                  <a:lnTo>
                    <a:pt x="74504" y="0"/>
                  </a:lnTo>
                  <a:lnTo>
                    <a:pt x="222848" y="524351"/>
                  </a:lnTo>
                  <a:lnTo>
                    <a:pt x="335935" y="95250"/>
                  </a:lnTo>
                  <a:lnTo>
                    <a:pt x="350950" y="95250"/>
                  </a:lnTo>
                  <a:lnTo>
                    <a:pt x="461661" y="524351"/>
                  </a:lnTo>
                  <a:lnTo>
                    <a:pt x="612475" y="0"/>
                  </a:lnTo>
                  <a:lnTo>
                    <a:pt x="686409" y="0"/>
                  </a:lnTo>
                  <a:lnTo>
                    <a:pt x="477816" y="727615"/>
                  </a:lnTo>
                  <a:lnTo>
                    <a:pt x="445315" y="727615"/>
                  </a:lnTo>
                  <a:lnTo>
                    <a:pt x="343917" y="300895"/>
                  </a:lnTo>
                  <a:lnTo>
                    <a:pt x="238338" y="727615"/>
                  </a:lnTo>
                  <a:lnTo>
                    <a:pt x="205742" y="727615"/>
                  </a:lnTo>
                  <a:lnTo>
                    <a:pt x="0" y="0"/>
                  </a:lnTo>
                  <a:close/>
                </a:path>
              </a:pathLst>
            </a:custGeom>
            <a:solidFill>
              <a:schemeClr val="bg1"/>
            </a:solidFill>
            <a:ln w="9492" cap="flat">
              <a:noFill/>
              <a:prstDash val="solid"/>
              <a:miter/>
            </a:ln>
          </p:spPr>
          <p:txBody>
            <a:bodyPr rtlCol="0" anchor="ctr"/>
            <a:lstStyle/>
            <a:p>
              <a:endParaRPr lang="en-US">
                <a:solidFill>
                  <a:schemeClr val="bg1"/>
                </a:solidFill>
              </a:endParaRPr>
            </a:p>
          </p:txBody>
        </p:sp>
        <p:sp>
          <p:nvSpPr>
            <p:cNvPr id="24" name="Freeform 23">
              <a:extLst>
                <a:ext uri="{FF2B5EF4-FFF2-40B4-BE49-F238E27FC236}">
                  <a16:creationId xmlns:a16="http://schemas.microsoft.com/office/drawing/2014/main" id="{DECB88F7-A80E-6355-0342-D3023F8116B3}"/>
                </a:ext>
              </a:extLst>
            </p:cNvPr>
            <p:cNvSpPr/>
            <p:nvPr/>
          </p:nvSpPr>
          <p:spPr>
            <a:xfrm>
              <a:off x="5732620" y="3753085"/>
              <a:ext cx="321409" cy="338776"/>
            </a:xfrm>
            <a:custGeom>
              <a:avLst/>
              <a:gdLst>
                <a:gd name="connsiteX0" fmla="*/ 377843 w 764999"/>
                <a:gd name="connsiteY0" fmla="*/ 0 h 764285"/>
                <a:gd name="connsiteX1" fmla="*/ 653909 w 764999"/>
                <a:gd name="connsiteY1" fmla="*/ 110300 h 764285"/>
                <a:gd name="connsiteX2" fmla="*/ 765000 w 764999"/>
                <a:gd name="connsiteY2" fmla="*/ 381857 h 764285"/>
                <a:gd name="connsiteX3" fmla="*/ 654099 w 764999"/>
                <a:gd name="connsiteY3" fmla="*/ 652939 h 764285"/>
                <a:gd name="connsiteX4" fmla="*/ 383735 w 764999"/>
                <a:gd name="connsiteY4" fmla="*/ 764286 h 764285"/>
                <a:gd name="connsiteX5" fmla="*/ 111091 w 764999"/>
                <a:gd name="connsiteY5" fmla="*/ 653510 h 764285"/>
                <a:gd name="connsiteX6" fmla="*/ 0 w 764999"/>
                <a:gd name="connsiteY6" fmla="*/ 385382 h 764285"/>
                <a:gd name="connsiteX7" fmla="*/ 50652 w 764999"/>
                <a:gd name="connsiteY7" fmla="*/ 190976 h 764285"/>
                <a:gd name="connsiteX8" fmla="*/ 188637 w 764999"/>
                <a:gd name="connsiteY8" fmla="*/ 50768 h 764285"/>
                <a:gd name="connsiteX9" fmla="*/ 377748 w 764999"/>
                <a:gd name="connsiteY9" fmla="*/ 95 h 764285"/>
                <a:gd name="connsiteX10" fmla="*/ 381074 w 764999"/>
                <a:gd name="connsiteY10" fmla="*/ 70771 h 764285"/>
                <a:gd name="connsiteX11" fmla="*/ 228360 w 764999"/>
                <a:gd name="connsiteY11" fmla="*/ 112871 h 764285"/>
                <a:gd name="connsiteX12" fmla="*/ 115653 w 764999"/>
                <a:gd name="connsiteY12" fmla="*/ 226219 h 764285"/>
                <a:gd name="connsiteX13" fmla="*/ 75170 w 764999"/>
                <a:gd name="connsiteY13" fmla="*/ 385096 h 764285"/>
                <a:gd name="connsiteX14" fmla="*/ 164879 w 764999"/>
                <a:gd name="connsiteY14" fmla="*/ 604171 h 764285"/>
                <a:gd name="connsiteX15" fmla="*/ 381170 w 764999"/>
                <a:gd name="connsiteY15" fmla="*/ 693515 h 764285"/>
                <a:gd name="connsiteX16" fmla="*/ 537591 w 764999"/>
                <a:gd name="connsiteY16" fmla="*/ 652463 h 764285"/>
                <a:gd name="connsiteX17" fmla="*/ 649822 w 764999"/>
                <a:gd name="connsiteY17" fmla="*/ 540068 h 764285"/>
                <a:gd name="connsiteX18" fmla="*/ 690115 w 764999"/>
                <a:gd name="connsiteY18" fmla="*/ 381667 h 764285"/>
                <a:gd name="connsiteX19" fmla="*/ 649822 w 764999"/>
                <a:gd name="connsiteY19" fmla="*/ 224981 h 764285"/>
                <a:gd name="connsiteX20" fmla="*/ 536355 w 764999"/>
                <a:gd name="connsiteY20" fmla="*/ 112871 h 764285"/>
                <a:gd name="connsiteX21" fmla="*/ 381170 w 764999"/>
                <a:gd name="connsiteY21" fmla="*/ 70771 h 7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999" h="764285">
                  <a:moveTo>
                    <a:pt x="377843" y="0"/>
                  </a:moveTo>
                  <a:cubicBezTo>
                    <a:pt x="487794" y="0"/>
                    <a:pt x="579784" y="36767"/>
                    <a:pt x="653909" y="110300"/>
                  </a:cubicBezTo>
                  <a:cubicBezTo>
                    <a:pt x="727938" y="183833"/>
                    <a:pt x="765000" y="274415"/>
                    <a:pt x="765000" y="381857"/>
                  </a:cubicBezTo>
                  <a:cubicBezTo>
                    <a:pt x="765000" y="489299"/>
                    <a:pt x="728033" y="578739"/>
                    <a:pt x="654099" y="652939"/>
                  </a:cubicBezTo>
                  <a:cubicBezTo>
                    <a:pt x="580165" y="727138"/>
                    <a:pt x="490075" y="764286"/>
                    <a:pt x="383735" y="764286"/>
                  </a:cubicBezTo>
                  <a:cubicBezTo>
                    <a:pt x="277396" y="764286"/>
                    <a:pt x="185216" y="727329"/>
                    <a:pt x="111091" y="653510"/>
                  </a:cubicBezTo>
                  <a:cubicBezTo>
                    <a:pt x="37062" y="579692"/>
                    <a:pt x="0" y="490252"/>
                    <a:pt x="0" y="385382"/>
                  </a:cubicBezTo>
                  <a:cubicBezTo>
                    <a:pt x="0" y="315468"/>
                    <a:pt x="16916" y="250698"/>
                    <a:pt x="50652" y="190976"/>
                  </a:cubicBezTo>
                  <a:cubicBezTo>
                    <a:pt x="84388" y="131255"/>
                    <a:pt x="130383" y="84582"/>
                    <a:pt x="188637" y="50768"/>
                  </a:cubicBezTo>
                  <a:cubicBezTo>
                    <a:pt x="246891" y="16955"/>
                    <a:pt x="309991" y="95"/>
                    <a:pt x="377748" y="95"/>
                  </a:cubicBezTo>
                  <a:close/>
                  <a:moveTo>
                    <a:pt x="381074" y="70771"/>
                  </a:moveTo>
                  <a:cubicBezTo>
                    <a:pt x="327382" y="70771"/>
                    <a:pt x="276445" y="84773"/>
                    <a:pt x="228360" y="112871"/>
                  </a:cubicBezTo>
                  <a:cubicBezTo>
                    <a:pt x="180274" y="140970"/>
                    <a:pt x="142642" y="178689"/>
                    <a:pt x="115653" y="226219"/>
                  </a:cubicBezTo>
                  <a:cubicBezTo>
                    <a:pt x="88664" y="273749"/>
                    <a:pt x="75170" y="326708"/>
                    <a:pt x="75170" y="385096"/>
                  </a:cubicBezTo>
                  <a:cubicBezTo>
                    <a:pt x="75170" y="471583"/>
                    <a:pt x="105104" y="544544"/>
                    <a:pt x="164879" y="604171"/>
                  </a:cubicBezTo>
                  <a:cubicBezTo>
                    <a:pt x="224653" y="663702"/>
                    <a:pt x="296782" y="693515"/>
                    <a:pt x="381170" y="693515"/>
                  </a:cubicBezTo>
                  <a:cubicBezTo>
                    <a:pt x="437523" y="693515"/>
                    <a:pt x="489695" y="679799"/>
                    <a:pt x="537591" y="652463"/>
                  </a:cubicBezTo>
                  <a:cubicBezTo>
                    <a:pt x="585486" y="625031"/>
                    <a:pt x="622928" y="587597"/>
                    <a:pt x="649822" y="540068"/>
                  </a:cubicBezTo>
                  <a:cubicBezTo>
                    <a:pt x="676716" y="492538"/>
                    <a:pt x="690115" y="439769"/>
                    <a:pt x="690115" y="381667"/>
                  </a:cubicBezTo>
                  <a:cubicBezTo>
                    <a:pt x="690115" y="323564"/>
                    <a:pt x="676716" y="271653"/>
                    <a:pt x="649822" y="224981"/>
                  </a:cubicBezTo>
                  <a:cubicBezTo>
                    <a:pt x="622928" y="178308"/>
                    <a:pt x="585106" y="140875"/>
                    <a:pt x="536355" y="112871"/>
                  </a:cubicBezTo>
                  <a:cubicBezTo>
                    <a:pt x="487604" y="84773"/>
                    <a:pt x="435812" y="70771"/>
                    <a:pt x="381170" y="70771"/>
                  </a:cubicBezTo>
                  <a:close/>
                </a:path>
              </a:pathLst>
            </a:custGeom>
            <a:solidFill>
              <a:schemeClr val="bg1"/>
            </a:solidFill>
            <a:ln w="9492" cap="flat">
              <a:noFill/>
              <a:prstDash val="solid"/>
              <a:miter/>
            </a:ln>
          </p:spPr>
          <p:txBody>
            <a:bodyPr rtlCol="0" anchor="ctr"/>
            <a:lstStyle/>
            <a:p>
              <a:endParaRPr lang="en-US">
                <a:solidFill>
                  <a:schemeClr val="bg1"/>
                </a:solidFill>
              </a:endParaRPr>
            </a:p>
          </p:txBody>
        </p:sp>
        <p:sp>
          <p:nvSpPr>
            <p:cNvPr id="25" name="Freeform 24">
              <a:extLst>
                <a:ext uri="{FF2B5EF4-FFF2-40B4-BE49-F238E27FC236}">
                  <a16:creationId xmlns:a16="http://schemas.microsoft.com/office/drawing/2014/main" id="{C5F7515B-322F-BABA-E482-797EA1C59768}"/>
                </a:ext>
              </a:extLst>
            </p:cNvPr>
            <p:cNvSpPr/>
            <p:nvPr/>
          </p:nvSpPr>
          <p:spPr>
            <a:xfrm>
              <a:off x="6264250" y="3761189"/>
              <a:ext cx="176328" cy="322522"/>
            </a:xfrm>
            <a:custGeom>
              <a:avLst/>
              <a:gdLst>
                <a:gd name="connsiteX0" fmla="*/ 0 w 397799"/>
                <a:gd name="connsiteY0" fmla="*/ 71247 h 727614"/>
                <a:gd name="connsiteX1" fmla="*/ 0 w 397799"/>
                <a:gd name="connsiteY1" fmla="*/ 0 h 727614"/>
                <a:gd name="connsiteX2" fmla="*/ 397800 w 397799"/>
                <a:gd name="connsiteY2" fmla="*/ 0 h 727614"/>
                <a:gd name="connsiteX3" fmla="*/ 397800 w 397799"/>
                <a:gd name="connsiteY3" fmla="*/ 71247 h 727614"/>
                <a:gd name="connsiteX4" fmla="*/ 235962 w 397799"/>
                <a:gd name="connsiteY4" fmla="*/ 71247 h 727614"/>
                <a:gd name="connsiteX5" fmla="*/ 235962 w 397799"/>
                <a:gd name="connsiteY5" fmla="*/ 727615 h 727614"/>
                <a:gd name="connsiteX6" fmla="*/ 161933 w 397799"/>
                <a:gd name="connsiteY6" fmla="*/ 727615 h 727614"/>
                <a:gd name="connsiteX7" fmla="*/ 161933 w 397799"/>
                <a:gd name="connsiteY7" fmla="*/ 71247 h 727614"/>
                <a:gd name="connsiteX8" fmla="*/ 95 w 397799"/>
                <a:gd name="connsiteY8" fmla="*/ 71247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799" h="727614">
                  <a:moveTo>
                    <a:pt x="0" y="71247"/>
                  </a:moveTo>
                  <a:lnTo>
                    <a:pt x="0" y="0"/>
                  </a:lnTo>
                  <a:lnTo>
                    <a:pt x="397800" y="0"/>
                  </a:lnTo>
                  <a:lnTo>
                    <a:pt x="397800" y="71247"/>
                  </a:lnTo>
                  <a:lnTo>
                    <a:pt x="235962" y="71247"/>
                  </a:lnTo>
                  <a:lnTo>
                    <a:pt x="235962" y="727615"/>
                  </a:lnTo>
                  <a:lnTo>
                    <a:pt x="161933" y="727615"/>
                  </a:lnTo>
                  <a:lnTo>
                    <a:pt x="161933" y="71247"/>
                  </a:lnTo>
                  <a:lnTo>
                    <a:pt x="95" y="71247"/>
                  </a:lnTo>
                  <a:close/>
                </a:path>
              </a:pathLst>
            </a:custGeom>
            <a:solidFill>
              <a:schemeClr val="bg1"/>
            </a:solidFill>
            <a:ln w="9492" cap="flat">
              <a:noFill/>
              <a:prstDash val="solid"/>
              <a:miter/>
            </a:ln>
          </p:spPr>
          <p:txBody>
            <a:bodyPr rtlCol="0" anchor="ctr"/>
            <a:lstStyle/>
            <a:p>
              <a:endParaRPr lang="en-US">
                <a:solidFill>
                  <a:schemeClr val="bg1"/>
                </a:solidFill>
              </a:endParaRPr>
            </a:p>
          </p:txBody>
        </p:sp>
      </p:grpSp>
      <p:grpSp>
        <p:nvGrpSpPr>
          <p:cNvPr id="30" name="Group 29">
            <a:extLst>
              <a:ext uri="{FF2B5EF4-FFF2-40B4-BE49-F238E27FC236}">
                <a16:creationId xmlns:a16="http://schemas.microsoft.com/office/drawing/2014/main" id="{6A0A5A86-6B37-DEDB-3797-910204896A3C}"/>
              </a:ext>
            </a:extLst>
          </p:cNvPr>
          <p:cNvGrpSpPr/>
          <p:nvPr/>
        </p:nvGrpSpPr>
        <p:grpSpPr>
          <a:xfrm>
            <a:off x="6048287" y="555972"/>
            <a:ext cx="131018" cy="6328462"/>
            <a:chOff x="6048287" y="420615"/>
            <a:chExt cx="131018" cy="6328462"/>
          </a:xfrm>
        </p:grpSpPr>
        <p:sp>
          <p:nvSpPr>
            <p:cNvPr id="31" name="Graphic 26">
              <a:extLst>
                <a:ext uri="{FF2B5EF4-FFF2-40B4-BE49-F238E27FC236}">
                  <a16:creationId xmlns:a16="http://schemas.microsoft.com/office/drawing/2014/main" id="{40ED3818-DFDF-8FE8-13F0-DA3A41DD2D7B}"/>
                </a:ext>
              </a:extLst>
            </p:cNvPr>
            <p:cNvSpPr/>
            <p:nvPr/>
          </p:nvSpPr>
          <p:spPr>
            <a:xfrm rot="16200000">
              <a:off x="4821421" y="1714491"/>
              <a:ext cx="2651760" cy="64008"/>
            </a:xfrm>
            <a:custGeom>
              <a:avLst/>
              <a:gdLst>
                <a:gd name="connsiteX0" fmla="*/ 36368 w 2595995"/>
                <a:gd name="connsiteY0" fmla="*/ 30307 h 744681"/>
                <a:gd name="connsiteX1" fmla="*/ 2595996 w 2595995"/>
                <a:gd name="connsiteY1" fmla="*/ 0 h 744681"/>
                <a:gd name="connsiteX2" fmla="*/ 0 w 2595995"/>
                <a:gd name="connsiteY2" fmla="*/ 0 h 744681"/>
                <a:gd name="connsiteX3" fmla="*/ 0 w 2595995"/>
                <a:gd name="connsiteY3" fmla="*/ 744682 h 744681"/>
                <a:gd name="connsiteX0" fmla="*/ 30043 w 2595996"/>
                <a:gd name="connsiteY0" fmla="*/ 15780 h 744682"/>
                <a:gd name="connsiteX1" fmla="*/ 2595996 w 2595996"/>
                <a:gd name="connsiteY1" fmla="*/ 0 h 744682"/>
                <a:gd name="connsiteX2" fmla="*/ 0 w 2595996"/>
                <a:gd name="connsiteY2" fmla="*/ 0 h 744682"/>
                <a:gd name="connsiteX3" fmla="*/ 0 w 2595996"/>
                <a:gd name="connsiteY3" fmla="*/ 744682 h 744682"/>
                <a:gd name="connsiteX4" fmla="*/ 30043 w 2595996"/>
                <a:gd name="connsiteY4" fmla="*/ 15780 h 744682"/>
                <a:gd name="connsiteX0" fmla="*/ 30043 w 2595996"/>
                <a:gd name="connsiteY0" fmla="*/ 15780 h 15780"/>
                <a:gd name="connsiteX1" fmla="*/ 2595996 w 2595996"/>
                <a:gd name="connsiteY1" fmla="*/ 0 h 15780"/>
                <a:gd name="connsiteX2" fmla="*/ 0 w 2595996"/>
                <a:gd name="connsiteY2" fmla="*/ 0 h 15780"/>
                <a:gd name="connsiteX3" fmla="*/ 30043 w 2595996"/>
                <a:gd name="connsiteY3" fmla="*/ 15780 h 15780"/>
                <a:gd name="connsiteX0" fmla="*/ 0 w 2608651"/>
                <a:gd name="connsiteY0" fmla="*/ 15781 h 15781"/>
                <a:gd name="connsiteX1" fmla="*/ 2608651 w 2608651"/>
                <a:gd name="connsiteY1" fmla="*/ 0 h 15781"/>
                <a:gd name="connsiteX2" fmla="*/ 12655 w 2608651"/>
                <a:gd name="connsiteY2" fmla="*/ 0 h 15781"/>
                <a:gd name="connsiteX3" fmla="*/ 0 w 2608651"/>
                <a:gd name="connsiteY3" fmla="*/ 15781 h 15781"/>
                <a:gd name="connsiteX0" fmla="*/ 6322 w 2595996"/>
                <a:gd name="connsiteY0" fmla="*/ 10333 h 10333"/>
                <a:gd name="connsiteX1" fmla="*/ 2595996 w 2595996"/>
                <a:gd name="connsiteY1" fmla="*/ 0 h 10333"/>
                <a:gd name="connsiteX2" fmla="*/ 0 w 2595996"/>
                <a:gd name="connsiteY2" fmla="*/ 0 h 10333"/>
                <a:gd name="connsiteX3" fmla="*/ 6322 w 2595996"/>
                <a:gd name="connsiteY3" fmla="*/ 10333 h 10333"/>
              </a:gdLst>
              <a:ahLst/>
              <a:cxnLst>
                <a:cxn ang="0">
                  <a:pos x="connsiteX0" y="connsiteY0"/>
                </a:cxn>
                <a:cxn ang="0">
                  <a:pos x="connsiteX1" y="connsiteY1"/>
                </a:cxn>
                <a:cxn ang="0">
                  <a:pos x="connsiteX2" y="connsiteY2"/>
                </a:cxn>
                <a:cxn ang="0">
                  <a:pos x="connsiteX3" y="connsiteY3"/>
                </a:cxn>
              </a:cxnLst>
              <a:rect l="l" t="t" r="r" b="b"/>
              <a:pathLst>
                <a:path w="2595996" h="10333">
                  <a:moveTo>
                    <a:pt x="6322" y="10333"/>
                  </a:moveTo>
                  <a:lnTo>
                    <a:pt x="2595996" y="0"/>
                  </a:lnTo>
                  <a:lnTo>
                    <a:pt x="0" y="0"/>
                  </a:lnTo>
                  <a:lnTo>
                    <a:pt x="6322" y="10333"/>
                  </a:lnTo>
                  <a:close/>
                </a:path>
              </a:pathLst>
            </a:custGeom>
            <a:solidFill>
              <a:srgbClr val="D38F10"/>
            </a:solidFill>
            <a:ln w="8653" cap="flat">
              <a:noFill/>
              <a:prstDash val="solid"/>
              <a:miter/>
            </a:ln>
          </p:spPr>
          <p:txBody>
            <a:bodyPr rtlCol="0" anchor="ctr"/>
            <a:lstStyle/>
            <a:p>
              <a:endParaRPr lang="en-US">
                <a:solidFill>
                  <a:schemeClr val="bg1"/>
                </a:solidFill>
              </a:endParaRPr>
            </a:p>
          </p:txBody>
        </p:sp>
        <p:sp>
          <p:nvSpPr>
            <p:cNvPr id="32" name="Graphic 26">
              <a:extLst>
                <a:ext uri="{FF2B5EF4-FFF2-40B4-BE49-F238E27FC236}">
                  <a16:creationId xmlns:a16="http://schemas.microsoft.com/office/drawing/2014/main" id="{5C92ADD5-8656-F3D8-6D1E-5F0C7ECB5133}"/>
                </a:ext>
              </a:extLst>
            </p:cNvPr>
            <p:cNvSpPr/>
            <p:nvPr/>
          </p:nvSpPr>
          <p:spPr>
            <a:xfrm rot="5400000">
              <a:off x="4845851" y="5482633"/>
              <a:ext cx="2468880" cy="64008"/>
            </a:xfrm>
            <a:custGeom>
              <a:avLst/>
              <a:gdLst>
                <a:gd name="connsiteX0" fmla="*/ 36368 w 2595995"/>
                <a:gd name="connsiteY0" fmla="*/ 30307 h 744681"/>
                <a:gd name="connsiteX1" fmla="*/ 2595996 w 2595995"/>
                <a:gd name="connsiteY1" fmla="*/ 0 h 744681"/>
                <a:gd name="connsiteX2" fmla="*/ 0 w 2595995"/>
                <a:gd name="connsiteY2" fmla="*/ 0 h 744681"/>
                <a:gd name="connsiteX3" fmla="*/ 0 w 2595995"/>
                <a:gd name="connsiteY3" fmla="*/ 744682 h 744681"/>
                <a:gd name="connsiteX0" fmla="*/ 30043 w 2595996"/>
                <a:gd name="connsiteY0" fmla="*/ 15780 h 744682"/>
                <a:gd name="connsiteX1" fmla="*/ 2595996 w 2595996"/>
                <a:gd name="connsiteY1" fmla="*/ 0 h 744682"/>
                <a:gd name="connsiteX2" fmla="*/ 0 w 2595996"/>
                <a:gd name="connsiteY2" fmla="*/ 0 h 744682"/>
                <a:gd name="connsiteX3" fmla="*/ 0 w 2595996"/>
                <a:gd name="connsiteY3" fmla="*/ 744682 h 744682"/>
                <a:gd name="connsiteX4" fmla="*/ 30043 w 2595996"/>
                <a:gd name="connsiteY4" fmla="*/ 15780 h 744682"/>
                <a:gd name="connsiteX0" fmla="*/ 30043 w 2595996"/>
                <a:gd name="connsiteY0" fmla="*/ 15780 h 15780"/>
                <a:gd name="connsiteX1" fmla="*/ 2595996 w 2595996"/>
                <a:gd name="connsiteY1" fmla="*/ 0 h 15780"/>
                <a:gd name="connsiteX2" fmla="*/ 0 w 2595996"/>
                <a:gd name="connsiteY2" fmla="*/ 0 h 15780"/>
                <a:gd name="connsiteX3" fmla="*/ 30043 w 2595996"/>
                <a:gd name="connsiteY3" fmla="*/ 15780 h 15780"/>
                <a:gd name="connsiteX0" fmla="*/ 0 w 2608651"/>
                <a:gd name="connsiteY0" fmla="*/ 15781 h 15781"/>
                <a:gd name="connsiteX1" fmla="*/ 2608651 w 2608651"/>
                <a:gd name="connsiteY1" fmla="*/ 0 h 15781"/>
                <a:gd name="connsiteX2" fmla="*/ 12655 w 2608651"/>
                <a:gd name="connsiteY2" fmla="*/ 0 h 15781"/>
                <a:gd name="connsiteX3" fmla="*/ 0 w 2608651"/>
                <a:gd name="connsiteY3" fmla="*/ 15781 h 15781"/>
                <a:gd name="connsiteX0" fmla="*/ 6322 w 2595996"/>
                <a:gd name="connsiteY0" fmla="*/ 10333 h 10333"/>
                <a:gd name="connsiteX1" fmla="*/ 2595996 w 2595996"/>
                <a:gd name="connsiteY1" fmla="*/ 0 h 10333"/>
                <a:gd name="connsiteX2" fmla="*/ 0 w 2595996"/>
                <a:gd name="connsiteY2" fmla="*/ 0 h 10333"/>
                <a:gd name="connsiteX3" fmla="*/ 6322 w 2595996"/>
                <a:gd name="connsiteY3" fmla="*/ 10333 h 10333"/>
              </a:gdLst>
              <a:ahLst/>
              <a:cxnLst>
                <a:cxn ang="0">
                  <a:pos x="connsiteX0" y="connsiteY0"/>
                </a:cxn>
                <a:cxn ang="0">
                  <a:pos x="connsiteX1" y="connsiteY1"/>
                </a:cxn>
                <a:cxn ang="0">
                  <a:pos x="connsiteX2" y="connsiteY2"/>
                </a:cxn>
                <a:cxn ang="0">
                  <a:pos x="connsiteX3" y="connsiteY3"/>
                </a:cxn>
              </a:cxnLst>
              <a:rect l="l" t="t" r="r" b="b"/>
              <a:pathLst>
                <a:path w="2595996" h="10333">
                  <a:moveTo>
                    <a:pt x="6322" y="10333"/>
                  </a:moveTo>
                  <a:lnTo>
                    <a:pt x="2595996" y="0"/>
                  </a:lnTo>
                  <a:lnTo>
                    <a:pt x="0" y="0"/>
                  </a:lnTo>
                  <a:lnTo>
                    <a:pt x="6322" y="10333"/>
                  </a:lnTo>
                  <a:close/>
                </a:path>
              </a:pathLst>
            </a:custGeom>
            <a:solidFill>
              <a:srgbClr val="4B9981"/>
            </a:solidFill>
            <a:ln w="8653" cap="flat">
              <a:noFill/>
              <a:prstDash val="solid"/>
              <a:miter/>
            </a:ln>
          </p:spPr>
          <p:txBody>
            <a:bodyPr rtlCol="0" anchor="ctr"/>
            <a:lstStyle/>
            <a:p>
              <a:endParaRPr lang="en-US">
                <a:solidFill>
                  <a:schemeClr val="bg1"/>
                </a:solidFill>
              </a:endParaRPr>
            </a:p>
          </p:txBody>
        </p:sp>
      </p:grpSp>
      <p:sp>
        <p:nvSpPr>
          <p:cNvPr id="33" name="Graphic 26">
            <a:extLst>
              <a:ext uri="{FF2B5EF4-FFF2-40B4-BE49-F238E27FC236}">
                <a16:creationId xmlns:a16="http://schemas.microsoft.com/office/drawing/2014/main" id="{B8D702BB-64B8-B538-5D0C-B9DE45CE99DE}"/>
              </a:ext>
            </a:extLst>
          </p:cNvPr>
          <p:cNvSpPr/>
          <p:nvPr/>
        </p:nvSpPr>
        <p:spPr>
          <a:xfrm rot="10800000">
            <a:off x="119773" y="3770674"/>
            <a:ext cx="5394960" cy="45720"/>
          </a:xfrm>
          <a:custGeom>
            <a:avLst/>
            <a:gdLst>
              <a:gd name="connsiteX0" fmla="*/ 36368 w 2595995"/>
              <a:gd name="connsiteY0" fmla="*/ 30307 h 744681"/>
              <a:gd name="connsiteX1" fmla="*/ 2595996 w 2595995"/>
              <a:gd name="connsiteY1" fmla="*/ 0 h 744681"/>
              <a:gd name="connsiteX2" fmla="*/ 0 w 2595995"/>
              <a:gd name="connsiteY2" fmla="*/ 0 h 744681"/>
              <a:gd name="connsiteX3" fmla="*/ 0 w 2595995"/>
              <a:gd name="connsiteY3" fmla="*/ 744682 h 744681"/>
              <a:gd name="connsiteX0" fmla="*/ 30043 w 2595996"/>
              <a:gd name="connsiteY0" fmla="*/ 15780 h 744682"/>
              <a:gd name="connsiteX1" fmla="*/ 2595996 w 2595996"/>
              <a:gd name="connsiteY1" fmla="*/ 0 h 744682"/>
              <a:gd name="connsiteX2" fmla="*/ 0 w 2595996"/>
              <a:gd name="connsiteY2" fmla="*/ 0 h 744682"/>
              <a:gd name="connsiteX3" fmla="*/ 0 w 2595996"/>
              <a:gd name="connsiteY3" fmla="*/ 744682 h 744682"/>
              <a:gd name="connsiteX4" fmla="*/ 30043 w 2595996"/>
              <a:gd name="connsiteY4" fmla="*/ 15780 h 744682"/>
              <a:gd name="connsiteX0" fmla="*/ 30043 w 2595996"/>
              <a:gd name="connsiteY0" fmla="*/ 15780 h 15780"/>
              <a:gd name="connsiteX1" fmla="*/ 2595996 w 2595996"/>
              <a:gd name="connsiteY1" fmla="*/ 0 h 15780"/>
              <a:gd name="connsiteX2" fmla="*/ 0 w 2595996"/>
              <a:gd name="connsiteY2" fmla="*/ 0 h 15780"/>
              <a:gd name="connsiteX3" fmla="*/ 30043 w 2595996"/>
              <a:gd name="connsiteY3" fmla="*/ 15780 h 15780"/>
              <a:gd name="connsiteX0" fmla="*/ 0 w 2608651"/>
              <a:gd name="connsiteY0" fmla="*/ 15781 h 15781"/>
              <a:gd name="connsiteX1" fmla="*/ 2608651 w 2608651"/>
              <a:gd name="connsiteY1" fmla="*/ 0 h 15781"/>
              <a:gd name="connsiteX2" fmla="*/ 12655 w 2608651"/>
              <a:gd name="connsiteY2" fmla="*/ 0 h 15781"/>
              <a:gd name="connsiteX3" fmla="*/ 0 w 2608651"/>
              <a:gd name="connsiteY3" fmla="*/ 15781 h 15781"/>
              <a:gd name="connsiteX0" fmla="*/ 6322 w 2595996"/>
              <a:gd name="connsiteY0" fmla="*/ 10333 h 10333"/>
              <a:gd name="connsiteX1" fmla="*/ 2595996 w 2595996"/>
              <a:gd name="connsiteY1" fmla="*/ 0 h 10333"/>
              <a:gd name="connsiteX2" fmla="*/ 0 w 2595996"/>
              <a:gd name="connsiteY2" fmla="*/ 0 h 10333"/>
              <a:gd name="connsiteX3" fmla="*/ 6322 w 2595996"/>
              <a:gd name="connsiteY3" fmla="*/ 10333 h 10333"/>
            </a:gdLst>
            <a:ahLst/>
            <a:cxnLst>
              <a:cxn ang="0">
                <a:pos x="connsiteX0" y="connsiteY0"/>
              </a:cxn>
              <a:cxn ang="0">
                <a:pos x="connsiteX1" y="connsiteY1"/>
              </a:cxn>
              <a:cxn ang="0">
                <a:pos x="connsiteX2" y="connsiteY2"/>
              </a:cxn>
              <a:cxn ang="0">
                <a:pos x="connsiteX3" y="connsiteY3"/>
              </a:cxn>
            </a:cxnLst>
            <a:rect l="l" t="t" r="r" b="b"/>
            <a:pathLst>
              <a:path w="2595996" h="10333">
                <a:moveTo>
                  <a:pt x="6322" y="10333"/>
                </a:moveTo>
                <a:lnTo>
                  <a:pt x="2595996" y="0"/>
                </a:lnTo>
                <a:lnTo>
                  <a:pt x="0" y="0"/>
                </a:lnTo>
                <a:lnTo>
                  <a:pt x="6322" y="10333"/>
                </a:lnTo>
                <a:close/>
              </a:path>
            </a:pathLst>
          </a:custGeom>
          <a:solidFill>
            <a:srgbClr val="1FA3B6"/>
          </a:solidFill>
          <a:ln w="8653" cap="flat">
            <a:noFill/>
            <a:prstDash val="solid"/>
            <a:miter/>
          </a:ln>
        </p:spPr>
        <p:txBody>
          <a:bodyPr rtlCol="0" anchor="ctr"/>
          <a:lstStyle/>
          <a:p>
            <a:endParaRPr lang="en-US">
              <a:solidFill>
                <a:schemeClr val="bg1"/>
              </a:solidFill>
            </a:endParaRPr>
          </a:p>
        </p:txBody>
      </p:sp>
      <p:sp>
        <p:nvSpPr>
          <p:cNvPr id="34" name="Graphic 26">
            <a:extLst>
              <a:ext uri="{FF2B5EF4-FFF2-40B4-BE49-F238E27FC236}">
                <a16:creationId xmlns:a16="http://schemas.microsoft.com/office/drawing/2014/main" id="{E88E48A7-129D-A3ED-7307-EFDC3975D6EB}"/>
              </a:ext>
            </a:extLst>
          </p:cNvPr>
          <p:cNvSpPr/>
          <p:nvPr/>
        </p:nvSpPr>
        <p:spPr>
          <a:xfrm>
            <a:off x="6713030" y="3813046"/>
            <a:ext cx="5394960" cy="45720"/>
          </a:xfrm>
          <a:custGeom>
            <a:avLst/>
            <a:gdLst>
              <a:gd name="connsiteX0" fmla="*/ 36368 w 2595995"/>
              <a:gd name="connsiteY0" fmla="*/ 30307 h 744681"/>
              <a:gd name="connsiteX1" fmla="*/ 2595996 w 2595995"/>
              <a:gd name="connsiteY1" fmla="*/ 0 h 744681"/>
              <a:gd name="connsiteX2" fmla="*/ 0 w 2595995"/>
              <a:gd name="connsiteY2" fmla="*/ 0 h 744681"/>
              <a:gd name="connsiteX3" fmla="*/ 0 w 2595995"/>
              <a:gd name="connsiteY3" fmla="*/ 744682 h 744681"/>
              <a:gd name="connsiteX0" fmla="*/ 30043 w 2595996"/>
              <a:gd name="connsiteY0" fmla="*/ 15780 h 744682"/>
              <a:gd name="connsiteX1" fmla="*/ 2595996 w 2595996"/>
              <a:gd name="connsiteY1" fmla="*/ 0 h 744682"/>
              <a:gd name="connsiteX2" fmla="*/ 0 w 2595996"/>
              <a:gd name="connsiteY2" fmla="*/ 0 h 744682"/>
              <a:gd name="connsiteX3" fmla="*/ 0 w 2595996"/>
              <a:gd name="connsiteY3" fmla="*/ 744682 h 744682"/>
              <a:gd name="connsiteX4" fmla="*/ 30043 w 2595996"/>
              <a:gd name="connsiteY4" fmla="*/ 15780 h 744682"/>
              <a:gd name="connsiteX0" fmla="*/ 30043 w 2595996"/>
              <a:gd name="connsiteY0" fmla="*/ 15780 h 15780"/>
              <a:gd name="connsiteX1" fmla="*/ 2595996 w 2595996"/>
              <a:gd name="connsiteY1" fmla="*/ 0 h 15780"/>
              <a:gd name="connsiteX2" fmla="*/ 0 w 2595996"/>
              <a:gd name="connsiteY2" fmla="*/ 0 h 15780"/>
              <a:gd name="connsiteX3" fmla="*/ 30043 w 2595996"/>
              <a:gd name="connsiteY3" fmla="*/ 15780 h 15780"/>
              <a:gd name="connsiteX0" fmla="*/ 0 w 2608651"/>
              <a:gd name="connsiteY0" fmla="*/ 15781 h 15781"/>
              <a:gd name="connsiteX1" fmla="*/ 2608651 w 2608651"/>
              <a:gd name="connsiteY1" fmla="*/ 0 h 15781"/>
              <a:gd name="connsiteX2" fmla="*/ 12655 w 2608651"/>
              <a:gd name="connsiteY2" fmla="*/ 0 h 15781"/>
              <a:gd name="connsiteX3" fmla="*/ 0 w 2608651"/>
              <a:gd name="connsiteY3" fmla="*/ 15781 h 15781"/>
              <a:gd name="connsiteX0" fmla="*/ 6322 w 2595996"/>
              <a:gd name="connsiteY0" fmla="*/ 10333 h 10333"/>
              <a:gd name="connsiteX1" fmla="*/ 2595996 w 2595996"/>
              <a:gd name="connsiteY1" fmla="*/ 0 h 10333"/>
              <a:gd name="connsiteX2" fmla="*/ 0 w 2595996"/>
              <a:gd name="connsiteY2" fmla="*/ 0 h 10333"/>
              <a:gd name="connsiteX3" fmla="*/ 6322 w 2595996"/>
              <a:gd name="connsiteY3" fmla="*/ 10333 h 10333"/>
            </a:gdLst>
            <a:ahLst/>
            <a:cxnLst>
              <a:cxn ang="0">
                <a:pos x="connsiteX0" y="connsiteY0"/>
              </a:cxn>
              <a:cxn ang="0">
                <a:pos x="connsiteX1" y="connsiteY1"/>
              </a:cxn>
              <a:cxn ang="0">
                <a:pos x="connsiteX2" y="connsiteY2"/>
              </a:cxn>
              <a:cxn ang="0">
                <a:pos x="connsiteX3" y="connsiteY3"/>
              </a:cxn>
            </a:cxnLst>
            <a:rect l="l" t="t" r="r" b="b"/>
            <a:pathLst>
              <a:path w="2595996" h="10333">
                <a:moveTo>
                  <a:pt x="6322" y="10333"/>
                </a:moveTo>
                <a:lnTo>
                  <a:pt x="2595996" y="0"/>
                </a:lnTo>
                <a:lnTo>
                  <a:pt x="0" y="0"/>
                </a:lnTo>
                <a:lnTo>
                  <a:pt x="6322" y="10333"/>
                </a:lnTo>
                <a:close/>
              </a:path>
            </a:pathLst>
          </a:custGeom>
          <a:solidFill>
            <a:srgbClr val="D43833"/>
          </a:solidFill>
          <a:ln w="8653" cap="flat">
            <a:no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D277329D-2B7C-D40A-EE8D-0066EA04CB5D}"/>
              </a:ext>
            </a:extLst>
          </p:cNvPr>
          <p:cNvSpPr/>
          <p:nvPr/>
        </p:nvSpPr>
        <p:spPr>
          <a:xfrm>
            <a:off x="582359" y="1591631"/>
            <a:ext cx="5305136" cy="204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45720" rIns="91440" bIns="45720" numCol="1" spcCol="0" rtlCol="0" fromWordArt="0" anchor="t" anchorCtr="0" forceAA="0" compatLnSpc="1">
            <a:prstTxWarp prst="textNoShape">
              <a:avLst/>
            </a:prstTxWarp>
            <a:noAutofit/>
          </a:bodyPr>
          <a:lstStyle/>
          <a:p>
            <a:pPr marL="285750" marR="0" lvl="0" indent="-285750">
              <a:spcBef>
                <a:spcPts val="600"/>
              </a:spcBef>
              <a:spcAft>
                <a:spcPts val="600"/>
              </a:spcAft>
              <a:buClr>
                <a:srgbClr val="7DD1E0"/>
              </a:buClr>
              <a:buFont typeface=".PingFang SC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Strength One</a:t>
            </a:r>
          </a:p>
          <a:p>
            <a:pPr marL="285750" marR="0" lvl="0" indent="-285750">
              <a:spcBef>
                <a:spcPts val="600"/>
              </a:spcBef>
              <a:spcAft>
                <a:spcPts val="600"/>
              </a:spcAft>
              <a:buClr>
                <a:srgbClr val="7DD1E0"/>
              </a:buClr>
              <a:buFont typeface=".PingFang SC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Two</a:t>
            </a:r>
          </a:p>
          <a:p>
            <a:pPr marL="285750" marR="0" lvl="0" indent="-285750">
              <a:spcBef>
                <a:spcPts val="600"/>
              </a:spcBef>
              <a:spcAft>
                <a:spcPts val="600"/>
              </a:spcAft>
              <a:buClr>
                <a:srgbClr val="7DD1E0"/>
              </a:buClr>
              <a:buFont typeface=".PingFang SC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Thre</a:t>
            </a: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a:t>
            </a:r>
          </a:p>
          <a:p>
            <a:pPr marL="285750" marR="0" lvl="0" indent="-285750">
              <a:spcBef>
                <a:spcPts val="600"/>
              </a:spcBef>
              <a:spcAft>
                <a:spcPts val="600"/>
              </a:spcAft>
              <a:buClr>
                <a:srgbClr val="7DD1E0"/>
              </a:buClr>
              <a:buFont typeface=".PingFang SC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Four</a:t>
            </a:r>
          </a:p>
          <a:p>
            <a:pPr marL="285750" marR="0" lvl="0" indent="-285750">
              <a:spcBef>
                <a:spcPts val="600"/>
              </a:spcBef>
              <a:spcAft>
                <a:spcPts val="600"/>
              </a:spcAft>
              <a:buClr>
                <a:srgbClr val="7DD1E0"/>
              </a:buClr>
              <a:buFont typeface=".PingFang SC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Five</a:t>
            </a:r>
            <a:endPar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DCAFD28C-0A29-A000-B437-66FFBFD106FA}"/>
              </a:ext>
            </a:extLst>
          </p:cNvPr>
          <p:cNvSpPr/>
          <p:nvPr/>
        </p:nvSpPr>
        <p:spPr>
          <a:xfrm>
            <a:off x="587231" y="4446906"/>
            <a:ext cx="5300264" cy="204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45720" rIns="91440" bIns="45720" numCol="1" spcCol="0" rtlCol="0" fromWordArt="0" anchor="t" anchorCtr="0" forceAA="0" compatLnSpc="1">
            <a:prstTxWarp prst="textNoShape">
              <a:avLst/>
            </a:prstTxWarp>
            <a:noAutofit/>
          </a:bodyPr>
          <a:lstStyle/>
          <a:p>
            <a:pPr marL="285750" marR="0" lvl="0" indent="-285750">
              <a:spcBef>
                <a:spcPts val="600"/>
              </a:spcBef>
              <a:spcAft>
                <a:spcPts val="600"/>
              </a:spcAft>
              <a:buClr>
                <a:srgbClr val="93CCB7"/>
              </a:buClr>
              <a:buFont typeface=".PingFang SC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Opportunity One</a:t>
            </a:r>
          </a:p>
          <a:p>
            <a:pPr marL="285750" marR="0" lvl="0" indent="-285750">
              <a:spcBef>
                <a:spcPts val="600"/>
              </a:spcBef>
              <a:spcAft>
                <a:spcPts val="600"/>
              </a:spcAft>
              <a:buClr>
                <a:srgbClr val="93CCB7"/>
              </a:buClr>
              <a:buFont typeface=".PingFang SC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Two</a:t>
            </a:r>
          </a:p>
          <a:p>
            <a:pPr marL="285750" marR="0" lvl="0" indent="-285750">
              <a:spcBef>
                <a:spcPts val="600"/>
              </a:spcBef>
              <a:spcAft>
                <a:spcPts val="600"/>
              </a:spcAft>
              <a:buClr>
                <a:srgbClr val="93CCB7"/>
              </a:buClr>
              <a:buFont typeface=".PingFang SC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Three</a:t>
            </a:r>
          </a:p>
          <a:p>
            <a:pPr marL="285750" marR="0" lvl="0" indent="-285750">
              <a:spcBef>
                <a:spcPts val="600"/>
              </a:spcBef>
              <a:spcAft>
                <a:spcPts val="600"/>
              </a:spcAft>
              <a:buClr>
                <a:srgbClr val="93CCB7"/>
              </a:buClr>
              <a:buFont typeface=".PingFang SC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Four</a:t>
            </a:r>
          </a:p>
          <a:p>
            <a:pPr marL="285750" marR="0" lvl="0" indent="-285750">
              <a:spcBef>
                <a:spcPts val="600"/>
              </a:spcBef>
              <a:spcAft>
                <a:spcPts val="600"/>
              </a:spcAft>
              <a:buClr>
                <a:srgbClr val="93CCB7"/>
              </a:buClr>
              <a:buFont typeface=".PingFang SC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Five</a:t>
            </a:r>
          </a:p>
        </p:txBody>
      </p:sp>
      <p:sp>
        <p:nvSpPr>
          <p:cNvPr id="37" name="Rectangle 36">
            <a:extLst>
              <a:ext uri="{FF2B5EF4-FFF2-40B4-BE49-F238E27FC236}">
                <a16:creationId xmlns:a16="http://schemas.microsoft.com/office/drawing/2014/main" id="{7A549278-671F-20B5-9140-84E708040C9E}"/>
              </a:ext>
            </a:extLst>
          </p:cNvPr>
          <p:cNvSpPr/>
          <p:nvPr/>
        </p:nvSpPr>
        <p:spPr>
          <a:xfrm>
            <a:off x="6524523" y="1591631"/>
            <a:ext cx="5445216" cy="204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45720" rIns="91440" bIns="45720" numCol="1" spcCol="0" rtlCol="0" fromWordArt="0" anchor="t" anchorCtr="0" forceAA="0" compatLnSpc="1">
            <a:prstTxWarp prst="textNoShape">
              <a:avLst/>
            </a:prstTxWarp>
            <a:noAutofit/>
          </a:bodyPr>
          <a:lstStyle/>
          <a:p>
            <a:pPr marL="285750" marR="0" lvl="0" indent="-285750">
              <a:spcBef>
                <a:spcPts val="600"/>
              </a:spcBef>
              <a:spcAft>
                <a:spcPts val="600"/>
              </a:spcAft>
              <a:buClr>
                <a:srgbClr val="FFC000"/>
              </a:buClr>
              <a:buFont typeface="System Font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Weakness One</a:t>
            </a:r>
          </a:p>
          <a:p>
            <a:pPr marL="285750" marR="0" lvl="0" indent="-285750">
              <a:spcBef>
                <a:spcPts val="600"/>
              </a:spcBef>
              <a:spcAft>
                <a:spcPts val="600"/>
              </a:spcAft>
              <a:buClr>
                <a:srgbClr val="FFC000"/>
              </a:buClr>
              <a:buFont typeface="System Font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Two</a:t>
            </a:r>
          </a:p>
          <a:p>
            <a:pPr marL="285750" marR="0" lvl="0" indent="-285750">
              <a:spcBef>
                <a:spcPts val="600"/>
              </a:spcBef>
              <a:spcAft>
                <a:spcPts val="600"/>
              </a:spcAft>
              <a:buClr>
                <a:srgbClr val="FFC000"/>
              </a:buClr>
              <a:buFont typeface="System Font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Three</a:t>
            </a:r>
          </a:p>
          <a:p>
            <a:pPr marL="285750" marR="0" lvl="0" indent="-285750">
              <a:spcBef>
                <a:spcPts val="600"/>
              </a:spcBef>
              <a:spcAft>
                <a:spcPts val="600"/>
              </a:spcAft>
              <a:buClr>
                <a:srgbClr val="FFC000"/>
              </a:buClr>
              <a:buFont typeface="System Font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Four</a:t>
            </a:r>
          </a:p>
          <a:p>
            <a:pPr marL="285750" marR="0" lvl="0" indent="-285750">
              <a:spcBef>
                <a:spcPts val="600"/>
              </a:spcBef>
              <a:spcAft>
                <a:spcPts val="600"/>
              </a:spcAft>
              <a:buClr>
                <a:srgbClr val="FFC000"/>
              </a:buClr>
              <a:buFont typeface="System Font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Five</a:t>
            </a:r>
            <a:endParaRPr lang="en-US" sz="1400" dirty="0">
              <a:solidFill>
                <a:schemeClr val="bg1"/>
              </a:solidFill>
              <a:effectLst/>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D8CBB146-1767-A5F3-14F0-44C899833C72}"/>
              </a:ext>
            </a:extLst>
          </p:cNvPr>
          <p:cNvSpPr/>
          <p:nvPr/>
        </p:nvSpPr>
        <p:spPr>
          <a:xfrm>
            <a:off x="6529395" y="4446906"/>
            <a:ext cx="5440216" cy="204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45720" rIns="91440" bIns="45720" numCol="1" spcCol="0" rtlCol="0" fromWordArt="0" anchor="t" anchorCtr="0" forceAA="0" compatLnSpc="1">
            <a:prstTxWarp prst="textNoShape">
              <a:avLst/>
            </a:prstTxWarp>
            <a:noAutofit/>
          </a:bodyPr>
          <a:lstStyle/>
          <a:p>
            <a:pPr marL="285750" marR="0" lvl="0" indent="-285750">
              <a:spcBef>
                <a:spcPts val="600"/>
              </a:spcBef>
              <a:spcAft>
                <a:spcPts val="600"/>
              </a:spcAft>
              <a:buClr>
                <a:srgbClr val="FF7867"/>
              </a:buClr>
              <a:buFont typeface="System Font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Threat One</a:t>
            </a:r>
          </a:p>
          <a:p>
            <a:pPr marL="285750" marR="0" lvl="0" indent="-285750">
              <a:spcBef>
                <a:spcPts val="600"/>
              </a:spcBef>
              <a:spcAft>
                <a:spcPts val="600"/>
              </a:spcAft>
              <a:buClr>
                <a:srgbClr val="FF7867"/>
              </a:buClr>
              <a:buFont typeface="System Font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Two</a:t>
            </a:r>
          </a:p>
          <a:p>
            <a:pPr marL="285750" marR="0" lvl="0" indent="-285750">
              <a:spcBef>
                <a:spcPts val="600"/>
              </a:spcBef>
              <a:spcAft>
                <a:spcPts val="600"/>
              </a:spcAft>
              <a:buClr>
                <a:srgbClr val="FF7867"/>
              </a:buClr>
              <a:buFont typeface="System Font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Three</a:t>
            </a:r>
          </a:p>
          <a:p>
            <a:pPr marL="285750" marR="0" lvl="0" indent="-285750">
              <a:spcBef>
                <a:spcPts val="600"/>
              </a:spcBef>
              <a:spcAft>
                <a:spcPts val="600"/>
              </a:spcAft>
              <a:buClr>
                <a:srgbClr val="FF7867"/>
              </a:buClr>
              <a:buFont typeface="System Font Regular"/>
              <a:buChar char="—"/>
            </a:pP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Four</a:t>
            </a:r>
          </a:p>
          <a:p>
            <a:pPr marL="285750" marR="0" lvl="0" indent="-285750">
              <a:spcBef>
                <a:spcPts val="600"/>
              </a:spcBef>
              <a:spcAft>
                <a:spcPts val="600"/>
              </a:spcAft>
              <a:buClr>
                <a:srgbClr val="FF7867"/>
              </a:buClr>
              <a:buFont typeface="System Font Regular"/>
              <a:buChar char="—"/>
            </a:pP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Five</a:t>
            </a:r>
          </a:p>
        </p:txBody>
      </p:sp>
      <p:sp>
        <p:nvSpPr>
          <p:cNvPr id="40" name="TextBox 39">
            <a:extLst>
              <a:ext uri="{FF2B5EF4-FFF2-40B4-BE49-F238E27FC236}">
                <a16:creationId xmlns:a16="http://schemas.microsoft.com/office/drawing/2014/main" id="{6FA62D88-F279-54FB-03FA-212249B74CFA}"/>
              </a:ext>
            </a:extLst>
          </p:cNvPr>
          <p:cNvSpPr txBox="1"/>
          <p:nvPr/>
        </p:nvSpPr>
        <p:spPr>
          <a:xfrm>
            <a:off x="222389" y="123285"/>
            <a:ext cx="7283311" cy="923330"/>
          </a:xfrm>
          <a:prstGeom prst="rect">
            <a:avLst/>
          </a:prstGeom>
          <a:noFill/>
          <a:effectLst>
            <a:outerShdw blurRad="127000" dist="38100" dir="8100000" algn="tr" rotWithShape="0">
              <a:srgbClr val="00161B">
                <a:alpha val="53000"/>
              </a:srgbClr>
            </a:outerShdw>
          </a:effectLst>
        </p:spPr>
        <p:txBody>
          <a:bodyPr wrap="square" rtlCol="0">
            <a:spAutoFit/>
          </a:bodyPr>
          <a:lstStyle/>
          <a:p>
            <a:r>
              <a:rPr lang="en-US" sz="5400" dirty="0">
                <a:solidFill>
                  <a:schemeClr val="bg1"/>
                </a:solidFill>
                <a:latin typeface="Century Gothic" panose="020B0502020202020204" pitchFamily="34" charset="0"/>
              </a:rPr>
              <a:t>Discussion and Matrix</a:t>
            </a:r>
          </a:p>
        </p:txBody>
      </p:sp>
    </p:spTree>
    <p:extLst>
      <p:ext uri="{BB962C8B-B14F-4D97-AF65-F5344CB8AC3E}">
        <p14:creationId xmlns:p14="http://schemas.microsoft.com/office/powerpoint/2010/main" val="11529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6822"/>
        </a:solidFill>
        <a:effectLst/>
      </p:bgPr>
    </p:bg>
    <p:spTree>
      <p:nvGrpSpPr>
        <p:cNvPr id="1" name=""/>
        <p:cNvGrpSpPr/>
        <p:nvPr/>
      </p:nvGrpSpPr>
      <p:grpSpPr>
        <a:xfrm>
          <a:off x="0" y="0"/>
          <a:ext cx="0" cy="0"/>
          <a:chOff x="0" y="0"/>
          <a:chExt cx="0" cy="0"/>
        </a:xfrm>
      </p:grpSpPr>
      <p:pic>
        <p:nvPicPr>
          <p:cNvPr id="5" name="Picture 4" descr="Close-up of a multi colored wall">
            <a:extLst>
              <a:ext uri="{FF2B5EF4-FFF2-40B4-BE49-F238E27FC236}">
                <a16:creationId xmlns:a16="http://schemas.microsoft.com/office/drawing/2014/main" id="{1E54950A-29AE-B486-8D06-DE5F6FE8E1BF}"/>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8779"/>
                    </a14:imgEffect>
                    <a14:imgEffect>
                      <a14:saturation sat="149000"/>
                    </a14:imgEffect>
                    <a14:imgEffect>
                      <a14:brightnessContrast bright="16000"/>
                    </a14:imgEffect>
                  </a14:imgLayer>
                </a14:imgProps>
              </a:ext>
            </a:extLst>
          </a:blip>
          <a:srcRect l="95610"/>
          <a:stretch/>
        </p:blipFill>
        <p:spPr>
          <a:xfrm>
            <a:off x="11656740" y="-1"/>
            <a:ext cx="535260" cy="6858001"/>
          </a:xfrm>
          <a:prstGeom prst="rect">
            <a:avLst/>
          </a:prstGeom>
          <a:effectLst>
            <a:outerShdw blurRad="177800" dist="38100" dir="8100000" algn="tr" rotWithShape="0">
              <a:prstClr val="black">
                <a:alpha val="40000"/>
              </a:prstClr>
            </a:outerShdw>
          </a:effectLst>
        </p:spPr>
      </p:pic>
      <p:sp>
        <p:nvSpPr>
          <p:cNvPr id="4" name="TextBox 3">
            <a:extLst>
              <a:ext uri="{FF2B5EF4-FFF2-40B4-BE49-F238E27FC236}">
                <a16:creationId xmlns:a16="http://schemas.microsoft.com/office/drawing/2014/main" id="{9D17DEA0-FEE7-BA7B-8D57-92F55C4950DB}"/>
              </a:ext>
            </a:extLst>
          </p:cNvPr>
          <p:cNvSpPr txBox="1"/>
          <p:nvPr/>
        </p:nvSpPr>
        <p:spPr>
          <a:xfrm>
            <a:off x="222389" y="123285"/>
            <a:ext cx="9404211" cy="923330"/>
          </a:xfrm>
          <a:prstGeom prst="rect">
            <a:avLst/>
          </a:prstGeom>
          <a:noFill/>
          <a:effectLst>
            <a:outerShdw blurRad="127000" dist="38100" dir="8100000" algn="tr" rotWithShape="0">
              <a:srgbClr val="00161B">
                <a:alpha val="53000"/>
              </a:srgbClr>
            </a:outerShdw>
          </a:effectLst>
        </p:spPr>
        <p:txBody>
          <a:bodyPr wrap="square" rtlCol="0">
            <a:spAutoFit/>
          </a:bodyPr>
          <a:lstStyle/>
          <a:p>
            <a:r>
              <a:rPr lang="en-US" sz="5400" dirty="0">
                <a:solidFill>
                  <a:schemeClr val="bg1"/>
                </a:solidFill>
                <a:latin typeface="Century Gothic" panose="020B0502020202020204" pitchFamily="34" charset="0"/>
              </a:rPr>
              <a:t>Analysis and Next Steps</a:t>
            </a:r>
          </a:p>
        </p:txBody>
      </p:sp>
      <p:grpSp>
        <p:nvGrpSpPr>
          <p:cNvPr id="9" name="Group 8">
            <a:extLst>
              <a:ext uri="{FF2B5EF4-FFF2-40B4-BE49-F238E27FC236}">
                <a16:creationId xmlns:a16="http://schemas.microsoft.com/office/drawing/2014/main" id="{5A67843A-5F96-5DF1-D7B4-9037C06ED700}"/>
              </a:ext>
            </a:extLst>
          </p:cNvPr>
          <p:cNvGrpSpPr/>
          <p:nvPr/>
        </p:nvGrpSpPr>
        <p:grpSpPr>
          <a:xfrm>
            <a:off x="10247384" y="5469027"/>
            <a:ext cx="1169581" cy="1177118"/>
            <a:chOff x="7378279" y="1942788"/>
            <a:chExt cx="3449563" cy="3471793"/>
          </a:xfrm>
        </p:grpSpPr>
        <p:grpSp>
          <p:nvGrpSpPr>
            <p:cNvPr id="10" name="Group 9">
              <a:extLst>
                <a:ext uri="{FF2B5EF4-FFF2-40B4-BE49-F238E27FC236}">
                  <a16:creationId xmlns:a16="http://schemas.microsoft.com/office/drawing/2014/main" id="{0574371E-E5C6-1849-D42A-D17192365F11}"/>
                </a:ext>
              </a:extLst>
            </p:cNvPr>
            <p:cNvGrpSpPr/>
            <p:nvPr/>
          </p:nvGrpSpPr>
          <p:grpSpPr>
            <a:xfrm>
              <a:off x="7378279" y="1942788"/>
              <a:ext cx="3449563" cy="3471793"/>
              <a:chOff x="5410408" y="2956037"/>
              <a:chExt cx="1437287" cy="1437328"/>
            </a:xfrm>
            <a:solidFill>
              <a:schemeClr val="tx2"/>
            </a:solidFill>
          </p:grpSpPr>
          <p:pic>
            <p:nvPicPr>
              <p:cNvPr id="17" name="Graphic 16">
                <a:extLst>
                  <a:ext uri="{FF2B5EF4-FFF2-40B4-BE49-F238E27FC236}">
                    <a16:creationId xmlns:a16="http://schemas.microsoft.com/office/drawing/2014/main" id="{9D21C92B-1448-122D-C0EC-80E75A81A1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410409" y="3674012"/>
                <a:ext cx="719352" cy="719353"/>
              </a:xfrm>
              <a:prstGeom prst="rect">
                <a:avLst/>
              </a:prstGeom>
            </p:spPr>
          </p:pic>
          <p:pic>
            <p:nvPicPr>
              <p:cNvPr id="18" name="Graphic 17">
                <a:extLst>
                  <a:ext uri="{FF2B5EF4-FFF2-40B4-BE49-F238E27FC236}">
                    <a16:creationId xmlns:a16="http://schemas.microsoft.com/office/drawing/2014/main" id="{7E1D4087-3219-975C-A871-CEE0CC1809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128343" y="3674012"/>
                <a:ext cx="719352" cy="719352"/>
              </a:xfrm>
              <a:prstGeom prst="rect">
                <a:avLst/>
              </a:prstGeom>
            </p:spPr>
          </p:pic>
          <p:pic>
            <p:nvPicPr>
              <p:cNvPr id="19" name="Graphic 18">
                <a:extLst>
                  <a:ext uri="{FF2B5EF4-FFF2-40B4-BE49-F238E27FC236}">
                    <a16:creationId xmlns:a16="http://schemas.microsoft.com/office/drawing/2014/main" id="{4A7B4891-BF08-5483-28A7-BC5C0DD094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6128341" y="2956038"/>
                <a:ext cx="719353" cy="719352"/>
              </a:xfrm>
              <a:prstGeom prst="rect">
                <a:avLst/>
              </a:prstGeom>
            </p:spPr>
          </p:pic>
          <p:pic>
            <p:nvPicPr>
              <p:cNvPr id="20" name="Graphic 19">
                <a:extLst>
                  <a:ext uri="{FF2B5EF4-FFF2-40B4-BE49-F238E27FC236}">
                    <a16:creationId xmlns:a16="http://schemas.microsoft.com/office/drawing/2014/main" id="{E06B8E05-7686-A404-968F-F05C13D0C2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10409" y="2956039"/>
                <a:ext cx="719353" cy="719353"/>
              </a:xfrm>
              <a:prstGeom prst="rect">
                <a:avLst/>
              </a:prstGeom>
            </p:spPr>
          </p:pic>
        </p:grpSp>
        <p:sp>
          <p:nvSpPr>
            <p:cNvPr id="11" name="Freeform 10">
              <a:extLst>
                <a:ext uri="{FF2B5EF4-FFF2-40B4-BE49-F238E27FC236}">
                  <a16:creationId xmlns:a16="http://schemas.microsoft.com/office/drawing/2014/main" id="{DAC1DDC6-CC9E-6E3B-6CCA-6577B5999263}"/>
                </a:ext>
              </a:extLst>
            </p:cNvPr>
            <p:cNvSpPr/>
            <p:nvPr/>
          </p:nvSpPr>
          <p:spPr>
            <a:xfrm>
              <a:off x="8219676" y="2538169"/>
              <a:ext cx="533151" cy="958610"/>
            </a:xfrm>
            <a:custGeom>
              <a:avLst/>
              <a:gdLst>
                <a:gd name="connsiteX0" fmla="*/ 0 w 425073"/>
                <a:gd name="connsiteY0" fmla="*/ 610552 h 764286"/>
                <a:gd name="connsiteX1" fmla="*/ 61675 w 425073"/>
                <a:gd name="connsiteY1" fmla="*/ 573405 h 764286"/>
                <a:gd name="connsiteX2" fmla="*/ 212204 w 425073"/>
                <a:gd name="connsiteY2" fmla="*/ 693611 h 764286"/>
                <a:gd name="connsiteX3" fmla="*/ 280817 w 425073"/>
                <a:gd name="connsiteY3" fmla="*/ 676561 h 764286"/>
                <a:gd name="connsiteX4" fmla="*/ 329663 w 425073"/>
                <a:gd name="connsiteY4" fmla="*/ 630841 h 764286"/>
                <a:gd name="connsiteX5" fmla="*/ 346483 w 425073"/>
                <a:gd name="connsiteY5" fmla="*/ 569976 h 764286"/>
                <a:gd name="connsiteX6" fmla="*/ 321775 w 425073"/>
                <a:gd name="connsiteY6" fmla="*/ 498253 h 764286"/>
                <a:gd name="connsiteX7" fmla="*/ 197379 w 425073"/>
                <a:gd name="connsiteY7" fmla="*/ 381476 h 764286"/>
                <a:gd name="connsiteX8" fmla="*/ 84388 w 425073"/>
                <a:gd name="connsiteY8" fmla="*/ 282035 h 764286"/>
                <a:gd name="connsiteX9" fmla="*/ 45900 w 425073"/>
                <a:gd name="connsiteY9" fmla="*/ 170688 h 764286"/>
                <a:gd name="connsiteX10" fmla="*/ 68612 w 425073"/>
                <a:gd name="connsiteY10" fmla="*/ 84106 h 764286"/>
                <a:gd name="connsiteX11" fmla="*/ 132568 w 425073"/>
                <a:gd name="connsiteY11" fmla="*/ 22479 h 764286"/>
                <a:gd name="connsiteX12" fmla="*/ 222183 w 425073"/>
                <a:gd name="connsiteY12" fmla="*/ 0 h 764286"/>
                <a:gd name="connsiteX13" fmla="*/ 318164 w 425073"/>
                <a:gd name="connsiteY13" fmla="*/ 25432 h 764286"/>
                <a:gd name="connsiteX14" fmla="*/ 412625 w 425073"/>
                <a:gd name="connsiteY14" fmla="*/ 119158 h 764286"/>
                <a:gd name="connsiteX15" fmla="*/ 353420 w 425073"/>
                <a:gd name="connsiteY15" fmla="*/ 164211 h 764286"/>
                <a:gd name="connsiteX16" fmla="*/ 283573 w 425073"/>
                <a:gd name="connsiteY16" fmla="*/ 92488 h 764286"/>
                <a:gd name="connsiteX17" fmla="*/ 220662 w 425073"/>
                <a:gd name="connsiteY17" fmla="*/ 75152 h 764286"/>
                <a:gd name="connsiteX18" fmla="*/ 148819 w 425073"/>
                <a:gd name="connsiteY18" fmla="*/ 101822 h 764286"/>
                <a:gd name="connsiteX19" fmla="*/ 120975 w 425073"/>
                <a:gd name="connsiteY19" fmla="*/ 167640 h 764286"/>
                <a:gd name="connsiteX20" fmla="*/ 130858 w 425073"/>
                <a:gd name="connsiteY20" fmla="*/ 213646 h 764286"/>
                <a:gd name="connsiteX21" fmla="*/ 166874 w 425073"/>
                <a:gd name="connsiteY21" fmla="*/ 262128 h 764286"/>
                <a:gd name="connsiteX22" fmla="*/ 260670 w 425073"/>
                <a:gd name="connsiteY22" fmla="*/ 334804 h 764286"/>
                <a:gd name="connsiteX23" fmla="*/ 390007 w 425073"/>
                <a:gd name="connsiteY23" fmla="*/ 459010 h 764286"/>
                <a:gd name="connsiteX24" fmla="*/ 425074 w 425073"/>
                <a:gd name="connsiteY24" fmla="*/ 568357 h 764286"/>
                <a:gd name="connsiteX25" fmla="*/ 365109 w 425073"/>
                <a:gd name="connsiteY25" fmla="*/ 705898 h 764286"/>
                <a:gd name="connsiteX26" fmla="*/ 219237 w 425073"/>
                <a:gd name="connsiteY26" fmla="*/ 764286 h 764286"/>
                <a:gd name="connsiteX27" fmla="*/ 99307 w 425073"/>
                <a:gd name="connsiteY27" fmla="*/ 728948 h 764286"/>
                <a:gd name="connsiteX28" fmla="*/ 95 w 425073"/>
                <a:gd name="connsiteY28" fmla="*/ 610457 h 76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073" h="764286">
                  <a:moveTo>
                    <a:pt x="0" y="610552"/>
                  </a:moveTo>
                  <a:lnTo>
                    <a:pt x="61675" y="573405"/>
                  </a:lnTo>
                  <a:cubicBezTo>
                    <a:pt x="105104" y="653510"/>
                    <a:pt x="155281" y="693611"/>
                    <a:pt x="212204" y="693611"/>
                  </a:cubicBezTo>
                  <a:cubicBezTo>
                    <a:pt x="236532" y="693611"/>
                    <a:pt x="259435" y="687896"/>
                    <a:pt x="280817" y="676561"/>
                  </a:cubicBezTo>
                  <a:cubicBezTo>
                    <a:pt x="302199" y="665226"/>
                    <a:pt x="318449" y="649891"/>
                    <a:pt x="329663" y="630841"/>
                  </a:cubicBezTo>
                  <a:cubicBezTo>
                    <a:pt x="340876" y="611696"/>
                    <a:pt x="346483" y="591407"/>
                    <a:pt x="346483" y="569976"/>
                  </a:cubicBezTo>
                  <a:cubicBezTo>
                    <a:pt x="346483" y="545592"/>
                    <a:pt x="338215" y="521684"/>
                    <a:pt x="321775" y="498253"/>
                  </a:cubicBezTo>
                  <a:cubicBezTo>
                    <a:pt x="299063" y="465963"/>
                    <a:pt x="257629" y="427006"/>
                    <a:pt x="197379" y="381476"/>
                  </a:cubicBezTo>
                  <a:cubicBezTo>
                    <a:pt x="136845" y="335661"/>
                    <a:pt x="99212" y="302514"/>
                    <a:pt x="84388" y="282035"/>
                  </a:cubicBezTo>
                  <a:cubicBezTo>
                    <a:pt x="58729" y="247745"/>
                    <a:pt x="45900" y="210598"/>
                    <a:pt x="45900" y="170688"/>
                  </a:cubicBezTo>
                  <a:cubicBezTo>
                    <a:pt x="45900" y="139065"/>
                    <a:pt x="53502" y="110204"/>
                    <a:pt x="68612" y="84106"/>
                  </a:cubicBezTo>
                  <a:cubicBezTo>
                    <a:pt x="83722" y="58103"/>
                    <a:pt x="105009" y="37529"/>
                    <a:pt x="132568" y="22479"/>
                  </a:cubicBezTo>
                  <a:cubicBezTo>
                    <a:pt x="160032" y="7430"/>
                    <a:pt x="189872" y="0"/>
                    <a:pt x="222183" y="0"/>
                  </a:cubicBezTo>
                  <a:cubicBezTo>
                    <a:pt x="256394" y="0"/>
                    <a:pt x="288419" y="8477"/>
                    <a:pt x="318164" y="25432"/>
                  </a:cubicBezTo>
                  <a:cubicBezTo>
                    <a:pt x="347909" y="42386"/>
                    <a:pt x="379459" y="73628"/>
                    <a:pt x="412625" y="119158"/>
                  </a:cubicBezTo>
                  <a:lnTo>
                    <a:pt x="353420" y="164211"/>
                  </a:lnTo>
                  <a:cubicBezTo>
                    <a:pt x="326147" y="127921"/>
                    <a:pt x="302864" y="104013"/>
                    <a:pt x="283573" y="92488"/>
                  </a:cubicBezTo>
                  <a:cubicBezTo>
                    <a:pt x="264281" y="80963"/>
                    <a:pt x="243374" y="75152"/>
                    <a:pt x="220662" y="75152"/>
                  </a:cubicBezTo>
                  <a:cubicBezTo>
                    <a:pt x="191393" y="75152"/>
                    <a:pt x="167445" y="84011"/>
                    <a:pt x="148819" y="101822"/>
                  </a:cubicBezTo>
                  <a:cubicBezTo>
                    <a:pt x="130193" y="119634"/>
                    <a:pt x="120975" y="141542"/>
                    <a:pt x="120975" y="167640"/>
                  </a:cubicBezTo>
                  <a:cubicBezTo>
                    <a:pt x="120975" y="183452"/>
                    <a:pt x="124301" y="198787"/>
                    <a:pt x="130858" y="213646"/>
                  </a:cubicBezTo>
                  <a:cubicBezTo>
                    <a:pt x="137415" y="228505"/>
                    <a:pt x="149484" y="244602"/>
                    <a:pt x="166874" y="262128"/>
                  </a:cubicBezTo>
                  <a:cubicBezTo>
                    <a:pt x="176378" y="271367"/>
                    <a:pt x="207643" y="295561"/>
                    <a:pt x="260670" y="334804"/>
                  </a:cubicBezTo>
                  <a:cubicBezTo>
                    <a:pt x="323486" y="381286"/>
                    <a:pt x="366630" y="422720"/>
                    <a:pt x="390007" y="459010"/>
                  </a:cubicBezTo>
                  <a:cubicBezTo>
                    <a:pt x="413385" y="495300"/>
                    <a:pt x="425074" y="531686"/>
                    <a:pt x="425074" y="568357"/>
                  </a:cubicBezTo>
                  <a:cubicBezTo>
                    <a:pt x="425074" y="621125"/>
                    <a:pt x="405117" y="666941"/>
                    <a:pt x="365109" y="705898"/>
                  </a:cubicBezTo>
                  <a:cubicBezTo>
                    <a:pt x="325101" y="744855"/>
                    <a:pt x="276540" y="764286"/>
                    <a:pt x="219237" y="764286"/>
                  </a:cubicBezTo>
                  <a:cubicBezTo>
                    <a:pt x="175142" y="764286"/>
                    <a:pt x="135134" y="752475"/>
                    <a:pt x="99307" y="728948"/>
                  </a:cubicBezTo>
                  <a:cubicBezTo>
                    <a:pt x="63481" y="705326"/>
                    <a:pt x="30410" y="665893"/>
                    <a:pt x="95" y="610457"/>
                  </a:cubicBezTo>
                  <a:close/>
                </a:path>
              </a:pathLst>
            </a:custGeom>
            <a:solidFill>
              <a:schemeClr val="bg1"/>
            </a:solidFill>
            <a:ln w="9492" cap="flat">
              <a:noFill/>
              <a:prstDash val="solid"/>
              <a:miter/>
            </a:ln>
          </p:spPr>
          <p:txBody>
            <a:bodyPr rtlCol="0" anchor="ctr"/>
            <a:lstStyle/>
            <a:p>
              <a:endParaRPr lang="en-US">
                <a:solidFill>
                  <a:schemeClr val="bg1"/>
                </a:solidFill>
              </a:endParaRPr>
            </a:p>
          </p:txBody>
        </p:sp>
        <p:sp>
          <p:nvSpPr>
            <p:cNvPr id="14" name="Freeform 13">
              <a:extLst>
                <a:ext uri="{FF2B5EF4-FFF2-40B4-BE49-F238E27FC236}">
                  <a16:creationId xmlns:a16="http://schemas.microsoft.com/office/drawing/2014/main" id="{BE4DE6D5-E2AE-0605-EBF4-97B9699A1E37}"/>
                </a:ext>
              </a:extLst>
            </p:cNvPr>
            <p:cNvSpPr/>
            <p:nvPr/>
          </p:nvSpPr>
          <p:spPr>
            <a:xfrm>
              <a:off x="9300622" y="2548079"/>
              <a:ext cx="853844" cy="912615"/>
            </a:xfrm>
            <a:custGeom>
              <a:avLst/>
              <a:gdLst>
                <a:gd name="connsiteX0" fmla="*/ 0 w 686409"/>
                <a:gd name="connsiteY0" fmla="*/ 0 h 727614"/>
                <a:gd name="connsiteX1" fmla="*/ 74504 w 686409"/>
                <a:gd name="connsiteY1" fmla="*/ 0 h 727614"/>
                <a:gd name="connsiteX2" fmla="*/ 222848 w 686409"/>
                <a:gd name="connsiteY2" fmla="*/ 524351 h 727614"/>
                <a:gd name="connsiteX3" fmla="*/ 335935 w 686409"/>
                <a:gd name="connsiteY3" fmla="*/ 95250 h 727614"/>
                <a:gd name="connsiteX4" fmla="*/ 350950 w 686409"/>
                <a:gd name="connsiteY4" fmla="*/ 95250 h 727614"/>
                <a:gd name="connsiteX5" fmla="*/ 461661 w 686409"/>
                <a:gd name="connsiteY5" fmla="*/ 524351 h 727614"/>
                <a:gd name="connsiteX6" fmla="*/ 612475 w 686409"/>
                <a:gd name="connsiteY6" fmla="*/ 0 h 727614"/>
                <a:gd name="connsiteX7" fmla="*/ 686409 w 686409"/>
                <a:gd name="connsiteY7" fmla="*/ 0 h 727614"/>
                <a:gd name="connsiteX8" fmla="*/ 477816 w 686409"/>
                <a:gd name="connsiteY8" fmla="*/ 727615 h 727614"/>
                <a:gd name="connsiteX9" fmla="*/ 445315 w 686409"/>
                <a:gd name="connsiteY9" fmla="*/ 727615 h 727614"/>
                <a:gd name="connsiteX10" fmla="*/ 343917 w 686409"/>
                <a:gd name="connsiteY10" fmla="*/ 300895 h 727614"/>
                <a:gd name="connsiteX11" fmla="*/ 238338 w 686409"/>
                <a:gd name="connsiteY11" fmla="*/ 727615 h 727614"/>
                <a:gd name="connsiteX12" fmla="*/ 205742 w 686409"/>
                <a:gd name="connsiteY12" fmla="*/ 727615 h 727614"/>
                <a:gd name="connsiteX13" fmla="*/ 0 w 686409"/>
                <a:gd name="connsiteY13" fmla="*/ 0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409" h="727614">
                  <a:moveTo>
                    <a:pt x="0" y="0"/>
                  </a:moveTo>
                  <a:lnTo>
                    <a:pt x="74504" y="0"/>
                  </a:lnTo>
                  <a:lnTo>
                    <a:pt x="222848" y="524351"/>
                  </a:lnTo>
                  <a:lnTo>
                    <a:pt x="335935" y="95250"/>
                  </a:lnTo>
                  <a:lnTo>
                    <a:pt x="350950" y="95250"/>
                  </a:lnTo>
                  <a:lnTo>
                    <a:pt x="461661" y="524351"/>
                  </a:lnTo>
                  <a:lnTo>
                    <a:pt x="612475" y="0"/>
                  </a:lnTo>
                  <a:lnTo>
                    <a:pt x="686409" y="0"/>
                  </a:lnTo>
                  <a:lnTo>
                    <a:pt x="477816" y="727615"/>
                  </a:lnTo>
                  <a:lnTo>
                    <a:pt x="445315" y="727615"/>
                  </a:lnTo>
                  <a:lnTo>
                    <a:pt x="343917" y="300895"/>
                  </a:lnTo>
                  <a:lnTo>
                    <a:pt x="238338" y="727615"/>
                  </a:lnTo>
                  <a:lnTo>
                    <a:pt x="205742" y="727615"/>
                  </a:lnTo>
                  <a:lnTo>
                    <a:pt x="0" y="0"/>
                  </a:lnTo>
                  <a:close/>
                </a:path>
              </a:pathLst>
            </a:custGeom>
            <a:solidFill>
              <a:schemeClr val="bg1"/>
            </a:solidFill>
            <a:ln w="9492" cap="flat">
              <a:noFill/>
              <a:prstDash val="solid"/>
              <a:miter/>
            </a:ln>
          </p:spPr>
          <p:txBody>
            <a:bodyPr rtlCol="0" anchor="ctr"/>
            <a:lstStyle/>
            <a:p>
              <a:endParaRPr lang="en-US">
                <a:solidFill>
                  <a:srgbClr val="E39610"/>
                </a:solidFill>
              </a:endParaRPr>
            </a:p>
          </p:txBody>
        </p:sp>
        <p:sp>
          <p:nvSpPr>
            <p:cNvPr id="15" name="Freeform 14">
              <a:extLst>
                <a:ext uri="{FF2B5EF4-FFF2-40B4-BE49-F238E27FC236}">
                  <a16:creationId xmlns:a16="http://schemas.microsoft.com/office/drawing/2014/main" id="{4423E92E-F379-3422-DD94-5A2487307485}"/>
                </a:ext>
              </a:extLst>
            </p:cNvPr>
            <p:cNvSpPr/>
            <p:nvPr/>
          </p:nvSpPr>
          <p:spPr>
            <a:xfrm>
              <a:off x="8019461" y="3896206"/>
              <a:ext cx="909465" cy="958607"/>
            </a:xfrm>
            <a:custGeom>
              <a:avLst/>
              <a:gdLst>
                <a:gd name="connsiteX0" fmla="*/ 377843 w 764999"/>
                <a:gd name="connsiteY0" fmla="*/ 0 h 764285"/>
                <a:gd name="connsiteX1" fmla="*/ 653909 w 764999"/>
                <a:gd name="connsiteY1" fmla="*/ 110300 h 764285"/>
                <a:gd name="connsiteX2" fmla="*/ 765000 w 764999"/>
                <a:gd name="connsiteY2" fmla="*/ 381857 h 764285"/>
                <a:gd name="connsiteX3" fmla="*/ 654099 w 764999"/>
                <a:gd name="connsiteY3" fmla="*/ 652939 h 764285"/>
                <a:gd name="connsiteX4" fmla="*/ 383735 w 764999"/>
                <a:gd name="connsiteY4" fmla="*/ 764286 h 764285"/>
                <a:gd name="connsiteX5" fmla="*/ 111091 w 764999"/>
                <a:gd name="connsiteY5" fmla="*/ 653510 h 764285"/>
                <a:gd name="connsiteX6" fmla="*/ 0 w 764999"/>
                <a:gd name="connsiteY6" fmla="*/ 385382 h 764285"/>
                <a:gd name="connsiteX7" fmla="*/ 50652 w 764999"/>
                <a:gd name="connsiteY7" fmla="*/ 190976 h 764285"/>
                <a:gd name="connsiteX8" fmla="*/ 188637 w 764999"/>
                <a:gd name="connsiteY8" fmla="*/ 50768 h 764285"/>
                <a:gd name="connsiteX9" fmla="*/ 377748 w 764999"/>
                <a:gd name="connsiteY9" fmla="*/ 95 h 764285"/>
                <a:gd name="connsiteX10" fmla="*/ 381074 w 764999"/>
                <a:gd name="connsiteY10" fmla="*/ 70771 h 764285"/>
                <a:gd name="connsiteX11" fmla="*/ 228360 w 764999"/>
                <a:gd name="connsiteY11" fmla="*/ 112871 h 764285"/>
                <a:gd name="connsiteX12" fmla="*/ 115653 w 764999"/>
                <a:gd name="connsiteY12" fmla="*/ 226219 h 764285"/>
                <a:gd name="connsiteX13" fmla="*/ 75170 w 764999"/>
                <a:gd name="connsiteY13" fmla="*/ 385096 h 764285"/>
                <a:gd name="connsiteX14" fmla="*/ 164879 w 764999"/>
                <a:gd name="connsiteY14" fmla="*/ 604171 h 764285"/>
                <a:gd name="connsiteX15" fmla="*/ 381170 w 764999"/>
                <a:gd name="connsiteY15" fmla="*/ 693515 h 764285"/>
                <a:gd name="connsiteX16" fmla="*/ 537591 w 764999"/>
                <a:gd name="connsiteY16" fmla="*/ 652463 h 764285"/>
                <a:gd name="connsiteX17" fmla="*/ 649822 w 764999"/>
                <a:gd name="connsiteY17" fmla="*/ 540068 h 764285"/>
                <a:gd name="connsiteX18" fmla="*/ 690115 w 764999"/>
                <a:gd name="connsiteY18" fmla="*/ 381667 h 764285"/>
                <a:gd name="connsiteX19" fmla="*/ 649822 w 764999"/>
                <a:gd name="connsiteY19" fmla="*/ 224981 h 764285"/>
                <a:gd name="connsiteX20" fmla="*/ 536355 w 764999"/>
                <a:gd name="connsiteY20" fmla="*/ 112871 h 764285"/>
                <a:gd name="connsiteX21" fmla="*/ 381170 w 764999"/>
                <a:gd name="connsiteY21" fmla="*/ 70771 h 76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4999" h="764285">
                  <a:moveTo>
                    <a:pt x="377843" y="0"/>
                  </a:moveTo>
                  <a:cubicBezTo>
                    <a:pt x="487794" y="0"/>
                    <a:pt x="579784" y="36767"/>
                    <a:pt x="653909" y="110300"/>
                  </a:cubicBezTo>
                  <a:cubicBezTo>
                    <a:pt x="727938" y="183833"/>
                    <a:pt x="765000" y="274415"/>
                    <a:pt x="765000" y="381857"/>
                  </a:cubicBezTo>
                  <a:cubicBezTo>
                    <a:pt x="765000" y="489299"/>
                    <a:pt x="728033" y="578739"/>
                    <a:pt x="654099" y="652939"/>
                  </a:cubicBezTo>
                  <a:cubicBezTo>
                    <a:pt x="580165" y="727138"/>
                    <a:pt x="490075" y="764286"/>
                    <a:pt x="383735" y="764286"/>
                  </a:cubicBezTo>
                  <a:cubicBezTo>
                    <a:pt x="277396" y="764286"/>
                    <a:pt x="185216" y="727329"/>
                    <a:pt x="111091" y="653510"/>
                  </a:cubicBezTo>
                  <a:cubicBezTo>
                    <a:pt x="37062" y="579692"/>
                    <a:pt x="0" y="490252"/>
                    <a:pt x="0" y="385382"/>
                  </a:cubicBezTo>
                  <a:cubicBezTo>
                    <a:pt x="0" y="315468"/>
                    <a:pt x="16916" y="250698"/>
                    <a:pt x="50652" y="190976"/>
                  </a:cubicBezTo>
                  <a:cubicBezTo>
                    <a:pt x="84388" y="131255"/>
                    <a:pt x="130383" y="84582"/>
                    <a:pt x="188637" y="50768"/>
                  </a:cubicBezTo>
                  <a:cubicBezTo>
                    <a:pt x="246891" y="16955"/>
                    <a:pt x="309991" y="95"/>
                    <a:pt x="377748" y="95"/>
                  </a:cubicBezTo>
                  <a:close/>
                  <a:moveTo>
                    <a:pt x="381074" y="70771"/>
                  </a:moveTo>
                  <a:cubicBezTo>
                    <a:pt x="327382" y="70771"/>
                    <a:pt x="276445" y="84773"/>
                    <a:pt x="228360" y="112871"/>
                  </a:cubicBezTo>
                  <a:cubicBezTo>
                    <a:pt x="180274" y="140970"/>
                    <a:pt x="142642" y="178689"/>
                    <a:pt x="115653" y="226219"/>
                  </a:cubicBezTo>
                  <a:cubicBezTo>
                    <a:pt x="88664" y="273749"/>
                    <a:pt x="75170" y="326708"/>
                    <a:pt x="75170" y="385096"/>
                  </a:cubicBezTo>
                  <a:cubicBezTo>
                    <a:pt x="75170" y="471583"/>
                    <a:pt x="105104" y="544544"/>
                    <a:pt x="164879" y="604171"/>
                  </a:cubicBezTo>
                  <a:cubicBezTo>
                    <a:pt x="224653" y="663702"/>
                    <a:pt x="296782" y="693515"/>
                    <a:pt x="381170" y="693515"/>
                  </a:cubicBezTo>
                  <a:cubicBezTo>
                    <a:pt x="437523" y="693515"/>
                    <a:pt x="489695" y="679799"/>
                    <a:pt x="537591" y="652463"/>
                  </a:cubicBezTo>
                  <a:cubicBezTo>
                    <a:pt x="585486" y="625031"/>
                    <a:pt x="622928" y="587597"/>
                    <a:pt x="649822" y="540068"/>
                  </a:cubicBezTo>
                  <a:cubicBezTo>
                    <a:pt x="676716" y="492538"/>
                    <a:pt x="690115" y="439769"/>
                    <a:pt x="690115" y="381667"/>
                  </a:cubicBezTo>
                  <a:cubicBezTo>
                    <a:pt x="690115" y="323564"/>
                    <a:pt x="676716" y="271653"/>
                    <a:pt x="649822" y="224981"/>
                  </a:cubicBezTo>
                  <a:cubicBezTo>
                    <a:pt x="622928" y="178308"/>
                    <a:pt x="585106" y="140875"/>
                    <a:pt x="536355" y="112871"/>
                  </a:cubicBezTo>
                  <a:cubicBezTo>
                    <a:pt x="487604" y="84773"/>
                    <a:pt x="435812" y="70771"/>
                    <a:pt x="381170" y="70771"/>
                  </a:cubicBezTo>
                  <a:close/>
                </a:path>
              </a:pathLst>
            </a:custGeom>
            <a:solidFill>
              <a:schemeClr val="bg1"/>
            </a:solidFill>
            <a:ln w="9492" cap="flat">
              <a:noFill/>
              <a:prstDash val="solid"/>
              <a:miter/>
            </a:ln>
          </p:spPr>
          <p:txBody>
            <a:bodyPr rtlCol="0" anchor="ctr"/>
            <a:lstStyle/>
            <a:p>
              <a:endParaRPr lang="en-US">
                <a:solidFill>
                  <a:srgbClr val="E39610"/>
                </a:solidFill>
              </a:endParaRPr>
            </a:p>
          </p:txBody>
        </p:sp>
        <p:sp>
          <p:nvSpPr>
            <p:cNvPr id="16" name="Freeform 15">
              <a:extLst>
                <a:ext uri="{FF2B5EF4-FFF2-40B4-BE49-F238E27FC236}">
                  <a16:creationId xmlns:a16="http://schemas.microsoft.com/office/drawing/2014/main" id="{1DE4C31E-9F2C-6109-CFCD-2734FA417232}"/>
                </a:ext>
              </a:extLst>
            </p:cNvPr>
            <p:cNvSpPr/>
            <p:nvPr/>
          </p:nvSpPr>
          <p:spPr>
            <a:xfrm>
              <a:off x="9523772" y="3919137"/>
              <a:ext cx="498941" cy="912615"/>
            </a:xfrm>
            <a:custGeom>
              <a:avLst/>
              <a:gdLst>
                <a:gd name="connsiteX0" fmla="*/ 0 w 397799"/>
                <a:gd name="connsiteY0" fmla="*/ 71247 h 727614"/>
                <a:gd name="connsiteX1" fmla="*/ 0 w 397799"/>
                <a:gd name="connsiteY1" fmla="*/ 0 h 727614"/>
                <a:gd name="connsiteX2" fmla="*/ 397800 w 397799"/>
                <a:gd name="connsiteY2" fmla="*/ 0 h 727614"/>
                <a:gd name="connsiteX3" fmla="*/ 397800 w 397799"/>
                <a:gd name="connsiteY3" fmla="*/ 71247 h 727614"/>
                <a:gd name="connsiteX4" fmla="*/ 235962 w 397799"/>
                <a:gd name="connsiteY4" fmla="*/ 71247 h 727614"/>
                <a:gd name="connsiteX5" fmla="*/ 235962 w 397799"/>
                <a:gd name="connsiteY5" fmla="*/ 727615 h 727614"/>
                <a:gd name="connsiteX6" fmla="*/ 161933 w 397799"/>
                <a:gd name="connsiteY6" fmla="*/ 727615 h 727614"/>
                <a:gd name="connsiteX7" fmla="*/ 161933 w 397799"/>
                <a:gd name="connsiteY7" fmla="*/ 71247 h 727614"/>
                <a:gd name="connsiteX8" fmla="*/ 95 w 397799"/>
                <a:gd name="connsiteY8" fmla="*/ 71247 h 7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799" h="727614">
                  <a:moveTo>
                    <a:pt x="0" y="71247"/>
                  </a:moveTo>
                  <a:lnTo>
                    <a:pt x="0" y="0"/>
                  </a:lnTo>
                  <a:lnTo>
                    <a:pt x="397800" y="0"/>
                  </a:lnTo>
                  <a:lnTo>
                    <a:pt x="397800" y="71247"/>
                  </a:lnTo>
                  <a:lnTo>
                    <a:pt x="235962" y="71247"/>
                  </a:lnTo>
                  <a:lnTo>
                    <a:pt x="235962" y="727615"/>
                  </a:lnTo>
                  <a:lnTo>
                    <a:pt x="161933" y="727615"/>
                  </a:lnTo>
                  <a:lnTo>
                    <a:pt x="161933" y="71247"/>
                  </a:lnTo>
                  <a:lnTo>
                    <a:pt x="95" y="71247"/>
                  </a:lnTo>
                  <a:close/>
                </a:path>
              </a:pathLst>
            </a:custGeom>
            <a:solidFill>
              <a:schemeClr val="bg1"/>
            </a:solidFill>
            <a:ln w="9492" cap="flat">
              <a:noFill/>
              <a:prstDash val="solid"/>
              <a:miter/>
            </a:ln>
          </p:spPr>
          <p:txBody>
            <a:bodyPr rtlCol="0" anchor="ctr"/>
            <a:lstStyle/>
            <a:p>
              <a:endParaRPr lang="en-US">
                <a:solidFill>
                  <a:srgbClr val="E39610"/>
                </a:solidFill>
              </a:endParaRPr>
            </a:p>
          </p:txBody>
        </p:sp>
      </p:grpSp>
      <p:sp>
        <p:nvSpPr>
          <p:cNvPr id="2" name="TextBox 1">
            <a:extLst>
              <a:ext uri="{FF2B5EF4-FFF2-40B4-BE49-F238E27FC236}">
                <a16:creationId xmlns:a16="http://schemas.microsoft.com/office/drawing/2014/main" id="{2A3DFD06-6DD9-3E43-4FB5-54FA2FABE2BE}"/>
              </a:ext>
            </a:extLst>
          </p:cNvPr>
          <p:cNvSpPr txBox="1"/>
          <p:nvPr/>
        </p:nvSpPr>
        <p:spPr>
          <a:xfrm>
            <a:off x="512957" y="1170878"/>
            <a:ext cx="9951820" cy="646331"/>
          </a:xfrm>
          <a:prstGeom prst="rect">
            <a:avLst/>
          </a:prstGeom>
          <a:noFill/>
        </p:spPr>
        <p:txBody>
          <a:bodyPr wrap="square" rtlCol="0">
            <a:spAutoFit/>
          </a:bodyPr>
          <a:lstStyle/>
          <a:p>
            <a:r>
              <a:rPr lang="en-US" dirty="0">
                <a:solidFill>
                  <a:srgbClr val="DDEDAB"/>
                </a:solidFill>
                <a:latin typeface="Century Gothic" panose="020B0502020202020204" pitchFamily="34" charset="0"/>
              </a:rPr>
              <a:t>Discuss the questions on this slide and create an action plan to leverage your strengths, shore up your weaknesses, take advantage of opportunities, and mitigate threats.</a:t>
            </a:r>
          </a:p>
        </p:txBody>
      </p:sp>
      <p:sp>
        <p:nvSpPr>
          <p:cNvPr id="3" name="TextBox 2">
            <a:extLst>
              <a:ext uri="{FF2B5EF4-FFF2-40B4-BE49-F238E27FC236}">
                <a16:creationId xmlns:a16="http://schemas.microsoft.com/office/drawing/2014/main" id="{9304B1BB-EABE-0777-E16B-A50638CA5460}"/>
              </a:ext>
            </a:extLst>
          </p:cNvPr>
          <p:cNvSpPr txBox="1"/>
          <p:nvPr/>
        </p:nvSpPr>
        <p:spPr>
          <a:xfrm>
            <a:off x="1237786" y="2207940"/>
            <a:ext cx="9424525" cy="3816429"/>
          </a:xfrm>
          <a:prstGeom prst="rect">
            <a:avLst/>
          </a:prstGeom>
          <a:noFill/>
        </p:spPr>
        <p:txBody>
          <a:bodyPr wrap="square" rtlCol="0">
            <a:spAutoFit/>
          </a:bodyPr>
          <a:lstStyle/>
          <a:p>
            <a:pPr marL="457200" indent="-457200">
              <a:spcBef>
                <a:spcPts val="1200"/>
              </a:spcBef>
              <a:spcAft>
                <a:spcPts val="800"/>
              </a:spcAft>
              <a:buClr>
                <a:srgbClr val="DDEDAB"/>
              </a:buClr>
              <a:buSzPct val="90000"/>
              <a:buFont typeface="Wingdings" pitchFamily="2" charset="2"/>
              <a:buChar char="q"/>
            </a:pPr>
            <a:r>
              <a:rPr lang="en-US" sz="3200" dirty="0">
                <a:solidFill>
                  <a:schemeClr val="bg1"/>
                </a:solidFill>
                <a:latin typeface="Century Gothic" panose="020B0502020202020204" pitchFamily="34" charset="0"/>
              </a:rPr>
              <a:t>How can we continue to leverage our strengths?</a:t>
            </a:r>
          </a:p>
          <a:p>
            <a:pPr marL="457200" indent="-457200">
              <a:spcBef>
                <a:spcPts val="1200"/>
              </a:spcBef>
              <a:spcAft>
                <a:spcPts val="800"/>
              </a:spcAft>
              <a:buClr>
                <a:srgbClr val="DDEDAB"/>
              </a:buClr>
              <a:buSzPct val="90000"/>
              <a:buFont typeface="Wingdings" pitchFamily="2" charset="2"/>
              <a:buChar char="q"/>
            </a:pPr>
            <a:r>
              <a:rPr lang="en-US" sz="3200" dirty="0">
                <a:solidFill>
                  <a:schemeClr val="bg1"/>
                </a:solidFill>
                <a:latin typeface="Century Gothic" panose="020B0502020202020204" pitchFamily="34" charset="0"/>
              </a:rPr>
              <a:t>How can we shore up our weaknesses?</a:t>
            </a:r>
          </a:p>
          <a:p>
            <a:pPr marL="457200" indent="-457200">
              <a:spcBef>
                <a:spcPts val="1200"/>
              </a:spcBef>
              <a:spcAft>
                <a:spcPts val="800"/>
              </a:spcAft>
              <a:buClr>
                <a:srgbClr val="DDEDAB"/>
              </a:buClr>
              <a:buSzPct val="90000"/>
              <a:buFont typeface="Wingdings" pitchFamily="2" charset="2"/>
              <a:buChar char="q"/>
            </a:pPr>
            <a:r>
              <a:rPr lang="en-US" sz="3200" dirty="0">
                <a:solidFill>
                  <a:schemeClr val="bg1"/>
                </a:solidFill>
                <a:latin typeface="Century Gothic" panose="020B0502020202020204" pitchFamily="34" charset="0"/>
              </a:rPr>
              <a:t>How can we take advantage of our opportunities?</a:t>
            </a:r>
          </a:p>
          <a:p>
            <a:pPr marL="457200" indent="-457200">
              <a:spcBef>
                <a:spcPts val="1200"/>
              </a:spcBef>
              <a:spcAft>
                <a:spcPts val="800"/>
              </a:spcAft>
              <a:buClr>
                <a:srgbClr val="DDEDAB"/>
              </a:buClr>
              <a:buSzPct val="90000"/>
              <a:buFont typeface="Wingdings" pitchFamily="2" charset="2"/>
              <a:buChar char="q"/>
            </a:pPr>
            <a:r>
              <a:rPr lang="en-US" sz="3200" dirty="0">
                <a:solidFill>
                  <a:schemeClr val="bg1"/>
                </a:solidFill>
                <a:latin typeface="Century Gothic" panose="020B0502020202020204" pitchFamily="34" charset="0"/>
              </a:rPr>
              <a:t>How can we mitigate threats?</a:t>
            </a:r>
          </a:p>
        </p:txBody>
      </p:sp>
    </p:spTree>
    <p:extLst>
      <p:ext uri="{BB962C8B-B14F-4D97-AF65-F5344CB8AC3E}">
        <p14:creationId xmlns:p14="http://schemas.microsoft.com/office/powerpoint/2010/main" val="414392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1817</TotalTime>
  <Words>449</Words>
  <Application>Microsoft Macintosh PowerPoint</Application>
  <PresentationFormat>Widescreen</PresentationFormat>
  <Paragraphs>65</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.PingFang SC Regular</vt:lpstr>
      <vt:lpstr>Arial</vt:lpstr>
      <vt:lpstr>Calibri</vt:lpstr>
      <vt:lpstr>Calibri Light</vt:lpstr>
      <vt:lpstr>Century Gothic</vt:lpstr>
      <vt:lpstr>System Font Regular</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50</cp:revision>
  <cp:lastPrinted>2020-08-31T22:23:58Z</cp:lastPrinted>
  <dcterms:created xsi:type="dcterms:W3CDTF">2021-07-07T23:54:57Z</dcterms:created>
  <dcterms:modified xsi:type="dcterms:W3CDTF">2023-06-13T17:45:30Z</dcterms:modified>
</cp:coreProperties>
</file>