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5&amp;utm_source=integrated-content&amp;utm_campaign=/content/risks-opportunities-template&amp;utm_medium=ISO+Risk+and+Opportunities+Register+powerpoint+11805&amp;lpa=ISO+Risk+and+Opportunities+Register+powerpoint+1180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224390"/>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ISO RISK AND OPPORTUNITIES REGISTER TEMPLATE</a:t>
            </a:r>
          </a:p>
        </p:txBody>
      </p:sp>
      <p:pic>
        <p:nvPicPr>
          <p:cNvPr id="526" name="Picture 525">
            <a:hlinkClick r:id="rId2"/>
            <a:extLst>
              <a:ext uri="{FF2B5EF4-FFF2-40B4-BE49-F238E27FC236}">
                <a16:creationId xmlns:a16="http://schemas.microsoft.com/office/drawing/2014/main" id="{FBE43351-BC7D-4D94-A6F1-E00A6D443686}"/>
              </a:ext>
            </a:extLst>
          </p:cNvPr>
          <p:cNvPicPr>
            <a:picLocks noChangeAspect="1"/>
          </p:cNvPicPr>
          <p:nvPr/>
        </p:nvPicPr>
        <p:blipFill>
          <a:blip r:embed="rId3"/>
          <a:stretch>
            <a:fillRect/>
          </a:stretch>
        </p:blipFill>
        <p:spPr>
          <a:xfrm>
            <a:off x="8307423" y="235177"/>
            <a:ext cx="3534054" cy="490440"/>
          </a:xfrm>
          <a:prstGeom prst="rect">
            <a:avLst/>
          </a:prstGeom>
        </p:spPr>
      </p:pic>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979632630"/>
              </p:ext>
            </p:extLst>
          </p:nvPr>
        </p:nvGraphicFramePr>
        <p:xfrm>
          <a:off x="303926" y="1046545"/>
          <a:ext cx="8782322" cy="2213488"/>
        </p:xfrm>
        <a:graphic>
          <a:graphicData uri="http://schemas.openxmlformats.org/drawingml/2006/table">
            <a:tbl>
              <a:tblPr>
                <a:tableStyleId>{5C22544A-7EE6-4342-B048-85BDC9FD1C3A}</a:tableStyleId>
              </a:tblPr>
              <a:tblGrid>
                <a:gridCol w="610474">
                  <a:extLst>
                    <a:ext uri="{9D8B030D-6E8A-4147-A177-3AD203B41FA5}">
                      <a16:colId xmlns:a16="http://schemas.microsoft.com/office/drawing/2014/main" val="1121084455"/>
                    </a:ext>
                  </a:extLst>
                </a:gridCol>
                <a:gridCol w="1143000">
                  <a:extLst>
                    <a:ext uri="{9D8B030D-6E8A-4147-A177-3AD203B41FA5}">
                      <a16:colId xmlns:a16="http://schemas.microsoft.com/office/drawing/2014/main" val="2805350575"/>
                    </a:ext>
                  </a:extLst>
                </a:gridCol>
                <a:gridCol w="1043609">
                  <a:extLst>
                    <a:ext uri="{9D8B030D-6E8A-4147-A177-3AD203B41FA5}">
                      <a16:colId xmlns:a16="http://schemas.microsoft.com/office/drawing/2014/main" val="3578054028"/>
                    </a:ext>
                  </a:extLst>
                </a:gridCol>
                <a:gridCol w="1729408">
                  <a:extLst>
                    <a:ext uri="{9D8B030D-6E8A-4147-A177-3AD203B41FA5}">
                      <a16:colId xmlns:a16="http://schemas.microsoft.com/office/drawing/2014/main" val="669283026"/>
                    </a:ext>
                  </a:extLst>
                </a:gridCol>
                <a:gridCol w="1391107">
                  <a:extLst>
                    <a:ext uri="{9D8B030D-6E8A-4147-A177-3AD203B41FA5}">
                      <a16:colId xmlns:a16="http://schemas.microsoft.com/office/drawing/2014/main" val="454506827"/>
                    </a:ext>
                  </a:extLst>
                </a:gridCol>
                <a:gridCol w="954908">
                  <a:extLst>
                    <a:ext uri="{9D8B030D-6E8A-4147-A177-3AD203B41FA5}">
                      <a16:colId xmlns:a16="http://schemas.microsoft.com/office/drawing/2014/main" val="3039088257"/>
                    </a:ext>
                  </a:extLst>
                </a:gridCol>
                <a:gridCol w="954908">
                  <a:extLst>
                    <a:ext uri="{9D8B030D-6E8A-4147-A177-3AD203B41FA5}">
                      <a16:colId xmlns:a16="http://schemas.microsoft.com/office/drawing/2014/main" val="11568570"/>
                    </a:ext>
                  </a:extLst>
                </a:gridCol>
                <a:gridCol w="954908">
                  <a:extLst>
                    <a:ext uri="{9D8B030D-6E8A-4147-A177-3AD203B41FA5}">
                      <a16:colId xmlns:a16="http://schemas.microsoft.com/office/drawing/2014/main" val="2873069235"/>
                    </a:ext>
                  </a:extLst>
                </a:gridCol>
              </a:tblGrid>
              <a:tr h="500859">
                <a:tc>
                  <a:txBody>
                    <a:bodyPr/>
                    <a:lstStyle/>
                    <a:p>
                      <a:pPr algn="l" fontAlgn="ctr"/>
                      <a:r>
                        <a:rPr lang="en-US" sz="1100" b="0" i="0" u="none" strike="noStrike" dirty="0">
                          <a:solidFill>
                            <a:srgbClr val="000000"/>
                          </a:solidFill>
                          <a:effectLst/>
                          <a:latin typeface="Century Gothic" panose="020B0502020202020204" pitchFamily="34" charset="0"/>
                        </a:rPr>
                        <a:t>RISK </a:t>
                      </a:r>
                    </a:p>
                    <a:p>
                      <a:pPr algn="l" fontAlgn="ctr"/>
                      <a:r>
                        <a:rPr lang="en-US" sz="1100" b="0" i="0" u="none" strike="noStrike" dirty="0">
                          <a:solidFill>
                            <a:srgbClr val="000000"/>
                          </a:solidFill>
                          <a:effectLst/>
                          <a:latin typeface="Century Gothic" panose="020B0502020202020204" pitchFamily="34" charset="0"/>
                        </a:rPr>
                        <a:t>ID NO.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PROCESS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ISO 27001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85800">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dirty="0">
                          <a:effectLst/>
                          <a:latin typeface="Century Gothic" panose="020B0502020202020204" pitchFamily="34" charset="0"/>
                        </a:rPr>
                        <a:t>Give a brief summary of the risk.</a:t>
                      </a: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b="0" i="0" u="none" strike="noStrike" dirty="0">
                          <a:solidFill>
                            <a:srgbClr val="000000"/>
                          </a:solidFill>
                          <a:effectLst/>
                          <a:latin typeface="Century Gothic" panose="020B0502020202020204" pitchFamily="34" charset="0"/>
                        </a:rPr>
                        <a:t>Which process is this risk a part of?</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b="0" i="0" u="none" strike="noStrike" dirty="0">
                          <a:solidFill>
                            <a:srgbClr val="000000"/>
                          </a:solidFill>
                          <a:effectLst/>
                          <a:latin typeface="Century Gothic" panose="020B0502020202020204" pitchFamily="34" charset="0"/>
                        </a:rPr>
                        <a:t>Which of the 14 ISO 27001 Information Security Standards steps does this cyber security risk relate 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a:effectLst/>
                          <a:latin typeface="Century Gothic" panose="020B0502020202020204" pitchFamily="34" charset="0"/>
                        </a:rPr>
                        <a:t>What will happen if the risk is not mitigated or eliminated?</a:t>
                      </a:r>
                      <a:endParaRPr lang="en-US" sz="8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a:effectLst/>
                          <a:latin typeface="Century Gothic" panose="020B0502020202020204" pitchFamily="34" charset="0"/>
                        </a:rPr>
                        <a:t>Rate </a:t>
                      </a:r>
                      <a:br>
                        <a:rPr lang="en-US" sz="800" u="none" strike="noStrike">
                          <a:effectLst/>
                          <a:latin typeface="Century Gothic" panose="020B0502020202020204" pitchFamily="34" charset="0"/>
                        </a:rPr>
                      </a:br>
                      <a:r>
                        <a:rPr lang="en-US" sz="800" u="none" strike="noStrike">
                          <a:effectLst/>
                          <a:latin typeface="Century Gothic" panose="020B0502020202020204" pitchFamily="34" charset="0"/>
                        </a:rPr>
                        <a:t>1 (LOW) to </a:t>
                      </a:r>
                      <a:br>
                        <a:rPr lang="en-US" sz="800" u="none" strike="noStrike">
                          <a:effectLst/>
                          <a:latin typeface="Century Gothic" panose="020B0502020202020204" pitchFamily="34" charset="0"/>
                        </a:rPr>
                      </a:br>
                      <a:r>
                        <a:rPr lang="en-US" sz="800" u="none" strike="noStrike">
                          <a:effectLst/>
                          <a:latin typeface="Century Gothic" panose="020B0502020202020204" pitchFamily="34" charset="0"/>
                        </a:rPr>
                        <a:t>5 (HIGH)</a:t>
                      </a:r>
                      <a:endParaRPr lang="en-US" sz="8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dirty="0">
                          <a:effectLst/>
                          <a:latin typeface="Century Gothic" panose="020B0502020202020204" pitchFamily="34" charset="0"/>
                        </a:rPr>
                        <a:t>Rate </a:t>
                      </a:r>
                      <a:br>
                        <a:rPr lang="en-US" sz="800" u="none" strike="noStrike" dirty="0">
                          <a:effectLst/>
                          <a:latin typeface="Century Gothic" panose="020B0502020202020204" pitchFamily="34" charset="0"/>
                        </a:rPr>
                      </a:br>
                      <a:r>
                        <a:rPr lang="en-US" sz="800" u="none" strike="noStrike" dirty="0">
                          <a:effectLst/>
                          <a:latin typeface="Century Gothic" panose="020B0502020202020204" pitchFamily="34" charset="0"/>
                        </a:rPr>
                        <a:t>1 (LOW) to </a:t>
                      </a:r>
                      <a:br>
                        <a:rPr lang="en-US" sz="800" u="none" strike="noStrike" dirty="0">
                          <a:effectLst/>
                          <a:latin typeface="Century Gothic" panose="020B0502020202020204" pitchFamily="34" charset="0"/>
                        </a:rPr>
                      </a:br>
                      <a:r>
                        <a:rPr lang="en-US" sz="800" u="none" strike="noStrike" dirty="0">
                          <a:effectLst/>
                          <a:latin typeface="Century Gothic" panose="020B0502020202020204" pitchFamily="34" charset="0"/>
                        </a:rPr>
                        <a:t>5 (HIGH)</a:t>
                      </a: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dirty="0">
                          <a:effectLst/>
                          <a:latin typeface="Century Gothic" panose="020B0502020202020204" pitchFamily="34" charset="0"/>
                        </a:rPr>
                        <a:t>( IMPACT  X   </a:t>
                      </a:r>
                      <a:br>
                        <a:rPr lang="en-US" sz="800" u="none" strike="noStrike" dirty="0">
                          <a:effectLst/>
                          <a:latin typeface="Century Gothic" panose="020B0502020202020204" pitchFamily="34" charset="0"/>
                        </a:rPr>
                      </a:br>
                      <a:r>
                        <a:rPr lang="en-US" sz="800" u="none" strike="noStrike" dirty="0">
                          <a:effectLst/>
                          <a:latin typeface="Century Gothic" panose="020B0502020202020204" pitchFamily="34" charset="0"/>
                        </a:rPr>
                        <a:t>  PROBABILITY )</a:t>
                      </a:r>
                      <a:br>
                        <a:rPr lang="en-US" sz="800" u="none" strike="noStrike" dirty="0">
                          <a:effectLst/>
                          <a:latin typeface="Century Gothic" panose="020B0502020202020204" pitchFamily="34" charset="0"/>
                        </a:rPr>
                      </a:br>
                      <a:r>
                        <a:rPr lang="en-US" sz="800" u="none" strike="noStrike" dirty="0">
                          <a:effectLst/>
                          <a:latin typeface="Century Gothic" panose="020B0502020202020204" pitchFamily="34" charset="0"/>
                        </a:rPr>
                        <a:t>Address  highest first. </a:t>
                      </a: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026829">
                <a:tc>
                  <a:txBody>
                    <a:bodyPr/>
                    <a:lstStyle/>
                    <a:p>
                      <a:pPr algn="l" fontAlgn="ctr"/>
                      <a:r>
                        <a:rPr lang="en-US" sz="1100" b="0" i="0" u="none" strike="noStrike" dirty="0">
                          <a:solidFill>
                            <a:srgbClr val="000000"/>
                          </a:solidFill>
                          <a:effectLst/>
                          <a:latin typeface="Century Gothic" panose="020B0502020202020204" pitchFamily="34" charset="0"/>
                        </a:rPr>
                        <a:t>1.1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10</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extLst>
                  <a:ext uri="{0D108BD9-81ED-4DB2-BD59-A6C34878D82A}">
                    <a16:rowId xmlns:a16="http://schemas.microsoft.com/office/drawing/2014/main" val="1309657597"/>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9392478" y="1017121"/>
            <a:ext cx="2448999" cy="2188601"/>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A chart with numbers and symbols&#10;&#10;Description automatically generated with medium confidence">
              <a:extLst>
                <a:ext uri="{FF2B5EF4-FFF2-40B4-BE49-F238E27FC236}">
                  <a16:creationId xmlns:a16="http://schemas.microsoft.com/office/drawing/2014/main" id="{1A3FDCFB-E345-2E4B-90CE-8899479A6D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graphicFrame>
        <p:nvGraphicFramePr>
          <p:cNvPr id="7" name="Table 6">
            <a:extLst>
              <a:ext uri="{FF2B5EF4-FFF2-40B4-BE49-F238E27FC236}">
                <a16:creationId xmlns:a16="http://schemas.microsoft.com/office/drawing/2014/main" id="{33E4560F-C023-AA7D-E1D6-01477403A3A3}"/>
              </a:ext>
            </a:extLst>
          </p:cNvPr>
          <p:cNvGraphicFramePr>
            <a:graphicFrameLocks noGrp="1"/>
          </p:cNvGraphicFramePr>
          <p:nvPr>
            <p:extLst>
              <p:ext uri="{D42A27DB-BD31-4B8C-83A1-F6EECF244321}">
                <p14:modId xmlns:p14="http://schemas.microsoft.com/office/powerpoint/2010/main" val="3063229638"/>
              </p:ext>
            </p:extLst>
          </p:nvPr>
        </p:nvGraphicFramePr>
        <p:xfrm>
          <a:off x="303926" y="3588022"/>
          <a:ext cx="11537552" cy="2536293"/>
        </p:xfrm>
        <a:graphic>
          <a:graphicData uri="http://schemas.openxmlformats.org/drawingml/2006/table">
            <a:tbl>
              <a:tblPr>
                <a:tableStyleId>{5C22544A-7EE6-4342-B048-85BDC9FD1C3A}</a:tableStyleId>
              </a:tblPr>
              <a:tblGrid>
                <a:gridCol w="1763413">
                  <a:extLst>
                    <a:ext uri="{9D8B030D-6E8A-4147-A177-3AD203B41FA5}">
                      <a16:colId xmlns:a16="http://schemas.microsoft.com/office/drawing/2014/main" val="2229967764"/>
                    </a:ext>
                  </a:extLst>
                </a:gridCol>
                <a:gridCol w="3093946">
                  <a:extLst>
                    <a:ext uri="{9D8B030D-6E8A-4147-A177-3AD203B41FA5}">
                      <a16:colId xmlns:a16="http://schemas.microsoft.com/office/drawing/2014/main" val="2302560798"/>
                    </a:ext>
                  </a:extLst>
                </a:gridCol>
                <a:gridCol w="2428680">
                  <a:extLst>
                    <a:ext uri="{9D8B030D-6E8A-4147-A177-3AD203B41FA5}">
                      <a16:colId xmlns:a16="http://schemas.microsoft.com/office/drawing/2014/main" val="2735615450"/>
                    </a:ext>
                  </a:extLst>
                </a:gridCol>
                <a:gridCol w="2428679">
                  <a:extLst>
                    <a:ext uri="{9D8B030D-6E8A-4147-A177-3AD203B41FA5}">
                      <a16:colId xmlns:a16="http://schemas.microsoft.com/office/drawing/2014/main" val="1690298819"/>
                    </a:ext>
                  </a:extLst>
                </a:gridCol>
                <a:gridCol w="1822834">
                  <a:extLst>
                    <a:ext uri="{9D8B030D-6E8A-4147-A177-3AD203B41FA5}">
                      <a16:colId xmlns:a16="http://schemas.microsoft.com/office/drawing/2014/main" val="607476714"/>
                    </a:ext>
                  </a:extLst>
                </a:gridCol>
              </a:tblGrid>
              <a:tr h="496959">
                <a:tc>
                  <a:txBody>
                    <a:bodyPr/>
                    <a:lstStyle/>
                    <a:p>
                      <a:pPr algn="l" fontAlgn="ctr"/>
                      <a:r>
                        <a:rPr lang="en-US" sz="1100" b="0" i="0" u="none" strike="noStrike" dirty="0">
                          <a:solidFill>
                            <a:srgbClr val="000000"/>
                          </a:solidFill>
                          <a:effectLst/>
                          <a:latin typeface="Century Gothic" panose="020B0502020202020204" pitchFamily="34" charset="0"/>
                        </a:rPr>
                        <a:t>RISK ELIMINATED?</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EXISTING CONTROLS?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MITIGATION </a:t>
                      </a:r>
                    </a:p>
                    <a:p>
                      <a:pPr algn="l" fontAlgn="ctr"/>
                      <a:r>
                        <a:rPr lang="en-US" sz="1100" b="0" i="0" u="none" strike="noStrike" dirty="0">
                          <a:solidFill>
                            <a:srgbClr val="000000"/>
                          </a:solidFill>
                          <a:effectLst/>
                          <a:latin typeface="Century Gothic" panose="020B0502020202020204" pitchFamily="34" charset="0"/>
                        </a:rPr>
                        <a:t>OR CONTROL STRATEGY</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566530">
                <a:tc>
                  <a:txBody>
                    <a:bodyPr/>
                    <a:lstStyle/>
                    <a:p>
                      <a:pPr algn="l" fontAlgn="ctr"/>
                      <a:r>
                        <a:rPr lang="en-US" sz="900" b="0" i="0" u="none" strike="noStrike" dirty="0">
                          <a:solidFill>
                            <a:srgbClr val="000000"/>
                          </a:solidFill>
                          <a:effectLst/>
                          <a:latin typeface="Century Gothic" panose="020B0502020202020204" pitchFamily="34" charset="0"/>
                        </a:rPr>
                        <a:t>Can the following step in the process eliminate the risk?  </a:t>
                      </a:r>
                    </a:p>
                    <a:p>
                      <a:pPr algn="l" fontAlgn="ctr"/>
                      <a:r>
                        <a:rPr lang="en-US" sz="900" b="0" i="0" u="none" strike="noStrike" dirty="0">
                          <a:solidFill>
                            <a:srgbClr val="000000"/>
                          </a:solidFill>
                          <a:effectLst/>
                          <a:latin typeface="Century Gothic" panose="020B0502020202020204" pitchFamily="34" charset="0"/>
                        </a:rPr>
                        <a:t>YES  or  NO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If the risk will be eliminated or mitigated by </a:t>
                      </a:r>
                    </a:p>
                    <a:p>
                      <a:pPr algn="l" fontAlgn="ctr"/>
                      <a:r>
                        <a:rPr lang="en-US" sz="900" b="0" i="0" u="none" strike="noStrike" dirty="0">
                          <a:solidFill>
                            <a:srgbClr val="000000"/>
                          </a:solidFill>
                          <a:effectLst/>
                          <a:latin typeface="Century Gothic" panose="020B0502020202020204" pitchFamily="34" charset="0"/>
                        </a:rPr>
                        <a:t>existing processes, list them here.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What can be done to lower </a:t>
                      </a:r>
                    </a:p>
                    <a:p>
                      <a:pPr algn="l" fontAlgn="ctr"/>
                      <a:r>
                        <a:rPr lang="en-US" sz="900" b="0" i="0" u="none" strike="noStrike" dirty="0">
                          <a:solidFill>
                            <a:srgbClr val="000000"/>
                          </a:solidFill>
                          <a:effectLst/>
                          <a:latin typeface="Century Gothic" panose="020B0502020202020204" pitchFamily="34" charset="0"/>
                        </a:rPr>
                        <a:t>or eliminate the impact or probability?</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472804">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bl>
          </a:graphicData>
        </a:graphic>
      </p:graphicFrame>
    </p:spTree>
    <p:extLst>
      <p:ext uri="{BB962C8B-B14F-4D97-AF65-F5344CB8AC3E}">
        <p14:creationId xmlns:p14="http://schemas.microsoft.com/office/powerpoint/2010/main" val="52132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84634"/>
            <a:ext cx="6371857"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ISO RISK AND OPPORTUNITIES REGISTER</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2278077455"/>
              </p:ext>
            </p:extLst>
          </p:nvPr>
        </p:nvGraphicFramePr>
        <p:xfrm>
          <a:off x="303926" y="1046545"/>
          <a:ext cx="8782322" cy="2213488"/>
        </p:xfrm>
        <a:graphic>
          <a:graphicData uri="http://schemas.openxmlformats.org/drawingml/2006/table">
            <a:tbl>
              <a:tblPr>
                <a:tableStyleId>{5C22544A-7EE6-4342-B048-85BDC9FD1C3A}</a:tableStyleId>
              </a:tblPr>
              <a:tblGrid>
                <a:gridCol w="610474">
                  <a:extLst>
                    <a:ext uri="{9D8B030D-6E8A-4147-A177-3AD203B41FA5}">
                      <a16:colId xmlns:a16="http://schemas.microsoft.com/office/drawing/2014/main" val="1121084455"/>
                    </a:ext>
                  </a:extLst>
                </a:gridCol>
                <a:gridCol w="1143000">
                  <a:extLst>
                    <a:ext uri="{9D8B030D-6E8A-4147-A177-3AD203B41FA5}">
                      <a16:colId xmlns:a16="http://schemas.microsoft.com/office/drawing/2014/main" val="2805350575"/>
                    </a:ext>
                  </a:extLst>
                </a:gridCol>
                <a:gridCol w="1043609">
                  <a:extLst>
                    <a:ext uri="{9D8B030D-6E8A-4147-A177-3AD203B41FA5}">
                      <a16:colId xmlns:a16="http://schemas.microsoft.com/office/drawing/2014/main" val="3578054028"/>
                    </a:ext>
                  </a:extLst>
                </a:gridCol>
                <a:gridCol w="1729408">
                  <a:extLst>
                    <a:ext uri="{9D8B030D-6E8A-4147-A177-3AD203B41FA5}">
                      <a16:colId xmlns:a16="http://schemas.microsoft.com/office/drawing/2014/main" val="669283026"/>
                    </a:ext>
                  </a:extLst>
                </a:gridCol>
                <a:gridCol w="1391107">
                  <a:extLst>
                    <a:ext uri="{9D8B030D-6E8A-4147-A177-3AD203B41FA5}">
                      <a16:colId xmlns:a16="http://schemas.microsoft.com/office/drawing/2014/main" val="454506827"/>
                    </a:ext>
                  </a:extLst>
                </a:gridCol>
                <a:gridCol w="954908">
                  <a:extLst>
                    <a:ext uri="{9D8B030D-6E8A-4147-A177-3AD203B41FA5}">
                      <a16:colId xmlns:a16="http://schemas.microsoft.com/office/drawing/2014/main" val="3039088257"/>
                    </a:ext>
                  </a:extLst>
                </a:gridCol>
                <a:gridCol w="954908">
                  <a:extLst>
                    <a:ext uri="{9D8B030D-6E8A-4147-A177-3AD203B41FA5}">
                      <a16:colId xmlns:a16="http://schemas.microsoft.com/office/drawing/2014/main" val="11568570"/>
                    </a:ext>
                  </a:extLst>
                </a:gridCol>
                <a:gridCol w="954908">
                  <a:extLst>
                    <a:ext uri="{9D8B030D-6E8A-4147-A177-3AD203B41FA5}">
                      <a16:colId xmlns:a16="http://schemas.microsoft.com/office/drawing/2014/main" val="2873069235"/>
                    </a:ext>
                  </a:extLst>
                </a:gridCol>
              </a:tblGrid>
              <a:tr h="500859">
                <a:tc>
                  <a:txBody>
                    <a:bodyPr/>
                    <a:lstStyle/>
                    <a:p>
                      <a:pPr algn="l" fontAlgn="ctr"/>
                      <a:r>
                        <a:rPr lang="en-US" sz="1100" b="0" i="0" u="none" strike="noStrike" dirty="0">
                          <a:solidFill>
                            <a:srgbClr val="000000"/>
                          </a:solidFill>
                          <a:effectLst/>
                          <a:latin typeface="Century Gothic" panose="020B0502020202020204" pitchFamily="34" charset="0"/>
                        </a:rPr>
                        <a:t>RISK </a:t>
                      </a:r>
                    </a:p>
                    <a:p>
                      <a:pPr algn="l" fontAlgn="ctr"/>
                      <a:r>
                        <a:rPr lang="en-US" sz="1100" b="0" i="0" u="none" strike="noStrike" dirty="0">
                          <a:solidFill>
                            <a:srgbClr val="000000"/>
                          </a:solidFill>
                          <a:effectLst/>
                          <a:latin typeface="Century Gothic" panose="020B0502020202020204" pitchFamily="34" charset="0"/>
                        </a:rPr>
                        <a:t>ID NO.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PROCESS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ISO 27001</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685800">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dirty="0">
                          <a:effectLst/>
                          <a:latin typeface="Century Gothic" panose="020B0502020202020204" pitchFamily="34" charset="0"/>
                        </a:rPr>
                        <a:t>Give a brief summary of the risk.</a:t>
                      </a: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b="0" i="0" u="none" strike="noStrike" dirty="0">
                          <a:solidFill>
                            <a:srgbClr val="000000"/>
                          </a:solidFill>
                          <a:effectLst/>
                          <a:latin typeface="Century Gothic" panose="020B0502020202020204" pitchFamily="34" charset="0"/>
                        </a:rPr>
                        <a:t>Which process is this risk a part of?</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b="0" i="0" u="none" strike="noStrike" dirty="0">
                          <a:solidFill>
                            <a:srgbClr val="000000"/>
                          </a:solidFill>
                          <a:effectLst/>
                          <a:latin typeface="Century Gothic" panose="020B0502020202020204" pitchFamily="34" charset="0"/>
                        </a:rPr>
                        <a:t>Which of the 14 ISO 27001 Information Security Standards steps does this cyber security risk relate 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a:effectLst/>
                          <a:latin typeface="Century Gothic" panose="020B0502020202020204" pitchFamily="34" charset="0"/>
                        </a:rPr>
                        <a:t>What will happen if the risk is not mitigated or eliminated?</a:t>
                      </a:r>
                      <a:endParaRPr lang="en-US" sz="8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a:effectLst/>
                          <a:latin typeface="Century Gothic" panose="020B0502020202020204" pitchFamily="34" charset="0"/>
                        </a:rPr>
                        <a:t>Rate </a:t>
                      </a:r>
                      <a:br>
                        <a:rPr lang="en-US" sz="800" u="none" strike="noStrike">
                          <a:effectLst/>
                          <a:latin typeface="Century Gothic" panose="020B0502020202020204" pitchFamily="34" charset="0"/>
                        </a:rPr>
                      </a:br>
                      <a:r>
                        <a:rPr lang="en-US" sz="800" u="none" strike="noStrike">
                          <a:effectLst/>
                          <a:latin typeface="Century Gothic" panose="020B0502020202020204" pitchFamily="34" charset="0"/>
                        </a:rPr>
                        <a:t>1 (LOW) to </a:t>
                      </a:r>
                      <a:br>
                        <a:rPr lang="en-US" sz="800" u="none" strike="noStrike">
                          <a:effectLst/>
                          <a:latin typeface="Century Gothic" panose="020B0502020202020204" pitchFamily="34" charset="0"/>
                        </a:rPr>
                      </a:br>
                      <a:r>
                        <a:rPr lang="en-US" sz="800" u="none" strike="noStrike">
                          <a:effectLst/>
                          <a:latin typeface="Century Gothic" panose="020B0502020202020204" pitchFamily="34" charset="0"/>
                        </a:rPr>
                        <a:t>5 (HIGH)</a:t>
                      </a:r>
                      <a:endParaRPr lang="en-US" sz="8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dirty="0">
                          <a:effectLst/>
                          <a:latin typeface="Century Gothic" panose="020B0502020202020204" pitchFamily="34" charset="0"/>
                        </a:rPr>
                        <a:t>Rate </a:t>
                      </a:r>
                      <a:br>
                        <a:rPr lang="en-US" sz="800" u="none" strike="noStrike" dirty="0">
                          <a:effectLst/>
                          <a:latin typeface="Century Gothic" panose="020B0502020202020204" pitchFamily="34" charset="0"/>
                        </a:rPr>
                      </a:br>
                      <a:r>
                        <a:rPr lang="en-US" sz="800" u="none" strike="noStrike" dirty="0">
                          <a:effectLst/>
                          <a:latin typeface="Century Gothic" panose="020B0502020202020204" pitchFamily="34" charset="0"/>
                        </a:rPr>
                        <a:t>1 (LOW) to </a:t>
                      </a:r>
                      <a:br>
                        <a:rPr lang="en-US" sz="800" u="none" strike="noStrike" dirty="0">
                          <a:effectLst/>
                          <a:latin typeface="Century Gothic" panose="020B0502020202020204" pitchFamily="34" charset="0"/>
                        </a:rPr>
                      </a:br>
                      <a:r>
                        <a:rPr lang="en-US" sz="800" u="none" strike="noStrike" dirty="0">
                          <a:effectLst/>
                          <a:latin typeface="Century Gothic" panose="020B0502020202020204" pitchFamily="34" charset="0"/>
                        </a:rPr>
                        <a:t>5 (HIGH)</a:t>
                      </a: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800" u="none" strike="noStrike" dirty="0">
                          <a:effectLst/>
                          <a:latin typeface="Century Gothic" panose="020B0502020202020204" pitchFamily="34" charset="0"/>
                        </a:rPr>
                        <a:t>( IMPACT  X   </a:t>
                      </a:r>
                      <a:br>
                        <a:rPr lang="en-US" sz="800" u="none" strike="noStrike" dirty="0">
                          <a:effectLst/>
                          <a:latin typeface="Century Gothic" panose="020B0502020202020204" pitchFamily="34" charset="0"/>
                        </a:rPr>
                      </a:br>
                      <a:r>
                        <a:rPr lang="en-US" sz="800" u="none" strike="noStrike" dirty="0">
                          <a:effectLst/>
                          <a:latin typeface="Century Gothic" panose="020B0502020202020204" pitchFamily="34" charset="0"/>
                        </a:rPr>
                        <a:t>  PROBABILITY )</a:t>
                      </a:r>
                      <a:br>
                        <a:rPr lang="en-US" sz="800" u="none" strike="noStrike" dirty="0">
                          <a:effectLst/>
                          <a:latin typeface="Century Gothic" panose="020B0502020202020204" pitchFamily="34" charset="0"/>
                        </a:rPr>
                      </a:br>
                      <a:r>
                        <a:rPr lang="en-US" sz="800" u="none" strike="noStrike" dirty="0">
                          <a:effectLst/>
                          <a:latin typeface="Century Gothic" panose="020B0502020202020204" pitchFamily="34" charset="0"/>
                        </a:rPr>
                        <a:t>Address  highest first. </a:t>
                      </a:r>
                      <a:endParaRPr lang="en-US" sz="8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026829">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09657597"/>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9392478" y="1017121"/>
            <a:ext cx="2448999" cy="2188601"/>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A chart with numbers and symbols&#10;&#10;Description automatically generated with medium confidence">
              <a:extLst>
                <a:ext uri="{FF2B5EF4-FFF2-40B4-BE49-F238E27FC236}">
                  <a16:creationId xmlns:a16="http://schemas.microsoft.com/office/drawing/2014/main" id="{1A3FDCFB-E345-2E4B-90CE-8899479A6D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graphicFrame>
        <p:nvGraphicFramePr>
          <p:cNvPr id="7" name="Table 6">
            <a:extLst>
              <a:ext uri="{FF2B5EF4-FFF2-40B4-BE49-F238E27FC236}">
                <a16:creationId xmlns:a16="http://schemas.microsoft.com/office/drawing/2014/main" id="{33E4560F-C023-AA7D-E1D6-01477403A3A3}"/>
              </a:ext>
            </a:extLst>
          </p:cNvPr>
          <p:cNvGraphicFramePr>
            <a:graphicFrameLocks noGrp="1"/>
          </p:cNvGraphicFramePr>
          <p:nvPr>
            <p:extLst>
              <p:ext uri="{D42A27DB-BD31-4B8C-83A1-F6EECF244321}">
                <p14:modId xmlns:p14="http://schemas.microsoft.com/office/powerpoint/2010/main" val="2699420214"/>
              </p:ext>
            </p:extLst>
          </p:nvPr>
        </p:nvGraphicFramePr>
        <p:xfrm>
          <a:off x="303926" y="3588022"/>
          <a:ext cx="11537552" cy="2536293"/>
        </p:xfrm>
        <a:graphic>
          <a:graphicData uri="http://schemas.openxmlformats.org/drawingml/2006/table">
            <a:tbl>
              <a:tblPr>
                <a:tableStyleId>{5C22544A-7EE6-4342-B048-85BDC9FD1C3A}</a:tableStyleId>
              </a:tblPr>
              <a:tblGrid>
                <a:gridCol w="1763413">
                  <a:extLst>
                    <a:ext uri="{9D8B030D-6E8A-4147-A177-3AD203B41FA5}">
                      <a16:colId xmlns:a16="http://schemas.microsoft.com/office/drawing/2014/main" val="2229967764"/>
                    </a:ext>
                  </a:extLst>
                </a:gridCol>
                <a:gridCol w="3093946">
                  <a:extLst>
                    <a:ext uri="{9D8B030D-6E8A-4147-A177-3AD203B41FA5}">
                      <a16:colId xmlns:a16="http://schemas.microsoft.com/office/drawing/2014/main" val="2302560798"/>
                    </a:ext>
                  </a:extLst>
                </a:gridCol>
                <a:gridCol w="2428680">
                  <a:extLst>
                    <a:ext uri="{9D8B030D-6E8A-4147-A177-3AD203B41FA5}">
                      <a16:colId xmlns:a16="http://schemas.microsoft.com/office/drawing/2014/main" val="2735615450"/>
                    </a:ext>
                  </a:extLst>
                </a:gridCol>
                <a:gridCol w="2428679">
                  <a:extLst>
                    <a:ext uri="{9D8B030D-6E8A-4147-A177-3AD203B41FA5}">
                      <a16:colId xmlns:a16="http://schemas.microsoft.com/office/drawing/2014/main" val="1690298819"/>
                    </a:ext>
                  </a:extLst>
                </a:gridCol>
                <a:gridCol w="1822834">
                  <a:extLst>
                    <a:ext uri="{9D8B030D-6E8A-4147-A177-3AD203B41FA5}">
                      <a16:colId xmlns:a16="http://schemas.microsoft.com/office/drawing/2014/main" val="607476714"/>
                    </a:ext>
                  </a:extLst>
                </a:gridCol>
              </a:tblGrid>
              <a:tr h="496959">
                <a:tc>
                  <a:txBody>
                    <a:bodyPr/>
                    <a:lstStyle/>
                    <a:p>
                      <a:pPr algn="l" fontAlgn="ctr"/>
                      <a:r>
                        <a:rPr lang="en-US" sz="1100" b="0" i="0" u="none" strike="noStrike" dirty="0">
                          <a:solidFill>
                            <a:srgbClr val="000000"/>
                          </a:solidFill>
                          <a:effectLst/>
                          <a:latin typeface="Century Gothic" panose="020B0502020202020204" pitchFamily="34" charset="0"/>
                        </a:rPr>
                        <a:t>RISK ELIMINATED?</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EXISTING CONTROLS?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MITIGATION </a:t>
                      </a:r>
                    </a:p>
                    <a:p>
                      <a:pPr algn="l" fontAlgn="ctr"/>
                      <a:r>
                        <a:rPr lang="en-US" sz="1100" b="0" i="0" u="none" strike="noStrike" dirty="0">
                          <a:solidFill>
                            <a:srgbClr val="000000"/>
                          </a:solidFill>
                          <a:effectLst/>
                          <a:latin typeface="Century Gothic" panose="020B0502020202020204" pitchFamily="34" charset="0"/>
                        </a:rPr>
                        <a:t>OR CONTROL STRATEGY</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566530">
                <a:tc>
                  <a:txBody>
                    <a:bodyPr/>
                    <a:lstStyle/>
                    <a:p>
                      <a:pPr algn="l" fontAlgn="ctr"/>
                      <a:r>
                        <a:rPr lang="en-US" sz="900" b="0" i="0" u="none" strike="noStrike" dirty="0">
                          <a:solidFill>
                            <a:srgbClr val="000000"/>
                          </a:solidFill>
                          <a:effectLst/>
                          <a:latin typeface="Century Gothic" panose="020B0502020202020204" pitchFamily="34" charset="0"/>
                        </a:rPr>
                        <a:t>Can the following step in the process eliminate the risk?  </a:t>
                      </a:r>
                    </a:p>
                    <a:p>
                      <a:pPr algn="l" fontAlgn="ctr"/>
                      <a:r>
                        <a:rPr lang="en-US" sz="900" b="0" i="0" u="none" strike="noStrike" dirty="0">
                          <a:solidFill>
                            <a:srgbClr val="000000"/>
                          </a:solidFill>
                          <a:effectLst/>
                          <a:latin typeface="Century Gothic" panose="020B0502020202020204" pitchFamily="34" charset="0"/>
                        </a:rPr>
                        <a:t>YES  or  NO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If the risk will be eliminated or mitigated by </a:t>
                      </a:r>
                    </a:p>
                    <a:p>
                      <a:pPr algn="l" fontAlgn="ctr"/>
                      <a:r>
                        <a:rPr lang="en-US" sz="900" b="0" i="0" u="none" strike="noStrike" dirty="0">
                          <a:solidFill>
                            <a:srgbClr val="000000"/>
                          </a:solidFill>
                          <a:effectLst/>
                          <a:latin typeface="Century Gothic" panose="020B0502020202020204" pitchFamily="34" charset="0"/>
                        </a:rPr>
                        <a:t>existing processes, list them here.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What can be done to lower </a:t>
                      </a:r>
                    </a:p>
                    <a:p>
                      <a:pPr algn="l" fontAlgn="ctr"/>
                      <a:r>
                        <a:rPr lang="en-US" sz="900" b="0" i="0" u="none" strike="noStrike" dirty="0">
                          <a:solidFill>
                            <a:srgbClr val="000000"/>
                          </a:solidFill>
                          <a:effectLst/>
                          <a:latin typeface="Century Gothic" panose="020B0502020202020204" pitchFamily="34" charset="0"/>
                        </a:rPr>
                        <a:t>or eliminate the impact or probability?</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1472804">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bl>
          </a:graphicData>
        </a:graphic>
      </p:graphicFrame>
      <p:sp>
        <p:nvSpPr>
          <p:cNvPr id="6" name="TextBox 5">
            <a:extLst>
              <a:ext uri="{FF2B5EF4-FFF2-40B4-BE49-F238E27FC236}">
                <a16:creationId xmlns:a16="http://schemas.microsoft.com/office/drawing/2014/main" id="{BE773FE8-3C6A-A28B-B436-6F539E0B02A0}"/>
              </a:ext>
            </a:extLst>
          </p:cNvPr>
          <p:cNvSpPr txBox="1"/>
          <p:nvPr/>
        </p:nvSpPr>
        <p:spPr>
          <a:xfrm>
            <a:off x="207846" y="620183"/>
            <a:ext cx="7475102" cy="307777"/>
          </a:xfrm>
          <a:prstGeom prst="rect">
            <a:avLst/>
          </a:prstGeom>
          <a:noFill/>
        </p:spPr>
        <p:txBody>
          <a:bodyPr wrap="square" rtlCol="0">
            <a:spAutoFit/>
          </a:bodyPr>
          <a:lstStyle/>
          <a:p>
            <a:r>
              <a:rPr lang="en-US" sz="1400" dirty="0">
                <a:solidFill>
                  <a:schemeClr val="tx1">
                    <a:lumMod val="65000"/>
                    <a:lumOff val="35000"/>
                  </a:schemeClr>
                </a:solidFill>
                <a:latin typeface="Century Gothic" panose="020B0502020202020204" pitchFamily="34" charset="0"/>
              </a:rPr>
              <a:t>Duplicate this slide to create individual listings for each Risk ID in the register. </a:t>
            </a:r>
          </a:p>
        </p:txBody>
      </p:sp>
    </p:spTree>
    <p:extLst>
      <p:ext uri="{BB962C8B-B14F-4D97-AF65-F5344CB8AC3E}">
        <p14:creationId xmlns:p14="http://schemas.microsoft.com/office/powerpoint/2010/main" val="398051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2440</TotalTime>
  <Words>472</Words>
  <Application>Microsoft Macintosh PowerPoint</Application>
  <PresentationFormat>Widescreen</PresentationFormat>
  <Paragraphs>71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58</cp:revision>
  <cp:lastPrinted>2020-08-31T22:23:58Z</cp:lastPrinted>
  <dcterms:created xsi:type="dcterms:W3CDTF">2021-07-07T23:54:57Z</dcterms:created>
  <dcterms:modified xsi:type="dcterms:W3CDTF">2023-08-16T19:48:27Z</dcterms:modified>
</cp:coreProperties>
</file>