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79" r:id="rId5"/>
    <p:sldId id="378" r:id="rId6"/>
    <p:sldId id="316" r:id="rId7"/>
    <p:sldId id="381" r:id="rId8"/>
    <p:sldId id="380" r:id="rId9"/>
    <p:sldId id="369"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varScale="1">
        <p:scale>
          <a:sx n="128" d="100"/>
          <a:sy n="128" d="100"/>
        </p:scale>
        <p:origin x="7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452671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54380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54158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7&amp;utm_source=integrated-content&amp;utm_campaign=/content/powerpoint-project-management-templates&amp;utm_medium=Project+Kickoff+Presentation+powerpoint+11817&amp;lpa=Project+Kickoff+Presentation+powerpoint+11817"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png"/><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KICKOFF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SCHEDULED 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DEADLINE TARGET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14" name="TextBox 13">
            <a:extLst>
              <a:ext uri="{FF2B5EF4-FFF2-40B4-BE49-F238E27FC236}">
                <a16:creationId xmlns:a16="http://schemas.microsoft.com/office/drawing/2014/main" id="{5EFA5EBD-5E0D-A142-8BD6-5F1C0ABC3988}"/>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15" name="TextBox 14">
            <a:extLst>
              <a:ext uri="{FF2B5EF4-FFF2-40B4-BE49-F238E27FC236}">
                <a16:creationId xmlns:a16="http://schemas.microsoft.com/office/drawing/2014/main" id="{D372E5B7-F75C-8E4B-A0C2-254300A49ABB}"/>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16" name="TextBox 15">
            <a:extLst>
              <a:ext uri="{FF2B5EF4-FFF2-40B4-BE49-F238E27FC236}">
                <a16:creationId xmlns:a16="http://schemas.microsoft.com/office/drawing/2014/main" id="{A00F67E7-E869-C749-A159-39E994D84526}"/>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17" name="TextBox 16">
            <a:extLst>
              <a:ext uri="{FF2B5EF4-FFF2-40B4-BE49-F238E27FC236}">
                <a16:creationId xmlns:a16="http://schemas.microsoft.com/office/drawing/2014/main" id="{EBB5F2AE-8F1A-F848-93A7-69B5F0FE01C7}"/>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APPROVAL</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835287147"/>
              </p:ext>
            </p:extLst>
          </p:nvPr>
        </p:nvGraphicFramePr>
        <p:xfrm>
          <a:off x="695331" y="1924662"/>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PROJECT SPONSOR NAME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46" name="TextBox 45">
            <a:extLst>
              <a:ext uri="{FF2B5EF4-FFF2-40B4-BE49-F238E27FC236}">
                <a16:creationId xmlns:a16="http://schemas.microsoft.com/office/drawing/2014/main" id="{7C48B5FE-EC8B-3149-BB4F-EF65922666B1}"/>
              </a:ext>
            </a:extLst>
          </p:cNvPr>
          <p:cNvSpPr txBox="1"/>
          <p:nvPr/>
        </p:nvSpPr>
        <p:spPr>
          <a:xfrm>
            <a:off x="682229" y="1410631"/>
            <a:ext cx="1758815"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APPROVED BY</a:t>
            </a:r>
          </a:p>
        </p:txBody>
      </p:sp>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15956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APPROVAL</a:t>
            </a:r>
          </a:p>
        </p:txBody>
      </p:sp>
    </p:spTree>
    <p:extLst>
      <p:ext uri="{BB962C8B-B14F-4D97-AF65-F5344CB8AC3E}">
        <p14:creationId xmlns:p14="http://schemas.microsoft.com/office/powerpoint/2010/main" val="5760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309450" y="6477000"/>
            <a:ext cx="743779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18654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PURPOSE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2424693"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APPROACH AND METHODOLOGY</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20267"/>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ROLES AND RESPONSIBILITY</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31666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COMMUNICATION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REQUIREMENTS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34872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RISK MANAGEMENT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866366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9295478" y="1291759"/>
            <a:ext cx="2732883"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NEXT STEPS/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ACTION ITEMS</a:t>
            </a:r>
          </a:p>
        </p:txBody>
      </p:sp>
      <p:sp>
        <p:nvSpPr>
          <p:cNvPr id="64" name="TextBox 63">
            <a:hlinkClick r:id="rId8"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TIMELINE</a:t>
            </a:r>
          </a:p>
        </p:txBody>
      </p:sp>
      <p:sp>
        <p:nvSpPr>
          <p:cNvPr id="67" name="TextBox 66">
            <a:hlinkClick r:id="rId7" action="ppaction://hlinksldjump"/>
            <a:extLst>
              <a:ext uri="{FF2B5EF4-FFF2-40B4-BE49-F238E27FC236}">
                <a16:creationId xmlns:a16="http://schemas.microsoft.com/office/drawing/2014/main" id="{07A33CE0-0E2E-9C43-9988-91D59DF94BE8}"/>
              </a:ext>
            </a:extLst>
          </p:cNvPr>
          <p:cNvSpPr txBox="1"/>
          <p:nvPr/>
        </p:nvSpPr>
        <p:spPr>
          <a:xfrm>
            <a:off x="8663668" y="235568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9295478" y="2747149"/>
            <a:ext cx="1824637" cy="369333"/>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APPROVAL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434499518"/>
              </p:ext>
            </p:extLst>
          </p:nvPr>
        </p:nvGraphicFramePr>
        <p:xfrm>
          <a:off x="832599" y="1164694"/>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494830221"/>
              </p:ext>
            </p:extLst>
          </p:nvPr>
        </p:nvGraphicFramePr>
        <p:xfrm>
          <a:off x="832599" y="2817532"/>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832599" y="845084"/>
            <a:ext cx="1186543"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PURPOSE</a:t>
            </a:r>
          </a:p>
        </p:txBody>
      </p:sp>
      <p:graphicFrame>
        <p:nvGraphicFramePr>
          <p:cNvPr id="12" name="Table 11">
            <a:extLst>
              <a:ext uri="{FF2B5EF4-FFF2-40B4-BE49-F238E27FC236}">
                <a16:creationId xmlns:a16="http://schemas.microsoft.com/office/drawing/2014/main" id="{8B7AFDB8-13EB-FF46-ABB3-BF31C23FCECF}"/>
              </a:ext>
            </a:extLst>
          </p:cNvPr>
          <p:cNvGraphicFramePr>
            <a:graphicFrameLocks noGrp="1"/>
          </p:cNvGraphicFramePr>
          <p:nvPr>
            <p:extLst>
              <p:ext uri="{D42A27DB-BD31-4B8C-83A1-F6EECF244321}">
                <p14:modId xmlns:p14="http://schemas.microsoft.com/office/powerpoint/2010/main" val="2855741041"/>
              </p:ext>
            </p:extLst>
          </p:nvPr>
        </p:nvGraphicFramePr>
        <p:xfrm>
          <a:off x="832599" y="4487316"/>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5" name="TextBox 14">
            <a:extLst>
              <a:ext uri="{FF2B5EF4-FFF2-40B4-BE49-F238E27FC236}">
                <a16:creationId xmlns:a16="http://schemas.microsoft.com/office/drawing/2014/main" id="{739BB850-88EB-464F-BD5E-C265018DE4D2}"/>
              </a:ext>
            </a:extLst>
          </p:cNvPr>
          <p:cNvSpPr txBox="1"/>
          <p:nvPr/>
        </p:nvSpPr>
        <p:spPr>
          <a:xfrm>
            <a:off x="832599" y="2492815"/>
            <a:ext cx="1491114"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OBJECTIVES</a:t>
            </a:r>
          </a:p>
        </p:txBody>
      </p:sp>
      <p:sp>
        <p:nvSpPr>
          <p:cNvPr id="16" name="TextBox 15">
            <a:extLst>
              <a:ext uri="{FF2B5EF4-FFF2-40B4-BE49-F238E27FC236}">
                <a16:creationId xmlns:a16="http://schemas.microsoft.com/office/drawing/2014/main" id="{ED725242-28AE-3349-9BA7-68872A3CA993}"/>
              </a:ext>
            </a:extLst>
          </p:cNvPr>
          <p:cNvSpPr txBox="1"/>
          <p:nvPr/>
        </p:nvSpPr>
        <p:spPr>
          <a:xfrm>
            <a:off x="832599" y="4167706"/>
            <a:ext cx="947695"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SCOPE</a:t>
            </a:r>
          </a:p>
        </p:txBody>
      </p:sp>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rot="3705969">
            <a:off x="10723293" y="5625999"/>
            <a:ext cx="913750" cy="91375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52907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APPROACH AND METHODOLOGY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APPROACH AND METHODOLOGY</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3">
            <a:extLst>
              <a:ext uri="{FF2B5EF4-FFF2-40B4-BE49-F238E27FC236}">
                <a16:creationId xmlns:a16="http://schemas.microsoft.com/office/drawing/2014/main" id="{173EACA1-7B18-A346-9E20-ACDC83919BC2}"/>
              </a:ext>
            </a:extLst>
          </p:cNvPr>
          <p:cNvGraphicFramePr>
            <a:graphicFrameLocks noGrp="1"/>
          </p:cNvGraphicFramePr>
          <p:nvPr>
            <p:extLst>
              <p:ext uri="{D42A27DB-BD31-4B8C-83A1-F6EECF244321}">
                <p14:modId xmlns:p14="http://schemas.microsoft.com/office/powerpoint/2010/main" val="295410359"/>
              </p:ext>
            </p:extLst>
          </p:nvPr>
        </p:nvGraphicFramePr>
        <p:xfrm>
          <a:off x="492909" y="1014796"/>
          <a:ext cx="11177010" cy="4906169"/>
        </p:xfrm>
        <a:graphic>
          <a:graphicData uri="http://schemas.openxmlformats.org/drawingml/2006/table">
            <a:tbl>
              <a:tblPr firstRow="1" bandRow="1">
                <a:tableStyleId>{5C22544A-7EE6-4342-B048-85BDC9FD1C3A}</a:tableStyleId>
              </a:tblPr>
              <a:tblGrid>
                <a:gridCol w="1862835">
                  <a:extLst>
                    <a:ext uri="{9D8B030D-6E8A-4147-A177-3AD203B41FA5}">
                      <a16:colId xmlns:a16="http://schemas.microsoft.com/office/drawing/2014/main" val="1831993778"/>
                    </a:ext>
                  </a:extLst>
                </a:gridCol>
                <a:gridCol w="1862835">
                  <a:extLst>
                    <a:ext uri="{9D8B030D-6E8A-4147-A177-3AD203B41FA5}">
                      <a16:colId xmlns:a16="http://schemas.microsoft.com/office/drawing/2014/main" val="1730307389"/>
                    </a:ext>
                  </a:extLst>
                </a:gridCol>
                <a:gridCol w="1862835">
                  <a:extLst>
                    <a:ext uri="{9D8B030D-6E8A-4147-A177-3AD203B41FA5}">
                      <a16:colId xmlns:a16="http://schemas.microsoft.com/office/drawing/2014/main" val="3147615788"/>
                    </a:ext>
                  </a:extLst>
                </a:gridCol>
                <a:gridCol w="1862835">
                  <a:extLst>
                    <a:ext uri="{9D8B030D-6E8A-4147-A177-3AD203B41FA5}">
                      <a16:colId xmlns:a16="http://schemas.microsoft.com/office/drawing/2014/main" val="1427654544"/>
                    </a:ext>
                  </a:extLst>
                </a:gridCol>
                <a:gridCol w="1862835">
                  <a:extLst>
                    <a:ext uri="{9D8B030D-6E8A-4147-A177-3AD203B41FA5}">
                      <a16:colId xmlns:a16="http://schemas.microsoft.com/office/drawing/2014/main" val="3788845900"/>
                    </a:ext>
                  </a:extLst>
                </a:gridCol>
                <a:gridCol w="1862835">
                  <a:extLst>
                    <a:ext uri="{9D8B030D-6E8A-4147-A177-3AD203B41FA5}">
                      <a16:colId xmlns:a16="http://schemas.microsoft.com/office/drawing/2014/main" val="2506130400"/>
                    </a:ext>
                  </a:extLst>
                </a:gridCol>
              </a:tblGrid>
              <a:tr h="504884">
                <a:tc>
                  <a:txBody>
                    <a:bodyPr/>
                    <a:lstStyle/>
                    <a:p>
                      <a:endParaRPr lang="en-US" dirty="0"/>
                    </a:p>
                  </a:txBody>
                  <a:tcPr>
                    <a:solidFill>
                      <a:schemeClr val="tx2">
                        <a:lumMod val="75000"/>
                      </a:schemeClr>
                    </a:solidFill>
                  </a:tcPr>
                </a:tc>
                <a:tc>
                  <a:txBody>
                    <a:bodyPr/>
                    <a:lstStyle/>
                    <a:p>
                      <a:pPr algn="ctr"/>
                      <a:r>
                        <a:rPr lang="en-US" sz="1100" dirty="0">
                          <a:latin typeface="Century Gothic" panose="020B0502020202020204" pitchFamily="34" charset="0"/>
                        </a:rPr>
                        <a:t>PHASE 1</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2</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3</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4</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5</a:t>
                      </a:r>
                    </a:p>
                  </a:txBody>
                  <a:tcPr anchor="ctr">
                    <a:solidFill>
                      <a:schemeClr val="tx2">
                        <a:lumMod val="75000"/>
                      </a:schemeClr>
                    </a:solidFill>
                  </a:tcPr>
                </a:tc>
                <a:extLst>
                  <a:ext uri="{0D108BD9-81ED-4DB2-BD59-A6C34878D82A}">
                    <a16:rowId xmlns:a16="http://schemas.microsoft.com/office/drawing/2014/main" val="1393381113"/>
                  </a:ext>
                </a:extLst>
              </a:tr>
              <a:tr h="1467095">
                <a:tc>
                  <a:txBody>
                    <a:bodyPr/>
                    <a:lstStyle/>
                    <a:p>
                      <a:pPr algn="ctr"/>
                      <a:r>
                        <a:rPr lang="en-US" sz="1000" dirty="0">
                          <a:latin typeface="Century Gothic" panose="020B0502020202020204" pitchFamily="34" charset="0"/>
                        </a:rPr>
                        <a:t>TOPIC 1</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extLst>
                  <a:ext uri="{0D108BD9-81ED-4DB2-BD59-A6C34878D82A}">
                    <a16:rowId xmlns:a16="http://schemas.microsoft.com/office/drawing/2014/main" val="4074469785"/>
                  </a:ext>
                </a:extLst>
              </a:tr>
              <a:tr h="1467095">
                <a:tc>
                  <a:txBody>
                    <a:bodyPr/>
                    <a:lstStyle/>
                    <a:p>
                      <a:pPr algn="ctr"/>
                      <a:r>
                        <a:rPr lang="en-US" sz="1000" dirty="0">
                          <a:latin typeface="Century Gothic" panose="020B0502020202020204" pitchFamily="34" charset="0"/>
                        </a:rPr>
                        <a:t>TOPIC 2</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extLst>
                  <a:ext uri="{0D108BD9-81ED-4DB2-BD59-A6C34878D82A}">
                    <a16:rowId xmlns:a16="http://schemas.microsoft.com/office/drawing/2014/main" val="844309393"/>
                  </a:ext>
                </a:extLst>
              </a:tr>
              <a:tr h="1467095">
                <a:tc>
                  <a:txBody>
                    <a:bodyPr/>
                    <a:lstStyle/>
                    <a:p>
                      <a:pPr algn="ctr"/>
                      <a:r>
                        <a:rPr lang="en-US" sz="1000" dirty="0">
                          <a:latin typeface="Century Gothic" panose="020B0502020202020204" pitchFamily="34" charset="0"/>
                        </a:rPr>
                        <a:t>TOPIC 3</a:t>
                      </a:r>
                    </a:p>
                  </a:txBody>
                  <a:tcPr anchor="ctr"/>
                </a:tc>
                <a:tc>
                  <a:txBody>
                    <a:bodyPr/>
                    <a:lstStyle/>
                    <a:p>
                      <a:endParaRPr lang="en-US" sz="100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06360159"/>
                  </a:ext>
                </a:extLst>
              </a:tr>
            </a:tbl>
          </a:graphicData>
        </a:graphic>
      </p:graphicFrame>
      <p:pic>
        <p:nvPicPr>
          <p:cNvPr id="8" name="Graphic 7" descr="Traffic light with solid fill">
            <a:extLst>
              <a:ext uri="{FF2B5EF4-FFF2-40B4-BE49-F238E27FC236}">
                <a16:creationId xmlns:a16="http://schemas.microsoft.com/office/drawing/2014/main" id="{E5AE592A-158A-DA4D-8390-D958785FF22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58385" y="5146946"/>
            <a:ext cx="1392515" cy="1392515"/>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AND RESPONSIBILITY</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8B0A336-87E5-AB41-83D2-4A1778FEAE74}"/>
              </a:ext>
            </a:extLst>
          </p:cNvPr>
          <p:cNvGraphicFramePr>
            <a:graphicFrameLocks noGrp="1"/>
          </p:cNvGraphicFramePr>
          <p:nvPr>
            <p:extLst>
              <p:ext uri="{D42A27DB-BD31-4B8C-83A1-F6EECF244321}">
                <p14:modId xmlns:p14="http://schemas.microsoft.com/office/powerpoint/2010/main" val="3482692724"/>
              </p:ext>
            </p:extLst>
          </p:nvPr>
        </p:nvGraphicFramePr>
        <p:xfrm>
          <a:off x="340842" y="1267485"/>
          <a:ext cx="11510315" cy="5070117"/>
        </p:xfrm>
        <a:graphic>
          <a:graphicData uri="http://schemas.openxmlformats.org/drawingml/2006/table">
            <a:tbl>
              <a:tblPr bandCol="1">
                <a:tableStyleId>{5C22544A-7EE6-4342-B048-85BDC9FD1C3A}</a:tableStyleId>
              </a:tblPr>
              <a:tblGrid>
                <a:gridCol w="2302063">
                  <a:extLst>
                    <a:ext uri="{9D8B030D-6E8A-4147-A177-3AD203B41FA5}">
                      <a16:colId xmlns:a16="http://schemas.microsoft.com/office/drawing/2014/main" val="1431884085"/>
                    </a:ext>
                  </a:extLst>
                </a:gridCol>
                <a:gridCol w="2302063">
                  <a:extLst>
                    <a:ext uri="{9D8B030D-6E8A-4147-A177-3AD203B41FA5}">
                      <a16:colId xmlns:a16="http://schemas.microsoft.com/office/drawing/2014/main" val="2323859422"/>
                    </a:ext>
                  </a:extLst>
                </a:gridCol>
                <a:gridCol w="2302063">
                  <a:extLst>
                    <a:ext uri="{9D8B030D-6E8A-4147-A177-3AD203B41FA5}">
                      <a16:colId xmlns:a16="http://schemas.microsoft.com/office/drawing/2014/main" val="2378353557"/>
                    </a:ext>
                  </a:extLst>
                </a:gridCol>
                <a:gridCol w="2302063">
                  <a:extLst>
                    <a:ext uri="{9D8B030D-6E8A-4147-A177-3AD203B41FA5}">
                      <a16:colId xmlns:a16="http://schemas.microsoft.com/office/drawing/2014/main" val="4169133979"/>
                    </a:ext>
                  </a:extLst>
                </a:gridCol>
                <a:gridCol w="2302063">
                  <a:extLst>
                    <a:ext uri="{9D8B030D-6E8A-4147-A177-3AD203B41FA5}">
                      <a16:colId xmlns:a16="http://schemas.microsoft.com/office/drawing/2014/main" val="607834901"/>
                    </a:ext>
                  </a:extLst>
                </a:gridCol>
              </a:tblGrid>
              <a:tr h="176960">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2455"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extLst>
                  <a:ext uri="{0D108BD9-81ED-4DB2-BD59-A6C34878D82A}">
                    <a16:rowId xmlns:a16="http://schemas.microsoft.com/office/drawing/2014/main" val="1610115539"/>
                  </a:ext>
                </a:extLst>
              </a:tr>
              <a:tr h="176960">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2455"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817273721"/>
                  </a:ext>
                </a:extLst>
              </a:tr>
              <a:tr h="207395">
                <a:tc>
                  <a:txBody>
                    <a:bodyPr/>
                    <a:lstStyle/>
                    <a:p>
                      <a:pPr algn="ctr" fontAlgn="t">
                        <a:lnSpc>
                          <a:spcPct val="100000"/>
                        </a:lnSpc>
                      </a:pPr>
                      <a:r>
                        <a:rPr lang="en-US" sz="1000" b="1" u="none" strike="noStrike" dirty="0">
                          <a:solidFill>
                            <a:schemeClr val="bg1"/>
                          </a:solidFill>
                          <a:effectLst/>
                          <a:latin typeface="Century Gothic" panose="020B0502020202020204" pitchFamily="34" charset="0"/>
                        </a:rPr>
                        <a:t>PROJECT DELIVERABLE / ACTIVITY</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lnSpc>
                          <a:spcPct val="100000"/>
                        </a:lnSpc>
                      </a:pP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316700837"/>
                  </a:ext>
                </a:extLst>
              </a:tr>
              <a:tr h="176960">
                <a:tc>
                  <a:txBody>
                    <a:bodyPr/>
                    <a:lstStyle/>
                    <a:p>
                      <a:pPr algn="l" fontAlgn="ctr"/>
                      <a:r>
                        <a:rPr lang="en-US" sz="1000" b="1" u="none" strike="noStrike" dirty="0">
                          <a:effectLst/>
                          <a:latin typeface="Century Gothic" panose="020B0502020202020204" pitchFamily="34" charset="0"/>
                        </a:rPr>
                        <a:t>Initiate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115157468"/>
                  </a:ext>
                </a:extLst>
              </a:tr>
              <a:tr h="176960">
                <a:tc>
                  <a:txBody>
                    <a:bodyPr/>
                    <a:lstStyle/>
                    <a:p>
                      <a:pPr algn="l" fontAlgn="ctr"/>
                      <a:r>
                        <a:rPr lang="en-US" sz="1000" u="none" strike="noStrike" dirty="0">
                          <a:effectLst/>
                          <a:latin typeface="Century Gothic" panose="020B0502020202020204" pitchFamily="34" charset="0"/>
                        </a:rPr>
                        <a:t>   Request Review by PMO</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471649"/>
                  </a:ext>
                </a:extLst>
              </a:tr>
              <a:tr h="176960">
                <a:tc>
                  <a:txBody>
                    <a:bodyPr/>
                    <a:lstStyle/>
                    <a:p>
                      <a:pPr algn="l" fontAlgn="ctr"/>
                      <a:r>
                        <a:rPr lang="en-US" sz="1000" u="none" strike="noStrike">
                          <a:effectLst/>
                          <a:latin typeface="Century Gothic" panose="020B0502020202020204" pitchFamily="34" charset="0"/>
                        </a:rPr>
                        <a:t>   Submit Project Request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50967197"/>
                  </a:ext>
                </a:extLst>
              </a:tr>
              <a:tr h="176960">
                <a:tc>
                  <a:txBody>
                    <a:bodyPr/>
                    <a:lstStyle/>
                    <a:p>
                      <a:pPr algn="l" fontAlgn="ctr"/>
                      <a:r>
                        <a:rPr lang="en-US" sz="1000" u="none" strike="noStrike">
                          <a:effectLst/>
                          <a:latin typeface="Century Gothic" panose="020B0502020202020204" pitchFamily="34" charset="0"/>
                        </a:rPr>
                        <a:t>   Research Solution</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27855907"/>
                  </a:ext>
                </a:extLst>
              </a:tr>
              <a:tr h="176960">
                <a:tc>
                  <a:txBody>
                    <a:bodyPr/>
                    <a:lstStyle/>
                    <a:p>
                      <a:pPr algn="l" fontAlgn="ctr"/>
                      <a:r>
                        <a:rPr lang="en-US" sz="1000" u="none" strike="noStrike" dirty="0">
                          <a:effectLst/>
                          <a:latin typeface="Century Gothic" panose="020B0502020202020204" pitchFamily="34" charset="0"/>
                        </a:rPr>
                        <a:t>   Develop Business Case</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43932826"/>
                  </a:ext>
                </a:extLst>
              </a:tr>
              <a:tr h="176960">
                <a:tc>
                  <a:txBody>
                    <a:bodyPr/>
                    <a:lstStyle/>
                    <a:p>
                      <a:pPr algn="l" fontAlgn="ctr"/>
                      <a:r>
                        <a:rPr lang="en-US" sz="1000" b="1" u="none" strike="noStrike" dirty="0">
                          <a:effectLst/>
                          <a:latin typeface="Century Gothic" panose="020B0502020202020204" pitchFamily="34" charset="0"/>
                        </a:rPr>
                        <a:t>Plan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965755080"/>
                  </a:ext>
                </a:extLst>
              </a:tr>
              <a:tr h="176960">
                <a:tc>
                  <a:txBody>
                    <a:bodyPr/>
                    <a:lstStyle/>
                    <a:p>
                      <a:pPr algn="l" fontAlgn="ctr"/>
                      <a:r>
                        <a:rPr lang="en-US" sz="1000" u="none" strike="noStrike">
                          <a:effectLst/>
                          <a:latin typeface="Century Gothic" panose="020B0502020202020204" pitchFamily="34" charset="0"/>
                        </a:rPr>
                        <a:t>   Create Project Charter</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86359457"/>
                  </a:ext>
                </a:extLst>
              </a:tr>
              <a:tr h="176960">
                <a:tc>
                  <a:txBody>
                    <a:bodyPr/>
                    <a:lstStyle/>
                    <a:p>
                      <a:pPr algn="l" fontAlgn="ctr"/>
                      <a:r>
                        <a:rPr lang="en-US" sz="1000" u="none" strike="noStrike">
                          <a:effectLst/>
                          <a:latin typeface="Century Gothic" panose="020B0502020202020204" pitchFamily="34" charset="0"/>
                        </a:rPr>
                        <a:t>   Create Schedule</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735219"/>
                  </a:ext>
                </a:extLst>
              </a:tr>
              <a:tr h="177730">
                <a:tc>
                  <a:txBody>
                    <a:bodyPr/>
                    <a:lstStyle/>
                    <a:p>
                      <a:pPr algn="l" fontAlgn="ctr"/>
                      <a:r>
                        <a:rPr lang="en-US" sz="1000" u="none" strike="noStrike" dirty="0">
                          <a:effectLst/>
                          <a:latin typeface="Century Gothic" panose="020B0502020202020204" pitchFamily="34" charset="0"/>
                        </a:rPr>
                        <a:t>   Create </a:t>
                      </a:r>
                      <a:r>
                        <a:rPr lang="en-US" sz="1000" u="none" strike="noStrike" dirty="0" err="1">
                          <a:effectLst/>
                          <a:latin typeface="Century Gothic" panose="020B0502020202020204" pitchFamily="34" charset="0"/>
                        </a:rPr>
                        <a:t>Add'l</a:t>
                      </a:r>
                      <a:r>
                        <a:rPr lang="en-US" sz="1000" u="none" strike="noStrike" dirty="0">
                          <a:effectLst/>
                          <a:latin typeface="Century Gothic" panose="020B0502020202020204" pitchFamily="34" charset="0"/>
                        </a:rPr>
                        <a:t> Plans as Required</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37630246"/>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37157400"/>
                  </a:ext>
                </a:extLst>
              </a:tr>
              <a:tr h="176960">
                <a:tc>
                  <a:txBody>
                    <a:bodyPr/>
                    <a:lstStyle/>
                    <a:p>
                      <a:pPr algn="l" fontAlgn="ctr"/>
                      <a:r>
                        <a:rPr lang="en-US" sz="1000" b="1" u="none" strike="noStrike" dirty="0">
                          <a:effectLst/>
                          <a:latin typeface="Century Gothic" panose="020B0502020202020204" pitchFamily="34" charset="0"/>
                        </a:rPr>
                        <a:t>Execute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865966737"/>
                  </a:ext>
                </a:extLst>
              </a:tr>
              <a:tr h="176960">
                <a:tc>
                  <a:txBody>
                    <a:bodyPr/>
                    <a:lstStyle/>
                    <a:p>
                      <a:pPr algn="l" fontAlgn="ctr"/>
                      <a:r>
                        <a:rPr lang="en-US" sz="1000" u="none" strike="noStrike" dirty="0">
                          <a:effectLst/>
                          <a:latin typeface="Century Gothic" panose="020B0502020202020204" pitchFamily="34" charset="0"/>
                        </a:rPr>
                        <a:t>   Build Deliverables</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61717453"/>
                  </a:ext>
                </a:extLst>
              </a:tr>
              <a:tr h="176960">
                <a:tc>
                  <a:txBody>
                    <a:bodyPr/>
                    <a:lstStyle/>
                    <a:p>
                      <a:pPr algn="l" fontAlgn="ctr"/>
                      <a:r>
                        <a:rPr lang="en-US" sz="1000" u="none" strike="noStrike" dirty="0">
                          <a:effectLst/>
                          <a:latin typeface="Century Gothic" panose="020B0502020202020204" pitchFamily="34" charset="0"/>
                        </a:rPr>
                        <a:t>   Create Status Report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357243"/>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4958731"/>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29952603"/>
                  </a:ext>
                </a:extLst>
              </a:tr>
              <a:tr h="176960">
                <a:tc>
                  <a:txBody>
                    <a:bodyPr/>
                    <a:lstStyle/>
                    <a:p>
                      <a:pPr algn="l" fontAlgn="ctr"/>
                      <a:r>
                        <a:rPr lang="en-US" sz="1000" b="1" u="none" strike="noStrike" dirty="0">
                          <a:effectLst/>
                          <a:latin typeface="Century Gothic" panose="020B0502020202020204" pitchFamily="34" charset="0"/>
                        </a:rPr>
                        <a:t>Control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187844285"/>
                  </a:ext>
                </a:extLst>
              </a:tr>
              <a:tr h="236336">
                <a:tc>
                  <a:txBody>
                    <a:bodyPr/>
                    <a:lstStyle/>
                    <a:p>
                      <a:pPr algn="l" fontAlgn="ctr"/>
                      <a:r>
                        <a:rPr lang="en-US" sz="1000" u="none" strike="noStrike" dirty="0">
                          <a:effectLst/>
                          <a:latin typeface="Century Gothic" panose="020B0502020202020204" pitchFamily="34" charset="0"/>
                        </a:rPr>
                        <a:t>   Perform Change Management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63292248"/>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39414306"/>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45433635"/>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1363309"/>
                  </a:ext>
                </a:extLst>
              </a:tr>
              <a:tr h="176960">
                <a:tc>
                  <a:txBody>
                    <a:bodyPr/>
                    <a:lstStyle/>
                    <a:p>
                      <a:pPr algn="l" fontAlgn="ctr"/>
                      <a:r>
                        <a:rPr lang="en-US" sz="1000" b="1" u="none" strike="noStrike" dirty="0">
                          <a:effectLst/>
                          <a:latin typeface="Century Gothic" panose="020B0502020202020204" pitchFamily="34" charset="0"/>
                        </a:rPr>
                        <a:t>Close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812594556"/>
                  </a:ext>
                </a:extLst>
              </a:tr>
              <a:tr h="176960">
                <a:tc>
                  <a:txBody>
                    <a:bodyPr/>
                    <a:lstStyle/>
                    <a:p>
                      <a:pPr algn="l" fontAlgn="ctr"/>
                      <a:r>
                        <a:rPr lang="en-US" sz="1000" u="none" strike="noStrike" dirty="0">
                          <a:effectLst/>
                          <a:latin typeface="Century Gothic" panose="020B0502020202020204" pitchFamily="34" charset="0"/>
                        </a:rPr>
                        <a:t>   Create Lessons Learned</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9388186"/>
                  </a:ext>
                </a:extLst>
              </a:tr>
              <a:tr h="201616">
                <a:tc>
                  <a:txBody>
                    <a:bodyPr/>
                    <a:lstStyle/>
                    <a:p>
                      <a:pPr algn="l" fontAlgn="ctr"/>
                      <a:r>
                        <a:rPr lang="en-US" sz="1000" u="none" strike="noStrike" dirty="0">
                          <a:effectLst/>
                          <a:latin typeface="Century Gothic" panose="020B0502020202020204" pitchFamily="34" charset="0"/>
                        </a:rPr>
                        <a:t>   Create Project Closure Report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9190335"/>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91972601"/>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91541712"/>
                  </a:ext>
                </a:extLst>
              </a:tr>
            </a:tbl>
          </a:graphicData>
        </a:graphic>
      </p:graphicFrame>
      <p:graphicFrame>
        <p:nvGraphicFramePr>
          <p:cNvPr id="11" name="Table 10">
            <a:extLst>
              <a:ext uri="{FF2B5EF4-FFF2-40B4-BE49-F238E27FC236}">
                <a16:creationId xmlns:a16="http://schemas.microsoft.com/office/drawing/2014/main" id="{D1380C10-85B8-E84A-A1AD-A0CEDCE7EBC3}"/>
              </a:ext>
            </a:extLst>
          </p:cNvPr>
          <p:cNvGraphicFramePr>
            <a:graphicFrameLocks noGrp="1"/>
          </p:cNvGraphicFramePr>
          <p:nvPr>
            <p:extLst>
              <p:ext uri="{D42A27DB-BD31-4B8C-83A1-F6EECF244321}">
                <p14:modId xmlns:p14="http://schemas.microsoft.com/office/powerpoint/2010/main" val="2802117588"/>
              </p:ext>
            </p:extLst>
          </p:nvPr>
        </p:nvGraphicFramePr>
        <p:xfrm>
          <a:off x="10150409" y="110745"/>
          <a:ext cx="1596831" cy="1014976"/>
        </p:xfrm>
        <a:graphic>
          <a:graphicData uri="http://schemas.openxmlformats.org/drawingml/2006/table">
            <a:tbl>
              <a:tblPr>
                <a:tableStyleId>{5C22544A-7EE6-4342-B048-85BDC9FD1C3A}</a:tableStyleId>
              </a:tblPr>
              <a:tblGrid>
                <a:gridCol w="336681">
                  <a:extLst>
                    <a:ext uri="{9D8B030D-6E8A-4147-A177-3AD203B41FA5}">
                      <a16:colId xmlns:a16="http://schemas.microsoft.com/office/drawing/2014/main" val="78263604"/>
                    </a:ext>
                  </a:extLst>
                </a:gridCol>
                <a:gridCol w="1260150">
                  <a:extLst>
                    <a:ext uri="{9D8B030D-6E8A-4147-A177-3AD203B41FA5}">
                      <a16:colId xmlns:a16="http://schemas.microsoft.com/office/drawing/2014/main" val="2125051014"/>
                    </a:ext>
                  </a:extLst>
                </a:gridCol>
              </a:tblGrid>
              <a:tr h="253744">
                <a:tc>
                  <a:txBody>
                    <a:bodyPr/>
                    <a:lstStyle/>
                    <a:p>
                      <a:pPr algn="ctr" fontAlgn="ctr"/>
                      <a:r>
                        <a:rPr lang="en-US" sz="1500" b="1" u="none" strike="noStrike" dirty="0">
                          <a:effectLst/>
                          <a:latin typeface="Century Gothic" panose="020B0502020202020204" pitchFamily="34" charset="0"/>
                        </a:rPr>
                        <a:t>R</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4BFA"/>
                    </a:solidFill>
                  </a:tcPr>
                </a:tc>
                <a:tc>
                  <a:txBody>
                    <a:bodyPr/>
                    <a:lstStyle/>
                    <a:p>
                      <a:pPr algn="l" fontAlgn="ctr"/>
                      <a:r>
                        <a:rPr lang="en-US" sz="1300" b="1" u="none" strike="noStrike" dirty="0">
                          <a:effectLst/>
                          <a:latin typeface="Century Gothic" panose="020B0502020202020204" pitchFamily="34" charset="0"/>
                        </a:rPr>
                        <a:t>Responsible</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70809929"/>
                  </a:ext>
                </a:extLst>
              </a:tr>
              <a:tr h="253744">
                <a:tc>
                  <a:txBody>
                    <a:bodyPr/>
                    <a:lstStyle/>
                    <a:p>
                      <a:pPr algn="ctr" fontAlgn="ctr"/>
                      <a:r>
                        <a:rPr lang="en-US" sz="1500" b="1" u="none" strike="noStrike" dirty="0">
                          <a:effectLst/>
                          <a:latin typeface="Century Gothic" panose="020B0502020202020204" pitchFamily="34" charset="0"/>
                        </a:rPr>
                        <a:t>A</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300" b="1" u="none" strike="noStrike" dirty="0">
                          <a:effectLst/>
                          <a:latin typeface="Century Gothic" panose="020B0502020202020204" pitchFamily="34" charset="0"/>
                        </a:rPr>
                        <a:t>Accountable</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144342244"/>
                  </a:ext>
                </a:extLst>
              </a:tr>
              <a:tr h="253744">
                <a:tc>
                  <a:txBody>
                    <a:bodyPr/>
                    <a:lstStyle/>
                    <a:p>
                      <a:pPr algn="ctr" fontAlgn="ctr"/>
                      <a:r>
                        <a:rPr lang="en-US" sz="1500" b="1" u="none" strike="noStrike" dirty="0">
                          <a:effectLst/>
                          <a:latin typeface="Century Gothic" panose="020B0502020202020204" pitchFamily="34" charset="0"/>
                        </a:rPr>
                        <a:t>C</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l" fontAlgn="ctr"/>
                      <a:r>
                        <a:rPr lang="en-US" sz="1300" b="1" u="none" strike="noStrike" dirty="0">
                          <a:effectLst/>
                          <a:latin typeface="Century Gothic" panose="020B0502020202020204" pitchFamily="34" charset="0"/>
                        </a:rPr>
                        <a:t>Consulted</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3338578"/>
                  </a:ext>
                </a:extLst>
              </a:tr>
              <a:tr h="253744">
                <a:tc>
                  <a:txBody>
                    <a:bodyPr/>
                    <a:lstStyle/>
                    <a:p>
                      <a:pPr algn="ctr" fontAlgn="ctr"/>
                      <a:r>
                        <a:rPr lang="en-US" sz="1500" b="1" u="none" strike="noStrike" dirty="0">
                          <a:effectLst/>
                          <a:latin typeface="Century Gothic" panose="020B0502020202020204" pitchFamily="34" charset="0"/>
                        </a:rPr>
                        <a:t>I</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fontAlgn="ctr"/>
                      <a:r>
                        <a:rPr lang="en-US" sz="1300" b="1" u="none" strike="noStrike" dirty="0">
                          <a:effectLst/>
                          <a:latin typeface="Century Gothic" panose="020B0502020202020204" pitchFamily="34" charset="0"/>
                        </a:rPr>
                        <a:t>Informed</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449314814"/>
                  </a:ext>
                </a:extLst>
              </a:tr>
            </a:tbl>
          </a:graphicData>
        </a:graphic>
      </p:graphicFrame>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447430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ROLES AND RESPONSIBILITY</a:t>
            </a:r>
          </a:p>
        </p:txBody>
      </p:sp>
      <p:sp>
        <p:nvSpPr>
          <p:cNvPr id="22" name="TextBox 21">
            <a:extLst>
              <a:ext uri="{FF2B5EF4-FFF2-40B4-BE49-F238E27FC236}">
                <a16:creationId xmlns:a16="http://schemas.microsoft.com/office/drawing/2014/main" id="{7D4D81ED-0E20-2E41-8824-DE6699FABE6E}"/>
              </a:ext>
            </a:extLst>
          </p:cNvPr>
          <p:cNvSpPr txBox="1"/>
          <p:nvPr/>
        </p:nvSpPr>
        <p:spPr>
          <a:xfrm>
            <a:off x="736258" y="804109"/>
            <a:ext cx="1614545"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RACI MATRIX</a:t>
            </a:r>
          </a:p>
        </p:txBody>
      </p:sp>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Analysis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Development / Testing / Training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Launch / Monitor / Revise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Finalize Plans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Finalize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Finalize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Training Begins</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Beta Testing Begins</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a:solidFill>
                    <a:schemeClr val="bg1"/>
                  </a:solidFill>
                  <a:latin typeface="Century Gothic" charset="0"/>
                  <a:ea typeface="Century Gothic" charset="0"/>
                  <a:cs typeface="Century Gothic" charset="0"/>
                </a:rPr>
                <a:t>10/22:  </a:t>
              </a:r>
              <a:r>
                <a:rPr lang="en-US"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a:t>
              </a:r>
              <a:r>
                <a:rPr lang="en-US" sz="1000" b="1">
                  <a:solidFill>
                    <a:schemeClr val="bg1"/>
                  </a:solidFill>
                  <a:latin typeface="Century Gothic" charset="0"/>
                  <a:ea typeface="Century Gothic" charset="0"/>
                  <a:cs typeface="Century Gothic" charset="0"/>
                </a:rPr>
                <a:t>:  </a:t>
              </a:r>
              <a:r>
                <a:rPr lang="en-US" sz="1000">
                  <a:solidFill>
                    <a:schemeClr val="bg1"/>
                  </a:solidFill>
                  <a:latin typeface="Century Gothic" charset="0"/>
                  <a:ea typeface="Century Gothic" charset="0"/>
                  <a:cs typeface="Century Gothic" charset="0"/>
                </a:rPr>
                <a:t>Monitor 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a:solidFill>
                  <a:schemeClr val="tx1"/>
                </a:solidFill>
                <a:latin typeface="Century Gothic" charset="0"/>
                <a:ea typeface="Century Gothic" charset="0"/>
                <a:cs typeface="Century Gothic" charset="0"/>
              </a:rPr>
              <a:t>Task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
        <p:nvSpPr>
          <p:cNvPr id="57" name="TextBox 56">
            <a:extLst>
              <a:ext uri="{FF2B5EF4-FFF2-40B4-BE49-F238E27FC236}">
                <a16:creationId xmlns:a16="http://schemas.microsoft.com/office/drawing/2014/main" id="{DBE1F2BB-FB55-0943-ADED-C3CD9E133DD7}"/>
              </a:ext>
            </a:extLst>
          </p:cNvPr>
          <p:cNvSpPr txBox="1"/>
          <p:nvPr/>
        </p:nvSpPr>
        <p:spPr>
          <a:xfrm>
            <a:off x="367748" y="-15579"/>
            <a:ext cx="177644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TIMELINE</a:t>
            </a:r>
          </a:p>
        </p:txBody>
      </p:sp>
    </p:spTree>
    <p:extLst>
      <p:ext uri="{BB962C8B-B14F-4D97-AF65-F5344CB8AC3E}">
        <p14:creationId xmlns:p14="http://schemas.microsoft.com/office/powerpoint/2010/main" val="152169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REQUIREMENTS</a:t>
            </a:r>
          </a:p>
        </p:txBody>
      </p:sp>
      <p:graphicFrame>
        <p:nvGraphicFramePr>
          <p:cNvPr id="2" name="Table 1">
            <a:extLst>
              <a:ext uri="{FF2B5EF4-FFF2-40B4-BE49-F238E27FC236}">
                <a16:creationId xmlns:a16="http://schemas.microsoft.com/office/drawing/2014/main" id="{EBE8B259-D2F6-6A40-B180-806089994CF6}"/>
              </a:ext>
            </a:extLst>
          </p:cNvPr>
          <p:cNvGraphicFramePr>
            <a:graphicFrameLocks noGrp="1"/>
          </p:cNvGraphicFramePr>
          <p:nvPr/>
        </p:nvGraphicFramePr>
        <p:xfrm>
          <a:off x="467181" y="793238"/>
          <a:ext cx="11400356" cy="5464450"/>
        </p:xfrm>
        <a:graphic>
          <a:graphicData uri="http://schemas.openxmlformats.org/drawingml/2006/table">
            <a:tbl>
              <a:tblPr firstRow="1" firstCol="1" bandRow="1">
                <a:tableStyleId>{5C22544A-7EE6-4342-B048-85BDC9FD1C3A}</a:tableStyleId>
              </a:tblPr>
              <a:tblGrid>
                <a:gridCol w="1282961">
                  <a:extLst>
                    <a:ext uri="{9D8B030D-6E8A-4147-A177-3AD203B41FA5}">
                      <a16:colId xmlns:a16="http://schemas.microsoft.com/office/drawing/2014/main" val="2526477281"/>
                    </a:ext>
                  </a:extLst>
                </a:gridCol>
                <a:gridCol w="2212258">
                  <a:extLst>
                    <a:ext uri="{9D8B030D-6E8A-4147-A177-3AD203B41FA5}">
                      <a16:colId xmlns:a16="http://schemas.microsoft.com/office/drawing/2014/main" val="2775163000"/>
                    </a:ext>
                  </a:extLst>
                </a:gridCol>
                <a:gridCol w="1337187">
                  <a:extLst>
                    <a:ext uri="{9D8B030D-6E8A-4147-A177-3AD203B41FA5}">
                      <a16:colId xmlns:a16="http://schemas.microsoft.com/office/drawing/2014/main" val="411876490"/>
                    </a:ext>
                  </a:extLst>
                </a:gridCol>
                <a:gridCol w="1199536">
                  <a:extLst>
                    <a:ext uri="{9D8B030D-6E8A-4147-A177-3AD203B41FA5}">
                      <a16:colId xmlns:a16="http://schemas.microsoft.com/office/drawing/2014/main" val="86417318"/>
                    </a:ext>
                  </a:extLst>
                </a:gridCol>
                <a:gridCol w="1307690">
                  <a:extLst>
                    <a:ext uri="{9D8B030D-6E8A-4147-A177-3AD203B41FA5}">
                      <a16:colId xmlns:a16="http://schemas.microsoft.com/office/drawing/2014/main" val="1508945906"/>
                    </a:ext>
                  </a:extLst>
                </a:gridCol>
                <a:gridCol w="1237996">
                  <a:extLst>
                    <a:ext uri="{9D8B030D-6E8A-4147-A177-3AD203B41FA5}">
                      <a16:colId xmlns:a16="http://schemas.microsoft.com/office/drawing/2014/main" val="1721117559"/>
                    </a:ext>
                  </a:extLst>
                </a:gridCol>
                <a:gridCol w="1411364">
                  <a:extLst>
                    <a:ext uri="{9D8B030D-6E8A-4147-A177-3AD203B41FA5}">
                      <a16:colId xmlns:a16="http://schemas.microsoft.com/office/drawing/2014/main" val="4140741584"/>
                    </a:ext>
                  </a:extLst>
                </a:gridCol>
                <a:gridCol w="1411364">
                  <a:extLst>
                    <a:ext uri="{9D8B030D-6E8A-4147-A177-3AD203B41FA5}">
                      <a16:colId xmlns:a16="http://schemas.microsoft.com/office/drawing/2014/main" val="2670963938"/>
                    </a:ext>
                  </a:extLst>
                </a:gridCol>
              </a:tblGrid>
              <a:tr h="425962">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TYPE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OBJECTIVES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METHOD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FREQUENCY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RECIPIENTS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PERSON RESPONSIBLE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DELIVERABLE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FORMAT</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849445"/>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53410537"/>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738650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9677103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159624"/>
                  </a:ext>
                </a:extLst>
              </a:tr>
            </a:tbl>
          </a:graphicData>
        </a:graphic>
      </p:graphicFrame>
      <p:pic>
        <p:nvPicPr>
          <p:cNvPr id="3074" name="Picture 2">
            <a:extLst>
              <a:ext uri="{FF2B5EF4-FFF2-40B4-BE49-F238E27FC236}">
                <a16:creationId xmlns:a16="http://schemas.microsoft.com/office/drawing/2014/main" id="{AE8C0A00-A0EB-FF4A-A45F-03AA71D60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4981" y="5246934"/>
            <a:ext cx="879838" cy="8798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3AD2FD51-2F44-384B-81AA-7C20A9984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5573" y="5696446"/>
            <a:ext cx="448802" cy="44647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EC8FFA2-C196-9447-8F59-BB433822E6E9}"/>
              </a:ext>
            </a:extLst>
          </p:cNvPr>
          <p:cNvSpPr txBox="1"/>
          <p:nvPr/>
        </p:nvSpPr>
        <p:spPr>
          <a:xfrm>
            <a:off x="367748" y="248400"/>
            <a:ext cx="55675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COMMUNICATION REQUIREMENTS</a:t>
            </a:r>
          </a:p>
        </p:txBody>
      </p:sp>
    </p:spTree>
    <p:extLst>
      <p:ext uri="{BB962C8B-B14F-4D97-AF65-F5344CB8AC3E}">
        <p14:creationId xmlns:p14="http://schemas.microsoft.com/office/powerpoint/2010/main" val="1256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94F243D9-B88A-0444-BA53-3203F72C0112}"/>
              </a:ext>
            </a:extLst>
          </p:cNvPr>
          <p:cNvPicPr>
            <a:picLocks noChangeAspect="1"/>
          </p:cNvPicPr>
          <p:nvPr/>
        </p:nvPicPr>
        <p:blipFill>
          <a:blip r:embed="rId3">
            <a:alphaModFix amt="60000"/>
          </a:blip>
          <a:stretch>
            <a:fillRect/>
          </a:stretch>
        </p:blipFill>
        <p:spPr>
          <a:xfrm>
            <a:off x="7193641" y="-198805"/>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4050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RISK MANAGEMENT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MANAGEMENT</a:t>
            </a:r>
            <a:endParaRPr lang="en-US" dirty="0">
              <a:solidFill>
                <a:schemeClr val="bg1"/>
              </a:solidFill>
              <a:latin typeface="Century Gothic" panose="020B0502020202020204" pitchFamily="34" charset="0"/>
              <a:ea typeface="Arial" charset="0"/>
              <a:cs typeface="Arial" charset="0"/>
            </a:endParaRPr>
          </a:p>
        </p:txBody>
      </p:sp>
      <p:graphicFrame>
        <p:nvGraphicFramePr>
          <p:cNvPr id="8" name="Table 3">
            <a:extLst>
              <a:ext uri="{FF2B5EF4-FFF2-40B4-BE49-F238E27FC236}">
                <a16:creationId xmlns:a16="http://schemas.microsoft.com/office/drawing/2014/main" id="{5C6D981B-418F-2442-8DD3-2B90A3DAEA95}"/>
              </a:ext>
            </a:extLst>
          </p:cNvPr>
          <p:cNvGraphicFramePr>
            <a:graphicFrameLocks noGrp="1"/>
          </p:cNvGraphicFramePr>
          <p:nvPr>
            <p:extLst>
              <p:ext uri="{D42A27DB-BD31-4B8C-83A1-F6EECF244321}">
                <p14:modId xmlns:p14="http://schemas.microsoft.com/office/powerpoint/2010/main" val="848530207"/>
              </p:ext>
            </p:extLst>
          </p:nvPr>
        </p:nvGraphicFramePr>
        <p:xfrm>
          <a:off x="492908" y="1014797"/>
          <a:ext cx="11254331" cy="4914514"/>
        </p:xfrm>
        <a:graphic>
          <a:graphicData uri="http://schemas.openxmlformats.org/drawingml/2006/table">
            <a:tbl>
              <a:tblPr firstRow="1" bandRow="1">
                <a:tableStyleId>{5C22544A-7EE6-4342-B048-85BDC9FD1C3A}</a:tableStyleId>
              </a:tblPr>
              <a:tblGrid>
                <a:gridCol w="2775871">
                  <a:extLst>
                    <a:ext uri="{9D8B030D-6E8A-4147-A177-3AD203B41FA5}">
                      <a16:colId xmlns:a16="http://schemas.microsoft.com/office/drawing/2014/main" val="1831993778"/>
                    </a:ext>
                  </a:extLst>
                </a:gridCol>
                <a:gridCol w="1939517">
                  <a:extLst>
                    <a:ext uri="{9D8B030D-6E8A-4147-A177-3AD203B41FA5}">
                      <a16:colId xmlns:a16="http://schemas.microsoft.com/office/drawing/2014/main" val="1730307389"/>
                    </a:ext>
                  </a:extLst>
                </a:gridCol>
                <a:gridCol w="6538943">
                  <a:extLst>
                    <a:ext uri="{9D8B030D-6E8A-4147-A177-3AD203B41FA5}">
                      <a16:colId xmlns:a16="http://schemas.microsoft.com/office/drawing/2014/main" val="3147615788"/>
                    </a:ext>
                  </a:extLst>
                </a:gridCol>
              </a:tblGrid>
              <a:tr h="307009">
                <a:tc>
                  <a:txBody>
                    <a:bodyPr/>
                    <a:lstStyle/>
                    <a:p>
                      <a:pPr algn="ctr"/>
                      <a:r>
                        <a:rPr lang="en-US" sz="1000" dirty="0">
                          <a:latin typeface="Century Gothic" panose="020B0502020202020204" pitchFamily="34" charset="0"/>
                        </a:rPr>
                        <a:t>POSSIBLE RISKS</a:t>
                      </a:r>
                    </a:p>
                  </a:txBody>
                  <a:tcPr anchor="ctr">
                    <a:solidFill>
                      <a:schemeClr val="tx2">
                        <a:lumMod val="75000"/>
                      </a:schemeClr>
                    </a:solidFill>
                  </a:tcPr>
                </a:tc>
                <a:tc>
                  <a:txBody>
                    <a:bodyPr/>
                    <a:lstStyle/>
                    <a:p>
                      <a:pPr algn="ctr"/>
                      <a:r>
                        <a:rPr lang="en-US" sz="1000" dirty="0">
                          <a:latin typeface="Century Gothic" panose="020B0502020202020204" pitchFamily="34" charset="0"/>
                        </a:rPr>
                        <a:t>RISK RATING</a:t>
                      </a:r>
                    </a:p>
                  </a:txBody>
                  <a:tcPr anchor="ctr">
                    <a:solidFill>
                      <a:schemeClr val="tx2">
                        <a:lumMod val="75000"/>
                      </a:schemeClr>
                    </a:solidFill>
                  </a:tcPr>
                </a:tc>
                <a:tc>
                  <a:txBody>
                    <a:bodyPr/>
                    <a:lstStyle/>
                    <a:p>
                      <a:pPr algn="ctr"/>
                      <a:r>
                        <a:rPr lang="en-US" sz="1000" dirty="0">
                          <a:latin typeface="Century Gothic" panose="020B0502020202020204" pitchFamily="34" charset="0"/>
                        </a:rPr>
                        <a:t>MITIGATION PLAN</a:t>
                      </a:r>
                    </a:p>
                  </a:txBody>
                  <a:tcPr anchor="ctr">
                    <a:solidFill>
                      <a:schemeClr val="tx2">
                        <a:lumMod val="75000"/>
                      </a:schemeClr>
                    </a:solidFill>
                  </a:tcPr>
                </a:tc>
                <a:extLst>
                  <a:ext uri="{0D108BD9-81ED-4DB2-BD59-A6C34878D82A}">
                    <a16:rowId xmlns:a16="http://schemas.microsoft.com/office/drawing/2014/main" val="1393381113"/>
                  </a:ext>
                </a:extLst>
              </a:tr>
              <a:tr h="921501">
                <a:tc>
                  <a:txBody>
                    <a:bodyPr/>
                    <a:lstStyle/>
                    <a:p>
                      <a:pPr algn="ctr"/>
                      <a:r>
                        <a:rPr lang="en-US" sz="1000" dirty="0">
                          <a:latin typeface="Century Gothic" panose="020B0502020202020204" pitchFamily="34" charset="0"/>
                        </a:rPr>
                        <a:t>[RISK 1]</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4074469785"/>
                  </a:ext>
                </a:extLst>
              </a:tr>
              <a:tr h="921501">
                <a:tc>
                  <a:txBody>
                    <a:bodyPr/>
                    <a:lstStyle/>
                    <a:p>
                      <a:pPr algn="ctr"/>
                      <a:r>
                        <a:rPr lang="en-US" sz="1000" dirty="0">
                          <a:latin typeface="Century Gothic" panose="020B0502020202020204" pitchFamily="34" charset="0"/>
                        </a:rPr>
                        <a:t>[RISK 2]</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44309393"/>
                  </a:ext>
                </a:extLst>
              </a:tr>
              <a:tr h="921501">
                <a:tc>
                  <a:txBody>
                    <a:bodyPr/>
                    <a:lstStyle/>
                    <a:p>
                      <a:pPr algn="ctr"/>
                      <a:r>
                        <a:rPr lang="en-US" sz="1000" dirty="0">
                          <a:latin typeface="Century Gothic" panose="020B0502020202020204" pitchFamily="34" charset="0"/>
                        </a:rPr>
                        <a:t>[RISK 3]</a:t>
                      </a:r>
                    </a:p>
                  </a:txBody>
                  <a:tcPr anchor="ctr"/>
                </a:tc>
                <a:tc>
                  <a:txBody>
                    <a:bodyPr/>
                    <a:lstStyle/>
                    <a:p>
                      <a:endParaRPr lang="en-US" sz="100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06360159"/>
                  </a:ext>
                </a:extLst>
              </a:tr>
              <a:tr h="921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Century Gothic" panose="020B0502020202020204" pitchFamily="34" charset="0"/>
                        </a:rPr>
                        <a:t>[RISK 4]</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214835676"/>
                  </a:ext>
                </a:extLst>
              </a:tr>
              <a:tr h="921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Century Gothic" panose="020B0502020202020204" pitchFamily="34" charset="0"/>
                        </a:rPr>
                        <a:t>[RISK 5]</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3035777375"/>
                  </a:ext>
                </a:extLst>
              </a:tr>
            </a:tbl>
          </a:graphicData>
        </a:graphic>
      </p:graphicFrame>
    </p:spTree>
    <p:extLst>
      <p:ext uri="{BB962C8B-B14F-4D97-AF65-F5344CB8AC3E}">
        <p14:creationId xmlns:p14="http://schemas.microsoft.com/office/powerpoint/2010/main" val="99501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NEXT STEPS/ACTION ITEMS</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210826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NEXT STEPS</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269363561"/>
              </p:ext>
            </p:extLst>
          </p:nvPr>
        </p:nvGraphicFramePr>
        <p:xfrm>
          <a:off x="550695" y="1176950"/>
          <a:ext cx="11120196" cy="3139397"/>
        </p:xfrm>
        <a:graphic>
          <a:graphicData uri="http://schemas.openxmlformats.org/drawingml/2006/table">
            <a:tbl>
              <a:tblPr firstRow="1" firstCol="1" bandRow="1">
                <a:tableStyleId>{5C22544A-7EE6-4342-B048-85BDC9FD1C3A}</a:tableStyleId>
              </a:tblPr>
              <a:tblGrid>
                <a:gridCol w="1930466">
                  <a:extLst>
                    <a:ext uri="{9D8B030D-6E8A-4147-A177-3AD203B41FA5}">
                      <a16:colId xmlns:a16="http://schemas.microsoft.com/office/drawing/2014/main" val="1352701077"/>
                    </a:ext>
                  </a:extLst>
                </a:gridCol>
                <a:gridCol w="1930466">
                  <a:extLst>
                    <a:ext uri="{9D8B030D-6E8A-4147-A177-3AD203B41FA5}">
                      <a16:colId xmlns:a16="http://schemas.microsoft.com/office/drawing/2014/main" val="1056840554"/>
                    </a:ext>
                  </a:extLst>
                </a:gridCol>
                <a:gridCol w="1930466">
                  <a:extLst>
                    <a:ext uri="{9D8B030D-6E8A-4147-A177-3AD203B41FA5}">
                      <a16:colId xmlns:a16="http://schemas.microsoft.com/office/drawing/2014/main" val="75743404"/>
                    </a:ext>
                  </a:extLst>
                </a:gridCol>
                <a:gridCol w="1930466">
                  <a:extLst>
                    <a:ext uri="{9D8B030D-6E8A-4147-A177-3AD203B41FA5}">
                      <a16:colId xmlns:a16="http://schemas.microsoft.com/office/drawing/2014/main" val="2153772306"/>
                    </a:ext>
                  </a:extLst>
                </a:gridCol>
                <a:gridCol w="3398332">
                  <a:extLst>
                    <a:ext uri="{9D8B030D-6E8A-4147-A177-3AD203B41FA5}">
                      <a16:colId xmlns:a16="http://schemas.microsoft.com/office/drawing/2014/main" val="3764831040"/>
                    </a:ext>
                  </a:extLst>
                </a:gridCol>
              </a:tblGrid>
              <a:tr h="125571">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ACTION ITEM</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DESCRIPTION</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ASSIGNED TO</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FOLLOW-UP DATE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CONTACT</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r h="498235">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914403940"/>
                  </a:ext>
                </a:extLst>
              </a:tr>
              <a:tr h="498235">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065319543"/>
                  </a:ext>
                </a:extLst>
              </a:tr>
            </a:tbl>
          </a:graphicData>
        </a:graphic>
      </p:graphicFrame>
      <p:sp>
        <p:nvSpPr>
          <p:cNvPr id="10" name="TextBox 9">
            <a:extLst>
              <a:ext uri="{FF2B5EF4-FFF2-40B4-BE49-F238E27FC236}">
                <a16:creationId xmlns:a16="http://schemas.microsoft.com/office/drawing/2014/main" id="{1B3F637E-F562-6D46-8B8F-425624AC088B}"/>
              </a:ext>
            </a:extLst>
          </p:cNvPr>
          <p:cNvSpPr txBox="1"/>
          <p:nvPr/>
        </p:nvSpPr>
        <p:spPr>
          <a:xfrm>
            <a:off x="736258" y="804109"/>
            <a:ext cx="1731564"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ACTION ITEMS</a:t>
            </a:r>
          </a:p>
        </p:txBody>
      </p:sp>
      <p:sp>
        <p:nvSpPr>
          <p:cNvPr id="11" name="TextBox 10">
            <a:extLst>
              <a:ext uri="{FF2B5EF4-FFF2-40B4-BE49-F238E27FC236}">
                <a16:creationId xmlns:a16="http://schemas.microsoft.com/office/drawing/2014/main" id="{6CBC98CE-2034-E342-974F-F182DE654530}"/>
              </a:ext>
            </a:extLst>
          </p:cNvPr>
          <p:cNvSpPr txBox="1"/>
          <p:nvPr/>
        </p:nvSpPr>
        <p:spPr>
          <a:xfrm>
            <a:off x="736258" y="4461709"/>
            <a:ext cx="893193"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NOTES</a:t>
            </a:r>
          </a:p>
        </p:txBody>
      </p:sp>
      <p:cxnSp>
        <p:nvCxnSpPr>
          <p:cNvPr id="4" name="Straight Connector 3">
            <a:extLst>
              <a:ext uri="{FF2B5EF4-FFF2-40B4-BE49-F238E27FC236}">
                <a16:creationId xmlns:a16="http://schemas.microsoft.com/office/drawing/2014/main" id="{7E762805-0BA5-A64E-B02F-81A9ADC4B8E9}"/>
              </a:ext>
            </a:extLst>
          </p:cNvPr>
          <p:cNvCxnSpPr/>
          <p:nvPr/>
        </p:nvCxnSpPr>
        <p:spPr>
          <a:xfrm>
            <a:off x="579426" y="4825504"/>
            <a:ext cx="8990091"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48361EB-5547-564B-A2CA-5C52C2A73BA0}"/>
              </a:ext>
            </a:extLst>
          </p:cNvPr>
          <p:cNvSpPr txBox="1"/>
          <p:nvPr/>
        </p:nvSpPr>
        <p:spPr>
          <a:xfrm>
            <a:off x="736258" y="4909584"/>
            <a:ext cx="2788468" cy="261610"/>
          </a:xfrm>
          <a:prstGeom prst="rect">
            <a:avLst/>
          </a:prstGeom>
          <a:noFill/>
        </p:spPr>
        <p:txBody>
          <a:bodyPr wrap="square" rtlCol="0">
            <a:spAutoFit/>
          </a:bodyPr>
          <a:lstStyle/>
          <a:p>
            <a:r>
              <a:rPr lang="en-US" sz="1100" dirty="0">
                <a:latin typeface="Century Gothic" panose="020B0502020202020204" pitchFamily="34" charset="0"/>
              </a:rPr>
              <a:t>Remarks…</a:t>
            </a:r>
          </a:p>
        </p:txBody>
      </p:sp>
    </p:spTree>
    <p:extLst>
      <p:ext uri="{BB962C8B-B14F-4D97-AF65-F5344CB8AC3E}">
        <p14:creationId xmlns:p14="http://schemas.microsoft.com/office/powerpoint/2010/main" val="397385224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Presentation-Template_PowerPoint" id="{40B14A84-8252-2144-9C4A-6CE81A7CCE09}" vid="{F61F3239-D86C-E74E-8BC7-948CB3FF2C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710</Words>
  <Application>Microsoft Macintosh PowerPoint</Application>
  <PresentationFormat>Widescreen</PresentationFormat>
  <Paragraphs>352</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dcterms:created xsi:type="dcterms:W3CDTF">2023-08-30T17:30:33Z</dcterms:created>
  <dcterms:modified xsi:type="dcterms:W3CDTF">2023-08-30T17:31:05Z</dcterms:modified>
</cp:coreProperties>
</file>