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E659"/>
    <a:srgbClr val="FFFF00"/>
    <a:srgbClr val="F7F9FB"/>
    <a:srgbClr val="EAEEF3"/>
    <a:srgbClr val="F3F0F0"/>
    <a:srgbClr val="E6DFDB"/>
    <a:srgbClr val="EDE4DB"/>
    <a:srgbClr val="FBF2EB"/>
    <a:srgbClr val="FE5A01"/>
    <a:srgbClr val="FFF2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447"/>
  </p:normalViewPr>
  <p:slideViewPr>
    <p:cSldViewPr snapToGrid="0" snapToObjects="1">
      <p:cViewPr varScale="1">
        <p:scale>
          <a:sx n="128" d="100"/>
          <a:sy n="128" d="100"/>
        </p:scale>
        <p:origin x="45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8/16/23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5&amp;utm_source=integrated-content&amp;utm_campaign=/content/risks-opportunities-template&amp;utm_medium=Risk+and+Opportunity+Matrix+powerpoint+11805&amp;lpa=Risk+and+Opportunity+Matrix+powerpoint+1180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224390"/>
            <a:ext cx="7918713"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RISK AND OPPORTUNITY MATRIX TEMPLATE</a:t>
            </a:r>
          </a:p>
        </p:txBody>
      </p:sp>
      <p:pic>
        <p:nvPicPr>
          <p:cNvPr id="526" name="Picture 525">
            <a:hlinkClick r:id="rId2"/>
            <a:extLst>
              <a:ext uri="{FF2B5EF4-FFF2-40B4-BE49-F238E27FC236}">
                <a16:creationId xmlns:a16="http://schemas.microsoft.com/office/drawing/2014/main" id="{FBE43351-BC7D-4D94-A6F1-E00A6D443686}"/>
              </a:ext>
            </a:extLst>
          </p:cNvPr>
          <p:cNvPicPr>
            <a:picLocks noChangeAspect="1"/>
          </p:cNvPicPr>
          <p:nvPr/>
        </p:nvPicPr>
        <p:blipFill>
          <a:blip r:embed="rId3"/>
          <a:stretch>
            <a:fillRect/>
          </a:stretch>
        </p:blipFill>
        <p:spPr>
          <a:xfrm>
            <a:off x="8307423" y="235177"/>
            <a:ext cx="3534054" cy="490440"/>
          </a:xfrm>
          <a:prstGeom prst="rect">
            <a:avLst/>
          </a:prstGeom>
        </p:spPr>
      </p:pic>
      <p:pic>
        <p:nvPicPr>
          <p:cNvPr id="10" name="Picture 9" descr="A chart with different colored squares&#10;&#10;Description automatically generated">
            <a:extLst>
              <a:ext uri="{FF2B5EF4-FFF2-40B4-BE49-F238E27FC236}">
                <a16:creationId xmlns:a16="http://schemas.microsoft.com/office/drawing/2014/main" id="{02E08861-7205-45D1-7444-F0E0153FA834}"/>
              </a:ext>
            </a:extLst>
          </p:cNvPr>
          <p:cNvPicPr>
            <a:picLocks noChangeAspect="1"/>
          </p:cNvPicPr>
          <p:nvPr/>
        </p:nvPicPr>
        <p:blipFill>
          <a:blip r:embed="rId4"/>
          <a:stretch>
            <a:fillRect/>
          </a:stretch>
        </p:blipFill>
        <p:spPr>
          <a:xfrm>
            <a:off x="234017" y="736712"/>
            <a:ext cx="5550558" cy="6001902"/>
          </a:xfrm>
          <a:prstGeom prst="rect">
            <a:avLst/>
          </a:prstGeom>
        </p:spPr>
      </p:pic>
      <p:graphicFrame>
        <p:nvGraphicFramePr>
          <p:cNvPr id="11" name="Table 10">
            <a:extLst>
              <a:ext uri="{FF2B5EF4-FFF2-40B4-BE49-F238E27FC236}">
                <a16:creationId xmlns:a16="http://schemas.microsoft.com/office/drawing/2014/main" id="{886C7DFE-B85D-0D0F-FAF3-AFC34F3C1FDF}"/>
              </a:ext>
            </a:extLst>
          </p:cNvPr>
          <p:cNvGraphicFramePr>
            <a:graphicFrameLocks noGrp="1"/>
          </p:cNvGraphicFramePr>
          <p:nvPr>
            <p:extLst>
              <p:ext uri="{D42A27DB-BD31-4B8C-83A1-F6EECF244321}">
                <p14:modId xmlns:p14="http://schemas.microsoft.com/office/powerpoint/2010/main" val="1920796522"/>
              </p:ext>
            </p:extLst>
          </p:nvPr>
        </p:nvGraphicFramePr>
        <p:xfrm>
          <a:off x="6251163" y="870823"/>
          <a:ext cx="5550558" cy="5762787"/>
        </p:xfrm>
        <a:graphic>
          <a:graphicData uri="http://schemas.openxmlformats.org/drawingml/2006/table">
            <a:tbl>
              <a:tblPr firstRow="1" firstCol="1" bandRow="1">
                <a:tableStyleId>{5C22544A-7EE6-4342-B048-85BDC9FD1C3A}</a:tableStyleId>
              </a:tblPr>
              <a:tblGrid>
                <a:gridCol w="1849556">
                  <a:extLst>
                    <a:ext uri="{9D8B030D-6E8A-4147-A177-3AD203B41FA5}">
                      <a16:colId xmlns:a16="http://schemas.microsoft.com/office/drawing/2014/main" val="3795786135"/>
                    </a:ext>
                  </a:extLst>
                </a:gridCol>
                <a:gridCol w="1850501">
                  <a:extLst>
                    <a:ext uri="{9D8B030D-6E8A-4147-A177-3AD203B41FA5}">
                      <a16:colId xmlns:a16="http://schemas.microsoft.com/office/drawing/2014/main" val="37213754"/>
                    </a:ext>
                  </a:extLst>
                </a:gridCol>
                <a:gridCol w="1850501">
                  <a:extLst>
                    <a:ext uri="{9D8B030D-6E8A-4147-A177-3AD203B41FA5}">
                      <a16:colId xmlns:a16="http://schemas.microsoft.com/office/drawing/2014/main" val="1959910323"/>
                    </a:ext>
                  </a:extLst>
                </a:gridCol>
              </a:tblGrid>
              <a:tr h="421182">
                <a:tc>
                  <a:txBody>
                    <a:bodyPr/>
                    <a:lstStyle/>
                    <a:p>
                      <a:pPr marL="0" marR="0" algn="l">
                        <a:lnSpc>
                          <a:spcPct val="107000"/>
                        </a:lnSpc>
                        <a:spcBef>
                          <a:spcPts val="0"/>
                        </a:spcBef>
                        <a:spcAft>
                          <a:spcPts val="0"/>
                        </a:spcAft>
                      </a:pPr>
                      <a:r>
                        <a:rPr lang="en-US" sz="1050" b="0" dirty="0">
                          <a:solidFill>
                            <a:sysClr val="windowText" lastClr="000000"/>
                          </a:solidFill>
                          <a:effectLst/>
                          <a:latin typeface="Century Gothic" panose="020B0502020202020204" pitchFamily="34" charset="0"/>
                        </a:rPr>
                        <a:t>RISK </a:t>
                      </a:r>
                      <a:br>
                        <a:rPr lang="en-US" sz="1050" b="0" dirty="0">
                          <a:solidFill>
                            <a:sysClr val="windowText" lastClr="000000"/>
                          </a:solidFill>
                          <a:effectLst/>
                          <a:latin typeface="Century Gothic" panose="020B0502020202020204" pitchFamily="34" charset="0"/>
                        </a:rPr>
                      </a:br>
                      <a:r>
                        <a:rPr lang="en-US" sz="1050" b="0" dirty="0">
                          <a:solidFill>
                            <a:sysClr val="windowText" lastClr="000000"/>
                          </a:solidFill>
                          <a:effectLst/>
                          <a:latin typeface="Century Gothic" panose="020B0502020202020204" pitchFamily="34" charset="0"/>
                        </a:rPr>
                        <a:t>SEVERITY</a:t>
                      </a:r>
                      <a:endParaRPr lang="en-US" sz="105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50" b="0" dirty="0">
                          <a:solidFill>
                            <a:sysClr val="windowText" lastClr="000000"/>
                          </a:solidFill>
                          <a:effectLst/>
                          <a:latin typeface="Century Gothic" panose="020B0502020202020204" pitchFamily="34" charset="0"/>
                        </a:rPr>
                        <a:t>RISK </a:t>
                      </a:r>
                      <a:br>
                        <a:rPr lang="en-US" sz="1050" b="0" dirty="0">
                          <a:solidFill>
                            <a:sysClr val="windowText" lastClr="000000"/>
                          </a:solidFill>
                          <a:effectLst/>
                          <a:latin typeface="Century Gothic" panose="020B0502020202020204" pitchFamily="34" charset="0"/>
                        </a:rPr>
                      </a:br>
                      <a:r>
                        <a:rPr lang="en-US" sz="1050" b="0" dirty="0">
                          <a:solidFill>
                            <a:sysClr val="windowText" lastClr="000000"/>
                          </a:solidFill>
                          <a:effectLst/>
                          <a:latin typeface="Century Gothic" panose="020B0502020202020204" pitchFamily="34" charset="0"/>
                        </a:rPr>
                        <a:t>LIKELIHOOD</a:t>
                      </a:r>
                      <a:endParaRPr lang="en-US" sz="105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50" b="0" dirty="0">
                          <a:solidFill>
                            <a:sysClr val="windowText" lastClr="000000"/>
                          </a:solidFill>
                          <a:effectLst/>
                          <a:latin typeface="Century Gothic" panose="020B0502020202020204" pitchFamily="34" charset="0"/>
                        </a:rPr>
                        <a:t>RISK </a:t>
                      </a:r>
                      <a:br>
                        <a:rPr lang="en-US" sz="1050" b="0" dirty="0">
                          <a:solidFill>
                            <a:sysClr val="windowText" lastClr="000000"/>
                          </a:solidFill>
                          <a:effectLst/>
                          <a:latin typeface="Century Gothic" panose="020B0502020202020204" pitchFamily="34" charset="0"/>
                        </a:rPr>
                      </a:br>
                      <a:r>
                        <a:rPr lang="en-US" sz="1050" b="0" dirty="0">
                          <a:solidFill>
                            <a:sysClr val="windowText" lastClr="000000"/>
                          </a:solidFill>
                          <a:effectLst/>
                          <a:latin typeface="Century Gothic" panose="020B0502020202020204" pitchFamily="34" charset="0"/>
                        </a:rPr>
                        <a:t>LEVEL</a:t>
                      </a:r>
                      <a:endParaRPr lang="en-US" sz="105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59546052"/>
                  </a:ext>
                </a:extLst>
              </a:tr>
              <a:tr h="449540">
                <a:tc>
                  <a:txBody>
                    <a:bodyPr/>
                    <a:lstStyle/>
                    <a:p>
                      <a:pPr marL="0" marR="0" algn="l">
                        <a:lnSpc>
                          <a:spcPct val="107000"/>
                        </a:lnSpc>
                        <a:spcBef>
                          <a:spcPts val="0"/>
                        </a:spcBef>
                        <a:spcAft>
                          <a:spcPts val="0"/>
                        </a:spcAft>
                      </a:pPr>
                      <a:r>
                        <a:rPr lang="en-US" sz="1200" b="0" dirty="0">
                          <a:solidFill>
                            <a:sysClr val="windowText" lastClr="000000"/>
                          </a:solidFill>
                          <a:effectLst/>
                          <a:latin typeface="Century Gothic" panose="020B0502020202020204" pitchFamily="34" charset="0"/>
                        </a:rPr>
                        <a:t> INTOLERABLE</a:t>
                      </a: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b="0" dirty="0">
                          <a:solidFill>
                            <a:sysClr val="windowText" lastClr="000000"/>
                          </a:solidFill>
                          <a:effectLst/>
                          <a:latin typeface="Century Gothic" panose="020B0502020202020204" pitchFamily="34" charset="0"/>
                        </a:rPr>
                        <a:t>POSSIBLE</a:t>
                      </a: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1200" b="0" dirty="0">
                          <a:solidFill>
                            <a:sysClr val="windowText" lastClr="000000"/>
                          </a:solidFill>
                          <a:effectLst/>
                          <a:latin typeface="Century Gothic" panose="020B0502020202020204" pitchFamily="34" charset="0"/>
                        </a:rPr>
                        <a:t>EXTREME</a:t>
                      </a: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0000"/>
                    </a:solidFill>
                  </a:tcPr>
                </a:tc>
                <a:extLst>
                  <a:ext uri="{0D108BD9-81ED-4DB2-BD59-A6C34878D82A}">
                    <a16:rowId xmlns:a16="http://schemas.microsoft.com/office/drawing/2014/main" val="2027060009"/>
                  </a:ext>
                </a:extLst>
              </a:tr>
              <a:tr h="507940">
                <a:tc gridSpan="3">
                  <a:txBody>
                    <a:bodyPr/>
                    <a:lstStyle/>
                    <a:p>
                      <a:pPr marL="0" marR="0" algn="l">
                        <a:lnSpc>
                          <a:spcPct val="115000"/>
                        </a:lnSpc>
                        <a:spcBef>
                          <a:spcPts val="0"/>
                        </a:spcBef>
                        <a:spcAft>
                          <a:spcPts val="0"/>
                        </a:spcAft>
                      </a:pPr>
                      <a:r>
                        <a:rPr lang="en-US" sz="2000" b="0" dirty="0">
                          <a:solidFill>
                            <a:schemeClr val="tx1">
                              <a:lumMod val="65000"/>
                              <a:lumOff val="35000"/>
                            </a:schemeClr>
                          </a:solidFill>
                          <a:effectLst/>
                          <a:latin typeface="Century Gothic" panose="020B0502020202020204" pitchFamily="34" charset="0"/>
                        </a:rPr>
                        <a:t>RISK AND IMPACT</a:t>
                      </a:r>
                      <a:endParaRPr lang="en-US" sz="105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nchor="b">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7348549"/>
                  </a:ext>
                </a:extLst>
              </a:tr>
              <a:tr h="1491048">
                <a:tc gridSpan="3">
                  <a:txBody>
                    <a:bodyPr/>
                    <a:lstStyle/>
                    <a:p>
                      <a:pPr marL="0" marR="0" algn="l">
                        <a:lnSpc>
                          <a:spcPct val="107000"/>
                        </a:lnSpc>
                        <a:spcBef>
                          <a:spcPts val="0"/>
                        </a:spcBef>
                        <a:spcAft>
                          <a:spcPts val="600"/>
                        </a:spcAft>
                      </a:pPr>
                      <a:r>
                        <a:rPr lang="en-US" sz="1400" b="0" dirty="0">
                          <a:solidFill>
                            <a:sysClr val="windowText" lastClr="000000"/>
                          </a:solidFill>
                          <a:effectLst/>
                          <a:latin typeface="Century Gothic" panose="020B0502020202020204" pitchFamily="34" charset="0"/>
                        </a:rPr>
                        <a:t> Shortage of eye protection:</a:t>
                      </a:r>
                    </a:p>
                    <a:p>
                      <a:pPr marL="0" marR="0" algn="l">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  Increase in injuries</a:t>
                      </a:r>
                    </a:p>
                    <a:p>
                      <a:pPr marL="0" marR="0" algn="l">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  Production delayed</a:t>
                      </a:r>
                    </a:p>
                    <a:p>
                      <a:pPr marL="0" marR="0" algn="l">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  Increased premiums</a:t>
                      </a: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6474" marT="182880"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8780632"/>
                  </a:ext>
                </a:extLst>
              </a:tr>
              <a:tr h="420927">
                <a:tc gridSpan="3">
                  <a:txBody>
                    <a:bodyPr/>
                    <a:lstStyle/>
                    <a:p>
                      <a:pPr marL="0" marR="0" algn="l">
                        <a:lnSpc>
                          <a:spcPct val="115000"/>
                        </a:lnSpc>
                        <a:spcBef>
                          <a:spcPts val="0"/>
                        </a:spcBef>
                        <a:spcAft>
                          <a:spcPts val="0"/>
                        </a:spcAft>
                      </a:pPr>
                      <a:r>
                        <a:rPr lang="en-US" sz="2000" b="0" dirty="0">
                          <a:solidFill>
                            <a:schemeClr val="tx1">
                              <a:lumMod val="65000"/>
                              <a:lumOff val="35000"/>
                            </a:schemeClr>
                          </a:solidFill>
                          <a:effectLst/>
                          <a:latin typeface="Century Gothic" panose="020B0502020202020204" pitchFamily="34" charset="0"/>
                        </a:rPr>
                        <a:t>OPPORTUNITIES</a:t>
                      </a:r>
                      <a:endParaRPr lang="en-US" sz="105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nchor="b">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89850893"/>
                  </a:ext>
                </a:extLst>
              </a:tr>
              <a:tr h="2472150">
                <a:tc gridSpan="3">
                  <a:txBody>
                    <a:bodyPr/>
                    <a:lstStyle/>
                    <a:p>
                      <a:pPr marL="0" marR="0" algn="l">
                        <a:lnSpc>
                          <a:spcPct val="107000"/>
                        </a:lnSpc>
                        <a:spcBef>
                          <a:spcPts val="0"/>
                        </a:spcBef>
                        <a:spcAft>
                          <a:spcPts val="0"/>
                        </a:spcAft>
                      </a:pPr>
                      <a:endParaRPr lang="en-US" sz="1400" b="0" dirty="0">
                        <a:solidFill>
                          <a:sysClr val="windowText" lastClr="000000"/>
                        </a:solidFill>
                        <a:effectLst/>
                        <a:latin typeface="Century Gothic" panose="020B0502020202020204" pitchFamily="34" charset="0"/>
                      </a:endParaRPr>
                    </a:p>
                    <a:p>
                      <a:pPr marL="0" marR="0" algn="l">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  Increase supply </a:t>
                      </a:r>
                    </a:p>
                    <a:p>
                      <a:pPr marL="0" marR="0" algn="l">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  Low inventory warnings </a:t>
                      </a:r>
                    </a:p>
                    <a:p>
                      <a:pPr marL="0" marR="0" algn="l">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  Find alternative suppliers</a:t>
                      </a: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6474" marT="182880"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0452573"/>
                  </a:ext>
                </a:extLst>
              </a:tr>
            </a:tbl>
          </a:graphicData>
        </a:graphic>
      </p:graphicFrame>
    </p:spTree>
    <p:extLst>
      <p:ext uri="{BB962C8B-B14F-4D97-AF65-F5344CB8AC3E}">
        <p14:creationId xmlns:p14="http://schemas.microsoft.com/office/powerpoint/2010/main" val="52132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5" name="TextBox 524">
            <a:extLst>
              <a:ext uri="{FF2B5EF4-FFF2-40B4-BE49-F238E27FC236}">
                <a16:creationId xmlns:a16="http://schemas.microsoft.com/office/drawing/2014/main" id="{993314DF-19A8-7BA0-E7D5-9AAE57CDF62A}"/>
              </a:ext>
            </a:extLst>
          </p:cNvPr>
          <p:cNvSpPr txBox="1"/>
          <p:nvPr/>
        </p:nvSpPr>
        <p:spPr>
          <a:xfrm>
            <a:off x="207847" y="224390"/>
            <a:ext cx="7918713" cy="492443"/>
          </a:xfrm>
          <a:prstGeom prst="rect">
            <a:avLst/>
          </a:prstGeom>
          <a:noFill/>
        </p:spPr>
        <p:txBody>
          <a:bodyPr wrap="square" rtlCol="0">
            <a:spAutoFit/>
          </a:bodyPr>
          <a:lstStyle/>
          <a:p>
            <a:r>
              <a:rPr lang="en-US" sz="2600" dirty="0">
                <a:solidFill>
                  <a:schemeClr val="tx1">
                    <a:lumMod val="65000"/>
                    <a:lumOff val="35000"/>
                  </a:schemeClr>
                </a:solidFill>
                <a:latin typeface="Century Gothic" panose="020B0502020202020204" pitchFamily="34" charset="0"/>
              </a:rPr>
              <a:t>RISK AND OPPORTUNITY MATRIX</a:t>
            </a:r>
          </a:p>
        </p:txBody>
      </p:sp>
      <p:pic>
        <p:nvPicPr>
          <p:cNvPr id="10" name="Picture 9" descr="A chart with different colored squares&#10;&#10;Description automatically generated">
            <a:extLst>
              <a:ext uri="{FF2B5EF4-FFF2-40B4-BE49-F238E27FC236}">
                <a16:creationId xmlns:a16="http://schemas.microsoft.com/office/drawing/2014/main" id="{02E08861-7205-45D1-7444-F0E0153FA834}"/>
              </a:ext>
            </a:extLst>
          </p:cNvPr>
          <p:cNvPicPr>
            <a:picLocks noChangeAspect="1"/>
          </p:cNvPicPr>
          <p:nvPr/>
        </p:nvPicPr>
        <p:blipFill>
          <a:blip r:embed="rId2"/>
          <a:stretch>
            <a:fillRect/>
          </a:stretch>
        </p:blipFill>
        <p:spPr>
          <a:xfrm>
            <a:off x="234017" y="736712"/>
            <a:ext cx="5550558" cy="6001902"/>
          </a:xfrm>
          <a:prstGeom prst="rect">
            <a:avLst/>
          </a:prstGeom>
        </p:spPr>
      </p:pic>
      <p:graphicFrame>
        <p:nvGraphicFramePr>
          <p:cNvPr id="2" name="Table 1">
            <a:extLst>
              <a:ext uri="{FF2B5EF4-FFF2-40B4-BE49-F238E27FC236}">
                <a16:creationId xmlns:a16="http://schemas.microsoft.com/office/drawing/2014/main" id="{0E4645E0-747C-1295-F8B6-F4ACD88622A3}"/>
              </a:ext>
            </a:extLst>
          </p:cNvPr>
          <p:cNvGraphicFramePr>
            <a:graphicFrameLocks noGrp="1"/>
          </p:cNvGraphicFramePr>
          <p:nvPr>
            <p:extLst>
              <p:ext uri="{D42A27DB-BD31-4B8C-83A1-F6EECF244321}">
                <p14:modId xmlns:p14="http://schemas.microsoft.com/office/powerpoint/2010/main" val="3094880352"/>
              </p:ext>
            </p:extLst>
          </p:nvPr>
        </p:nvGraphicFramePr>
        <p:xfrm>
          <a:off x="6251163" y="870823"/>
          <a:ext cx="5550558" cy="5762787"/>
        </p:xfrm>
        <a:graphic>
          <a:graphicData uri="http://schemas.openxmlformats.org/drawingml/2006/table">
            <a:tbl>
              <a:tblPr firstRow="1" firstCol="1" bandRow="1">
                <a:tableStyleId>{5C22544A-7EE6-4342-B048-85BDC9FD1C3A}</a:tableStyleId>
              </a:tblPr>
              <a:tblGrid>
                <a:gridCol w="1849556">
                  <a:extLst>
                    <a:ext uri="{9D8B030D-6E8A-4147-A177-3AD203B41FA5}">
                      <a16:colId xmlns:a16="http://schemas.microsoft.com/office/drawing/2014/main" val="3795786135"/>
                    </a:ext>
                  </a:extLst>
                </a:gridCol>
                <a:gridCol w="1850501">
                  <a:extLst>
                    <a:ext uri="{9D8B030D-6E8A-4147-A177-3AD203B41FA5}">
                      <a16:colId xmlns:a16="http://schemas.microsoft.com/office/drawing/2014/main" val="37213754"/>
                    </a:ext>
                  </a:extLst>
                </a:gridCol>
                <a:gridCol w="1850501">
                  <a:extLst>
                    <a:ext uri="{9D8B030D-6E8A-4147-A177-3AD203B41FA5}">
                      <a16:colId xmlns:a16="http://schemas.microsoft.com/office/drawing/2014/main" val="1959910323"/>
                    </a:ext>
                  </a:extLst>
                </a:gridCol>
              </a:tblGrid>
              <a:tr h="421182">
                <a:tc>
                  <a:txBody>
                    <a:bodyPr/>
                    <a:lstStyle/>
                    <a:p>
                      <a:pPr marL="0" marR="0" algn="l">
                        <a:lnSpc>
                          <a:spcPct val="107000"/>
                        </a:lnSpc>
                        <a:spcBef>
                          <a:spcPts val="0"/>
                        </a:spcBef>
                        <a:spcAft>
                          <a:spcPts val="0"/>
                        </a:spcAft>
                      </a:pPr>
                      <a:r>
                        <a:rPr lang="en-US" sz="1050" b="0" dirty="0">
                          <a:solidFill>
                            <a:sysClr val="windowText" lastClr="000000"/>
                          </a:solidFill>
                          <a:effectLst/>
                          <a:latin typeface="Century Gothic" panose="020B0502020202020204" pitchFamily="34" charset="0"/>
                        </a:rPr>
                        <a:t>RISK </a:t>
                      </a:r>
                      <a:br>
                        <a:rPr lang="en-US" sz="1050" b="0" dirty="0">
                          <a:solidFill>
                            <a:sysClr val="windowText" lastClr="000000"/>
                          </a:solidFill>
                          <a:effectLst/>
                          <a:latin typeface="Century Gothic" panose="020B0502020202020204" pitchFamily="34" charset="0"/>
                        </a:rPr>
                      </a:br>
                      <a:r>
                        <a:rPr lang="en-US" sz="1050" b="0" dirty="0">
                          <a:solidFill>
                            <a:sysClr val="windowText" lastClr="000000"/>
                          </a:solidFill>
                          <a:effectLst/>
                          <a:latin typeface="Century Gothic" panose="020B0502020202020204" pitchFamily="34" charset="0"/>
                        </a:rPr>
                        <a:t>SEVERITY</a:t>
                      </a:r>
                      <a:endParaRPr lang="en-US" sz="105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50" b="0" dirty="0">
                          <a:solidFill>
                            <a:sysClr val="windowText" lastClr="000000"/>
                          </a:solidFill>
                          <a:effectLst/>
                          <a:latin typeface="Century Gothic" panose="020B0502020202020204" pitchFamily="34" charset="0"/>
                        </a:rPr>
                        <a:t>RISK </a:t>
                      </a:r>
                      <a:br>
                        <a:rPr lang="en-US" sz="1050" b="0" dirty="0">
                          <a:solidFill>
                            <a:sysClr val="windowText" lastClr="000000"/>
                          </a:solidFill>
                          <a:effectLst/>
                          <a:latin typeface="Century Gothic" panose="020B0502020202020204" pitchFamily="34" charset="0"/>
                        </a:rPr>
                      </a:br>
                      <a:r>
                        <a:rPr lang="en-US" sz="1050" b="0" dirty="0">
                          <a:solidFill>
                            <a:sysClr val="windowText" lastClr="000000"/>
                          </a:solidFill>
                          <a:effectLst/>
                          <a:latin typeface="Century Gothic" panose="020B0502020202020204" pitchFamily="34" charset="0"/>
                        </a:rPr>
                        <a:t>LIKELIHOOD</a:t>
                      </a:r>
                      <a:endParaRPr lang="en-US" sz="105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50" b="0" dirty="0">
                          <a:solidFill>
                            <a:sysClr val="windowText" lastClr="000000"/>
                          </a:solidFill>
                          <a:effectLst/>
                          <a:latin typeface="Century Gothic" panose="020B0502020202020204" pitchFamily="34" charset="0"/>
                        </a:rPr>
                        <a:t>RISK </a:t>
                      </a:r>
                      <a:br>
                        <a:rPr lang="en-US" sz="1050" b="0" dirty="0">
                          <a:solidFill>
                            <a:sysClr val="windowText" lastClr="000000"/>
                          </a:solidFill>
                          <a:effectLst/>
                          <a:latin typeface="Century Gothic" panose="020B0502020202020204" pitchFamily="34" charset="0"/>
                        </a:rPr>
                      </a:br>
                      <a:r>
                        <a:rPr lang="en-US" sz="1050" b="0" dirty="0">
                          <a:solidFill>
                            <a:sysClr val="windowText" lastClr="000000"/>
                          </a:solidFill>
                          <a:effectLst/>
                          <a:latin typeface="Century Gothic" panose="020B0502020202020204" pitchFamily="34" charset="0"/>
                        </a:rPr>
                        <a:t>LEVEL</a:t>
                      </a:r>
                      <a:endParaRPr lang="en-US" sz="105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259546052"/>
                  </a:ext>
                </a:extLst>
              </a:tr>
              <a:tr h="449540">
                <a:tc>
                  <a:txBody>
                    <a:bodyPr/>
                    <a:lstStyle/>
                    <a:p>
                      <a:pPr marL="0" marR="0" algn="l">
                        <a:lnSpc>
                          <a:spcPct val="107000"/>
                        </a:lnSpc>
                        <a:spcBef>
                          <a:spcPts val="0"/>
                        </a:spcBef>
                        <a:spcAft>
                          <a:spcPts val="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0"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27060009"/>
                  </a:ext>
                </a:extLst>
              </a:tr>
              <a:tr h="507940">
                <a:tc gridSpan="3">
                  <a:txBody>
                    <a:bodyPr/>
                    <a:lstStyle/>
                    <a:p>
                      <a:pPr marL="0" marR="0" algn="l">
                        <a:lnSpc>
                          <a:spcPct val="115000"/>
                        </a:lnSpc>
                        <a:spcBef>
                          <a:spcPts val="0"/>
                        </a:spcBef>
                        <a:spcAft>
                          <a:spcPts val="0"/>
                        </a:spcAft>
                      </a:pPr>
                      <a:r>
                        <a:rPr lang="en-US" sz="2000" b="0" dirty="0">
                          <a:solidFill>
                            <a:schemeClr val="tx1">
                              <a:lumMod val="65000"/>
                              <a:lumOff val="35000"/>
                            </a:schemeClr>
                          </a:solidFill>
                          <a:effectLst/>
                          <a:latin typeface="Century Gothic" panose="020B0502020202020204" pitchFamily="34" charset="0"/>
                        </a:rPr>
                        <a:t>RISK AND IMPACT</a:t>
                      </a:r>
                      <a:endParaRPr lang="en-US" sz="105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nchor="b">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7348549"/>
                  </a:ext>
                </a:extLst>
              </a:tr>
              <a:tr h="1491048">
                <a:tc gridSpan="3">
                  <a:txBody>
                    <a:bodyPr/>
                    <a:lstStyle/>
                    <a:p>
                      <a:pPr marL="0" marR="0" algn="l">
                        <a:lnSpc>
                          <a:spcPct val="107000"/>
                        </a:lnSpc>
                        <a:spcBef>
                          <a:spcPts val="0"/>
                        </a:spcBef>
                        <a:spcAft>
                          <a:spcPts val="60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6474" marT="182880"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8780632"/>
                  </a:ext>
                </a:extLst>
              </a:tr>
              <a:tr h="420927">
                <a:tc gridSpan="3">
                  <a:txBody>
                    <a:bodyPr/>
                    <a:lstStyle/>
                    <a:p>
                      <a:pPr marL="0" marR="0" algn="l">
                        <a:lnSpc>
                          <a:spcPct val="115000"/>
                        </a:lnSpc>
                        <a:spcBef>
                          <a:spcPts val="0"/>
                        </a:spcBef>
                        <a:spcAft>
                          <a:spcPts val="0"/>
                        </a:spcAft>
                      </a:pPr>
                      <a:r>
                        <a:rPr lang="en-US" sz="2000" b="0" dirty="0">
                          <a:solidFill>
                            <a:schemeClr val="tx1">
                              <a:lumMod val="65000"/>
                              <a:lumOff val="35000"/>
                            </a:schemeClr>
                          </a:solidFill>
                          <a:effectLst/>
                          <a:latin typeface="Century Gothic" panose="020B0502020202020204" pitchFamily="34" charset="0"/>
                        </a:rPr>
                        <a:t>OPPORTUNITIES</a:t>
                      </a:r>
                      <a:endParaRPr lang="en-US" sz="1050" b="0" dirty="0">
                        <a:solidFill>
                          <a:schemeClr val="tx1">
                            <a:lumMod val="65000"/>
                            <a:lumOff val="3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70715" marR="56474" marT="70715" marB="0" anchor="b">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89850893"/>
                  </a:ext>
                </a:extLst>
              </a:tr>
              <a:tr h="2472150">
                <a:tc gridSpan="3">
                  <a:txBody>
                    <a:bodyPr/>
                    <a:lstStyle/>
                    <a:p>
                      <a:pPr marL="0" marR="0" algn="l">
                        <a:lnSpc>
                          <a:spcPct val="107000"/>
                        </a:lnSpc>
                        <a:spcBef>
                          <a:spcPts val="0"/>
                        </a:spcBef>
                        <a:spcAft>
                          <a:spcPts val="0"/>
                        </a:spcAft>
                      </a:pPr>
                      <a:endParaRPr lang="en-US" sz="12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6474" marT="182880" marB="0">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0452573"/>
                  </a:ext>
                </a:extLst>
              </a:tr>
            </a:tbl>
          </a:graphicData>
        </a:graphic>
      </p:graphicFrame>
    </p:spTree>
    <p:extLst>
      <p:ext uri="{BB962C8B-B14F-4D97-AF65-F5344CB8AC3E}">
        <p14:creationId xmlns:p14="http://schemas.microsoft.com/office/powerpoint/2010/main" val="29192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2449</TotalTime>
  <Words>162</Words>
  <Application>Microsoft Macintosh PowerPoint</Application>
  <PresentationFormat>Widescreen</PresentationFormat>
  <Paragraphs>27</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59</cp:revision>
  <cp:lastPrinted>2020-08-31T22:23:58Z</cp:lastPrinted>
  <dcterms:created xsi:type="dcterms:W3CDTF">2021-07-07T23:54:57Z</dcterms:created>
  <dcterms:modified xsi:type="dcterms:W3CDTF">2023-08-16T19:48:45Z</dcterms:modified>
</cp:coreProperties>
</file>