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343" r:id="rId2"/>
    <p:sldId id="295"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CDBD7"/>
    <a:srgbClr val="EAEEF3"/>
    <a:srgbClr val="DEEBD7"/>
    <a:srgbClr val="F2F2F2"/>
    <a:srgbClr val="DAD8DC"/>
    <a:srgbClr val="BEDDC9"/>
    <a:srgbClr val="A2CBBE"/>
    <a:srgbClr val="A0BABE"/>
    <a:srgbClr val="BCCCC9"/>
    <a:srgbClr val="D6DC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37" autoAdjust="0"/>
    <p:restoredTop sz="86447"/>
  </p:normalViewPr>
  <p:slideViewPr>
    <p:cSldViewPr snapToGrid="0" snapToObjects="1">
      <p:cViewPr varScale="1">
        <p:scale>
          <a:sx n="128" d="100"/>
          <a:sy n="128" d="100"/>
        </p:scale>
        <p:origin x="472"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_rels/viewProps.xml.rels><?xml version="1.0" encoding="UTF-8" standalone="yes"?>
<Relationships xmlns="http://schemas.openxmlformats.org/package/2006/relationships"><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8/5/23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8/5/23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8/5/23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8/5/23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8/5/23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8/5/23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8/5/23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8/5/23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8/5/23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8/5/23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1745&amp;utm_source=integrated-content&amp;utm_campaign=/content/industry-analysis-templates&amp;utm_medium=Structure-Conduct-Performance+Paradigm+Example+powerpoint+11745&amp;lpa=Structure-Conduct-Performance+Paradigm+Example+powerpoint+11745"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DCDBD7"/>
        </a:solidFill>
        <a:effectLst/>
      </p:bgPr>
    </p:bg>
    <p:spTree>
      <p:nvGrpSpPr>
        <p:cNvPr id="1" name=""/>
        <p:cNvGrpSpPr/>
        <p:nvPr/>
      </p:nvGrpSpPr>
      <p:grpSpPr>
        <a:xfrm>
          <a:off x="0" y="0"/>
          <a:ext cx="0" cy="0"/>
          <a:chOff x="0" y="0"/>
          <a:chExt cx="0" cy="0"/>
        </a:xfrm>
      </p:grpSpPr>
      <p:sp>
        <p:nvSpPr>
          <p:cNvPr id="33" name="TextBox 32">
            <a:extLst>
              <a:ext uri="{FF2B5EF4-FFF2-40B4-BE49-F238E27FC236}">
                <a16:creationId xmlns:a16="http://schemas.microsoft.com/office/drawing/2014/main" id="{143A449B-AAB7-994A-92CE-8F48E2CA7DF6}"/>
              </a:ext>
            </a:extLst>
          </p:cNvPr>
          <p:cNvSpPr txBox="1"/>
          <p:nvPr/>
        </p:nvSpPr>
        <p:spPr>
          <a:xfrm>
            <a:off x="300447" y="245828"/>
            <a:ext cx="6786153" cy="954107"/>
          </a:xfrm>
          <a:prstGeom prst="rect">
            <a:avLst/>
          </a:prstGeom>
          <a:noFill/>
        </p:spPr>
        <p:txBody>
          <a:bodyPr wrap="square" rtlCol="0">
            <a:spAutoFit/>
          </a:bodyPr>
          <a:lstStyle/>
          <a:p>
            <a:r>
              <a:rPr lang="en-US" sz="2800" b="1" dirty="0">
                <a:solidFill>
                  <a:schemeClr val="tx1">
                    <a:lumMod val="75000"/>
                    <a:lumOff val="25000"/>
                  </a:schemeClr>
                </a:solidFill>
                <a:latin typeface="Century Gothic" panose="020B0502020202020204" pitchFamily="34" charset="0"/>
              </a:rPr>
              <a:t>STRUCTURE-CONDUCT-PERFORMANCE PARADIGM – EXAMPLE</a:t>
            </a:r>
          </a:p>
        </p:txBody>
      </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7837713" y="256615"/>
            <a:ext cx="4003764" cy="555624"/>
          </a:xfrm>
          <a:prstGeom prst="rect">
            <a:avLst/>
          </a:prstGeom>
        </p:spPr>
      </p:pic>
      <p:grpSp>
        <p:nvGrpSpPr>
          <p:cNvPr id="6" name="Group 5">
            <a:extLst>
              <a:ext uri="{FF2B5EF4-FFF2-40B4-BE49-F238E27FC236}">
                <a16:creationId xmlns:a16="http://schemas.microsoft.com/office/drawing/2014/main" id="{DAC211AE-4B45-8398-B395-218405F4252F}"/>
              </a:ext>
            </a:extLst>
          </p:cNvPr>
          <p:cNvGrpSpPr/>
          <p:nvPr/>
        </p:nvGrpSpPr>
        <p:grpSpPr>
          <a:xfrm>
            <a:off x="364945" y="1278601"/>
            <a:ext cx="11483476" cy="5263047"/>
            <a:chOff x="0" y="0"/>
            <a:chExt cx="9187180" cy="6553201"/>
          </a:xfrm>
        </p:grpSpPr>
        <p:cxnSp>
          <p:nvCxnSpPr>
            <p:cNvPr id="7" name="Straight Arrow Connector 6">
              <a:extLst>
                <a:ext uri="{FF2B5EF4-FFF2-40B4-BE49-F238E27FC236}">
                  <a16:creationId xmlns:a16="http://schemas.microsoft.com/office/drawing/2014/main" id="{61111B60-CA83-8447-B6C3-0E95FF2415DA}"/>
                </a:ext>
              </a:extLst>
            </p:cNvPr>
            <p:cNvCxnSpPr/>
            <p:nvPr/>
          </p:nvCxnSpPr>
          <p:spPr>
            <a:xfrm>
              <a:off x="2882900" y="3365500"/>
              <a:ext cx="472440" cy="0"/>
            </a:xfrm>
            <a:prstGeom prst="straightConnector1">
              <a:avLst/>
            </a:prstGeom>
            <a:ln w="31750" cap="flat" cmpd="sng">
              <a:solidFill>
                <a:schemeClr val="tx1">
                  <a:lumMod val="75000"/>
                  <a:lumOff val="25000"/>
                </a:schemeClr>
              </a:solidFill>
              <a:prstDash val="solid"/>
              <a:round/>
              <a:tailEnd type="stealth" w="lg" len="med"/>
            </a:ln>
            <a:effectLst/>
          </p:spPr>
          <p:style>
            <a:lnRef idx="2">
              <a:schemeClr val="accent1"/>
            </a:lnRef>
            <a:fillRef idx="0">
              <a:schemeClr val="accent1"/>
            </a:fillRef>
            <a:effectRef idx="1">
              <a:schemeClr val="accent1"/>
            </a:effectRef>
            <a:fontRef idx="minor">
              <a:schemeClr val="tx1"/>
            </a:fontRef>
          </p:style>
        </p:cxnSp>
        <p:cxnSp>
          <p:nvCxnSpPr>
            <p:cNvPr id="8" name="Straight Arrow Connector 7">
              <a:extLst>
                <a:ext uri="{FF2B5EF4-FFF2-40B4-BE49-F238E27FC236}">
                  <a16:creationId xmlns:a16="http://schemas.microsoft.com/office/drawing/2014/main" id="{D5910213-F512-2244-8E4F-CCDCCF8BA4F3}"/>
                </a:ext>
              </a:extLst>
            </p:cNvPr>
            <p:cNvCxnSpPr/>
            <p:nvPr/>
          </p:nvCxnSpPr>
          <p:spPr>
            <a:xfrm>
              <a:off x="5816600" y="3365500"/>
              <a:ext cx="472440" cy="0"/>
            </a:xfrm>
            <a:prstGeom prst="straightConnector1">
              <a:avLst/>
            </a:prstGeom>
            <a:ln w="31750" cap="flat" cmpd="sng">
              <a:solidFill>
                <a:schemeClr val="tx1">
                  <a:lumMod val="75000"/>
                  <a:lumOff val="25000"/>
                </a:schemeClr>
              </a:solidFill>
              <a:prstDash val="solid"/>
              <a:round/>
              <a:tailEnd type="stealth" w="lg" len="med"/>
            </a:ln>
            <a:effectLst/>
          </p:spPr>
          <p:style>
            <a:lnRef idx="2">
              <a:schemeClr val="accent1"/>
            </a:lnRef>
            <a:fillRef idx="0">
              <a:schemeClr val="accent1"/>
            </a:fillRef>
            <a:effectRef idx="1">
              <a:schemeClr val="accent1"/>
            </a:effectRef>
            <a:fontRef idx="minor">
              <a:schemeClr val="tx1"/>
            </a:fontRef>
          </p:style>
        </p:cxnSp>
        <p:cxnSp>
          <p:nvCxnSpPr>
            <p:cNvPr id="9" name="Straight Arrow Connector 8">
              <a:extLst>
                <a:ext uri="{FF2B5EF4-FFF2-40B4-BE49-F238E27FC236}">
                  <a16:creationId xmlns:a16="http://schemas.microsoft.com/office/drawing/2014/main" id="{7BE8E239-0110-124F-8D9C-273926750D29}"/>
                </a:ext>
              </a:extLst>
            </p:cNvPr>
            <p:cNvCxnSpPr/>
            <p:nvPr/>
          </p:nvCxnSpPr>
          <p:spPr>
            <a:xfrm flipH="1">
              <a:off x="5971540" y="3644900"/>
              <a:ext cx="548640" cy="0"/>
            </a:xfrm>
            <a:prstGeom prst="straightConnector1">
              <a:avLst/>
            </a:prstGeom>
            <a:ln w="31750" cap="flat">
              <a:solidFill>
                <a:schemeClr val="accent2">
                  <a:lumMod val="75000"/>
                </a:schemeClr>
              </a:solidFill>
              <a:prstDash val="sysDot"/>
              <a:round/>
              <a:tailEnd type="stealth" w="lg" len="med"/>
            </a:ln>
            <a:effectLst/>
          </p:spPr>
          <p:style>
            <a:lnRef idx="2">
              <a:schemeClr val="accent1"/>
            </a:lnRef>
            <a:fillRef idx="0">
              <a:schemeClr val="accent1"/>
            </a:fillRef>
            <a:effectRef idx="1">
              <a:schemeClr val="accent1"/>
            </a:effectRef>
            <a:fontRef idx="minor">
              <a:schemeClr val="tx1"/>
            </a:fontRef>
          </p:style>
        </p:cxnSp>
        <p:cxnSp>
          <p:nvCxnSpPr>
            <p:cNvPr id="512" name="Straight Arrow Connector 511">
              <a:extLst>
                <a:ext uri="{FF2B5EF4-FFF2-40B4-BE49-F238E27FC236}">
                  <a16:creationId xmlns:a16="http://schemas.microsoft.com/office/drawing/2014/main" id="{40478222-985B-844A-AF82-43EFF05B798F}"/>
                </a:ext>
              </a:extLst>
            </p:cNvPr>
            <p:cNvCxnSpPr/>
            <p:nvPr/>
          </p:nvCxnSpPr>
          <p:spPr>
            <a:xfrm flipH="1">
              <a:off x="3025140" y="3644900"/>
              <a:ext cx="548640" cy="0"/>
            </a:xfrm>
            <a:prstGeom prst="straightConnector1">
              <a:avLst/>
            </a:prstGeom>
            <a:ln w="31750" cap="flat">
              <a:solidFill>
                <a:schemeClr val="accent2">
                  <a:lumMod val="75000"/>
                </a:schemeClr>
              </a:solidFill>
              <a:prstDash val="sysDot"/>
              <a:round/>
              <a:tailEnd type="stealth" w="lg" len="med"/>
            </a:ln>
            <a:effectLst/>
          </p:spPr>
          <p:style>
            <a:lnRef idx="2">
              <a:schemeClr val="accent1"/>
            </a:lnRef>
            <a:fillRef idx="0">
              <a:schemeClr val="accent1"/>
            </a:fillRef>
            <a:effectRef idx="1">
              <a:schemeClr val="accent1"/>
            </a:effectRef>
            <a:fontRef idx="minor">
              <a:schemeClr val="tx1"/>
            </a:fontRef>
          </p:style>
        </p:cxnSp>
        <p:grpSp>
          <p:nvGrpSpPr>
            <p:cNvPr id="513" name="Group 512">
              <a:extLst>
                <a:ext uri="{FF2B5EF4-FFF2-40B4-BE49-F238E27FC236}">
                  <a16:creationId xmlns:a16="http://schemas.microsoft.com/office/drawing/2014/main" id="{56ACECF0-6217-9F4D-9092-00777B292663}"/>
                </a:ext>
              </a:extLst>
            </p:cNvPr>
            <p:cNvGrpSpPr/>
            <p:nvPr/>
          </p:nvGrpSpPr>
          <p:grpSpPr>
            <a:xfrm>
              <a:off x="469900" y="2616201"/>
              <a:ext cx="2468880" cy="1845534"/>
              <a:chOff x="469900" y="2616201"/>
              <a:chExt cx="2560320" cy="2011158"/>
            </a:xfrm>
          </p:grpSpPr>
          <p:sp>
            <p:nvSpPr>
              <p:cNvPr id="118" name="Rectangle 117">
                <a:extLst>
                  <a:ext uri="{FF2B5EF4-FFF2-40B4-BE49-F238E27FC236}">
                    <a16:creationId xmlns:a16="http://schemas.microsoft.com/office/drawing/2014/main" id="{F70C3C71-D4EC-D7A9-316A-21CBA54BE488}"/>
                  </a:ext>
                </a:extLst>
              </p:cNvPr>
              <p:cNvSpPr/>
              <p:nvPr/>
            </p:nvSpPr>
            <p:spPr>
              <a:xfrm>
                <a:off x="469900" y="3033021"/>
                <a:ext cx="2560320" cy="1594338"/>
              </a:xfrm>
              <a:prstGeom prst="rect">
                <a:avLst/>
              </a:prstGeom>
              <a:solidFill>
                <a:schemeClr val="bg1"/>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lIns="182880" tIns="9144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000" dirty="0">
                    <a:solidFill>
                      <a:schemeClr val="tx1"/>
                    </a:solidFill>
                    <a:latin typeface="Century Gothic" panose="020B0502020202020204" pitchFamily="34" charset="0"/>
                  </a:rPr>
                  <a:t>The diverse market landscape comprising established automakers, emerging EV startups, battery manufacturers, charging infrastructure providers, and technology companies contributing to the development and growth of the EV industry.</a:t>
                </a:r>
              </a:p>
              <a:p>
                <a:pPr algn="l"/>
                <a:r>
                  <a:rPr lang="en-US" sz="1000" dirty="0">
                    <a:solidFill>
                      <a:schemeClr val="tx1"/>
                    </a:solidFill>
                    <a:latin typeface="Century Gothic" panose="020B0502020202020204" pitchFamily="34" charset="0"/>
                  </a:rPr>
                  <a:t> </a:t>
                </a:r>
              </a:p>
            </p:txBody>
          </p:sp>
          <p:sp>
            <p:nvSpPr>
              <p:cNvPr id="119" name="Rectangle 118">
                <a:extLst>
                  <a:ext uri="{FF2B5EF4-FFF2-40B4-BE49-F238E27FC236}">
                    <a16:creationId xmlns:a16="http://schemas.microsoft.com/office/drawing/2014/main" id="{177A2D8F-4B92-FD1E-8CB9-D447140C2E12}"/>
                  </a:ext>
                </a:extLst>
              </p:cNvPr>
              <p:cNvSpPr/>
              <p:nvPr/>
            </p:nvSpPr>
            <p:spPr>
              <a:xfrm>
                <a:off x="469900" y="2616201"/>
                <a:ext cx="2560320" cy="398585"/>
              </a:xfrm>
              <a:prstGeom prst="rect">
                <a:avLst/>
              </a:prstGeom>
              <a:solidFill>
                <a:schemeClr val="accent4">
                  <a:lumMod val="50000"/>
                </a:schemeClr>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lIns="18288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400">
                    <a:latin typeface="Century Gothic" panose="020B0502020202020204" pitchFamily="34" charset="0"/>
                  </a:rPr>
                  <a:t>STRUCTURE</a:t>
                </a:r>
              </a:p>
            </p:txBody>
          </p:sp>
        </p:grpSp>
        <p:grpSp>
          <p:nvGrpSpPr>
            <p:cNvPr id="514" name="Group 513">
              <a:extLst>
                <a:ext uri="{FF2B5EF4-FFF2-40B4-BE49-F238E27FC236}">
                  <a16:creationId xmlns:a16="http://schemas.microsoft.com/office/drawing/2014/main" id="{0B9E4388-8BB9-964E-B0CB-7526EC1C1C3C}"/>
                </a:ext>
              </a:extLst>
            </p:cNvPr>
            <p:cNvGrpSpPr/>
            <p:nvPr/>
          </p:nvGrpSpPr>
          <p:grpSpPr>
            <a:xfrm>
              <a:off x="3416300" y="2616201"/>
              <a:ext cx="2468880" cy="1845534"/>
              <a:chOff x="3416300" y="2616201"/>
              <a:chExt cx="2560320" cy="2011158"/>
            </a:xfrm>
          </p:grpSpPr>
          <p:sp>
            <p:nvSpPr>
              <p:cNvPr id="116" name="Rectangle 115">
                <a:extLst>
                  <a:ext uri="{FF2B5EF4-FFF2-40B4-BE49-F238E27FC236}">
                    <a16:creationId xmlns:a16="http://schemas.microsoft.com/office/drawing/2014/main" id="{855A1983-1BDB-F915-4180-7F1CDE0EC58D}"/>
                  </a:ext>
                </a:extLst>
              </p:cNvPr>
              <p:cNvSpPr/>
              <p:nvPr/>
            </p:nvSpPr>
            <p:spPr>
              <a:xfrm>
                <a:off x="3416300" y="3033021"/>
                <a:ext cx="2560320" cy="1594338"/>
              </a:xfrm>
              <a:prstGeom prst="rect">
                <a:avLst/>
              </a:prstGeom>
              <a:solidFill>
                <a:schemeClr val="bg1"/>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lIns="182880" tIns="9144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200" dirty="0">
                    <a:solidFill>
                      <a:schemeClr val="tx1"/>
                    </a:solidFill>
                    <a:latin typeface="Century Gothic" panose="020B0502020202020204" pitchFamily="34" charset="0"/>
                  </a:rPr>
                  <a:t>Strategic decision to invest heavily in R&amp;D for autonomous driving technology, aiming to differentiate their EV offerings and gain a competitive edge in the market.</a:t>
                </a:r>
              </a:p>
              <a:p>
                <a:pPr algn="l"/>
                <a:r>
                  <a:rPr lang="en-US" sz="1200" dirty="0">
                    <a:solidFill>
                      <a:schemeClr val="tx1"/>
                    </a:solidFill>
                    <a:latin typeface="Century Gothic" panose="020B0502020202020204" pitchFamily="34" charset="0"/>
                  </a:rPr>
                  <a:t> </a:t>
                </a:r>
              </a:p>
            </p:txBody>
          </p:sp>
          <p:sp>
            <p:nvSpPr>
              <p:cNvPr id="117" name="Rectangle 116">
                <a:extLst>
                  <a:ext uri="{FF2B5EF4-FFF2-40B4-BE49-F238E27FC236}">
                    <a16:creationId xmlns:a16="http://schemas.microsoft.com/office/drawing/2014/main" id="{478E3BFC-B8B5-F590-6F82-550D4187929F}"/>
                  </a:ext>
                </a:extLst>
              </p:cNvPr>
              <p:cNvSpPr/>
              <p:nvPr/>
            </p:nvSpPr>
            <p:spPr>
              <a:xfrm>
                <a:off x="3416300" y="2616201"/>
                <a:ext cx="2560320" cy="398585"/>
              </a:xfrm>
              <a:prstGeom prst="rect">
                <a:avLst/>
              </a:prstGeom>
              <a:solidFill>
                <a:srgbClr val="B38800"/>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lIns="18288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400">
                    <a:latin typeface="Century Gothic" panose="020B0502020202020204" pitchFamily="34" charset="0"/>
                  </a:rPr>
                  <a:t>CONDUCT</a:t>
                </a:r>
              </a:p>
            </p:txBody>
          </p:sp>
        </p:grpSp>
        <p:cxnSp>
          <p:nvCxnSpPr>
            <p:cNvPr id="515" name="Straight Arrow Connector 514">
              <a:extLst>
                <a:ext uri="{FF2B5EF4-FFF2-40B4-BE49-F238E27FC236}">
                  <a16:creationId xmlns:a16="http://schemas.microsoft.com/office/drawing/2014/main" id="{35EEC84F-8502-408E-BABE-56FAFAC998DE}"/>
                </a:ext>
              </a:extLst>
            </p:cNvPr>
            <p:cNvCxnSpPr/>
            <p:nvPr/>
          </p:nvCxnSpPr>
          <p:spPr>
            <a:xfrm>
              <a:off x="1206500" y="0"/>
              <a:ext cx="0" cy="320040"/>
            </a:xfrm>
            <a:prstGeom prst="straightConnector1">
              <a:avLst/>
            </a:prstGeom>
            <a:ln w="31750" cap="flat">
              <a:solidFill>
                <a:schemeClr val="accent2">
                  <a:lumMod val="75000"/>
                </a:schemeClr>
              </a:solidFill>
              <a:prstDash val="sysDot"/>
              <a:round/>
              <a:tailEnd type="stealth" w="lg" len="med"/>
            </a:ln>
            <a:effectLst/>
          </p:spPr>
          <p:style>
            <a:lnRef idx="2">
              <a:schemeClr val="accent1"/>
            </a:lnRef>
            <a:fillRef idx="0">
              <a:schemeClr val="accent1"/>
            </a:fillRef>
            <a:effectRef idx="1">
              <a:schemeClr val="accent1"/>
            </a:effectRef>
            <a:fontRef idx="minor">
              <a:schemeClr val="tx1"/>
            </a:fontRef>
          </p:style>
        </p:cxnSp>
        <p:cxnSp>
          <p:nvCxnSpPr>
            <p:cNvPr id="516" name="Straight Arrow Connector 515">
              <a:extLst>
                <a:ext uri="{FF2B5EF4-FFF2-40B4-BE49-F238E27FC236}">
                  <a16:creationId xmlns:a16="http://schemas.microsoft.com/office/drawing/2014/main" id="{519732E4-D100-5749-85F6-D5C002566F67}"/>
                </a:ext>
              </a:extLst>
            </p:cNvPr>
            <p:cNvCxnSpPr/>
            <p:nvPr/>
          </p:nvCxnSpPr>
          <p:spPr>
            <a:xfrm>
              <a:off x="4076700" y="0"/>
              <a:ext cx="0" cy="320040"/>
            </a:xfrm>
            <a:prstGeom prst="straightConnector1">
              <a:avLst/>
            </a:prstGeom>
            <a:ln w="31750" cap="flat">
              <a:solidFill>
                <a:schemeClr val="accent2">
                  <a:lumMod val="75000"/>
                </a:schemeClr>
              </a:solidFill>
              <a:prstDash val="sysDot"/>
              <a:round/>
              <a:tailEnd type="stealth" w="lg" len="med"/>
            </a:ln>
            <a:effectLst/>
          </p:spPr>
          <p:style>
            <a:lnRef idx="2">
              <a:schemeClr val="accent1"/>
            </a:lnRef>
            <a:fillRef idx="0">
              <a:schemeClr val="accent1"/>
            </a:fillRef>
            <a:effectRef idx="1">
              <a:schemeClr val="accent1"/>
            </a:effectRef>
            <a:fontRef idx="minor">
              <a:schemeClr val="tx1"/>
            </a:fontRef>
          </p:style>
        </p:cxnSp>
        <p:cxnSp>
          <p:nvCxnSpPr>
            <p:cNvPr id="517" name="Straight Arrow Connector 516">
              <a:extLst>
                <a:ext uri="{FF2B5EF4-FFF2-40B4-BE49-F238E27FC236}">
                  <a16:creationId xmlns:a16="http://schemas.microsoft.com/office/drawing/2014/main" id="{47F692C1-6FDA-F34E-A49A-7DCCBFF619EE}"/>
                </a:ext>
              </a:extLst>
            </p:cNvPr>
            <p:cNvCxnSpPr/>
            <p:nvPr/>
          </p:nvCxnSpPr>
          <p:spPr>
            <a:xfrm>
              <a:off x="1219200" y="0"/>
              <a:ext cx="6489700" cy="0"/>
            </a:xfrm>
            <a:prstGeom prst="straightConnector1">
              <a:avLst/>
            </a:prstGeom>
            <a:ln w="31750" cap="flat">
              <a:solidFill>
                <a:schemeClr val="accent2">
                  <a:lumMod val="75000"/>
                </a:schemeClr>
              </a:solidFill>
              <a:prstDash val="sysDot"/>
              <a:round/>
              <a:tailEnd type="none" w="lg" len="med"/>
            </a:ln>
            <a:effectLst/>
          </p:spPr>
          <p:style>
            <a:lnRef idx="2">
              <a:schemeClr val="accent1"/>
            </a:lnRef>
            <a:fillRef idx="0">
              <a:schemeClr val="accent1"/>
            </a:fillRef>
            <a:effectRef idx="1">
              <a:schemeClr val="accent1"/>
            </a:effectRef>
            <a:fontRef idx="minor">
              <a:schemeClr val="tx1"/>
            </a:fontRef>
          </p:style>
        </p:cxnSp>
        <p:cxnSp>
          <p:nvCxnSpPr>
            <p:cNvPr id="518" name="Straight Arrow Connector 517">
              <a:extLst>
                <a:ext uri="{FF2B5EF4-FFF2-40B4-BE49-F238E27FC236}">
                  <a16:creationId xmlns:a16="http://schemas.microsoft.com/office/drawing/2014/main" id="{24A64B80-4EDB-474F-8170-8A1F949C2FA9}"/>
                </a:ext>
              </a:extLst>
            </p:cNvPr>
            <p:cNvCxnSpPr/>
            <p:nvPr/>
          </p:nvCxnSpPr>
          <p:spPr>
            <a:xfrm>
              <a:off x="9182100" y="1282700"/>
              <a:ext cx="0" cy="2362200"/>
            </a:xfrm>
            <a:prstGeom prst="straightConnector1">
              <a:avLst/>
            </a:prstGeom>
            <a:ln w="31750" cap="flat">
              <a:solidFill>
                <a:schemeClr val="accent2">
                  <a:lumMod val="75000"/>
                </a:schemeClr>
              </a:solidFill>
              <a:prstDash val="sysDot"/>
              <a:round/>
              <a:tailEnd type="none" w="lg" len="med"/>
            </a:ln>
            <a:effectLst/>
          </p:spPr>
          <p:style>
            <a:lnRef idx="2">
              <a:schemeClr val="accent1"/>
            </a:lnRef>
            <a:fillRef idx="0">
              <a:schemeClr val="accent1"/>
            </a:fillRef>
            <a:effectRef idx="1">
              <a:schemeClr val="accent1"/>
            </a:effectRef>
            <a:fontRef idx="minor">
              <a:schemeClr val="tx1"/>
            </a:fontRef>
          </p:style>
        </p:cxnSp>
        <p:cxnSp>
          <p:nvCxnSpPr>
            <p:cNvPr id="519" name="Straight Arrow Connector 518">
              <a:extLst>
                <a:ext uri="{FF2B5EF4-FFF2-40B4-BE49-F238E27FC236}">
                  <a16:creationId xmlns:a16="http://schemas.microsoft.com/office/drawing/2014/main" id="{EFA09D98-8B83-994C-94A2-F052BED7045B}"/>
                </a:ext>
              </a:extLst>
            </p:cNvPr>
            <p:cNvCxnSpPr/>
            <p:nvPr/>
          </p:nvCxnSpPr>
          <p:spPr>
            <a:xfrm>
              <a:off x="7708900" y="0"/>
              <a:ext cx="0" cy="812800"/>
            </a:xfrm>
            <a:prstGeom prst="straightConnector1">
              <a:avLst/>
            </a:prstGeom>
            <a:ln w="31750" cap="flat">
              <a:solidFill>
                <a:schemeClr val="accent2">
                  <a:lumMod val="75000"/>
                </a:schemeClr>
              </a:solidFill>
              <a:prstDash val="sysDot"/>
              <a:round/>
              <a:tailEnd type="none" w="lg" len="med"/>
            </a:ln>
            <a:effectLst/>
          </p:spPr>
          <p:style>
            <a:lnRef idx="2">
              <a:schemeClr val="accent1"/>
            </a:lnRef>
            <a:fillRef idx="0">
              <a:schemeClr val="accent1"/>
            </a:fillRef>
            <a:effectRef idx="1">
              <a:schemeClr val="accent1"/>
            </a:effectRef>
            <a:fontRef idx="minor">
              <a:schemeClr val="tx1"/>
            </a:fontRef>
          </p:style>
        </p:cxnSp>
        <p:cxnSp>
          <p:nvCxnSpPr>
            <p:cNvPr id="520" name="Straight Arrow Connector 519">
              <a:extLst>
                <a:ext uri="{FF2B5EF4-FFF2-40B4-BE49-F238E27FC236}">
                  <a16:creationId xmlns:a16="http://schemas.microsoft.com/office/drawing/2014/main" id="{95247E75-7543-7045-8EB5-7C3C5D90B3B6}"/>
                </a:ext>
              </a:extLst>
            </p:cNvPr>
            <p:cNvCxnSpPr/>
            <p:nvPr/>
          </p:nvCxnSpPr>
          <p:spPr>
            <a:xfrm flipH="1" flipV="1">
              <a:off x="2552700" y="4559300"/>
              <a:ext cx="609600" cy="571500"/>
            </a:xfrm>
            <a:prstGeom prst="straightConnector1">
              <a:avLst/>
            </a:prstGeom>
            <a:ln w="31750" cap="flat" cmpd="sng">
              <a:solidFill>
                <a:schemeClr val="tx1">
                  <a:lumMod val="85000"/>
                  <a:lumOff val="15000"/>
                </a:schemeClr>
              </a:solidFill>
              <a:prstDash val="solid"/>
              <a:round/>
              <a:tailEnd type="stealth" w="lg" len="med"/>
            </a:ln>
            <a:effectLst/>
          </p:spPr>
          <p:style>
            <a:lnRef idx="2">
              <a:schemeClr val="accent1"/>
            </a:lnRef>
            <a:fillRef idx="0">
              <a:schemeClr val="accent1"/>
            </a:fillRef>
            <a:effectRef idx="1">
              <a:schemeClr val="accent1"/>
            </a:effectRef>
            <a:fontRef idx="minor">
              <a:schemeClr val="tx1"/>
            </a:fontRef>
          </p:style>
        </p:cxnSp>
        <p:cxnSp>
          <p:nvCxnSpPr>
            <p:cNvPr id="521" name="Straight Arrow Connector 520">
              <a:extLst>
                <a:ext uri="{FF2B5EF4-FFF2-40B4-BE49-F238E27FC236}">
                  <a16:creationId xmlns:a16="http://schemas.microsoft.com/office/drawing/2014/main" id="{4DEDE57C-4778-8344-867C-1E680B7A688D}"/>
                </a:ext>
              </a:extLst>
            </p:cNvPr>
            <p:cNvCxnSpPr/>
            <p:nvPr/>
          </p:nvCxnSpPr>
          <p:spPr>
            <a:xfrm flipV="1">
              <a:off x="4597400" y="4556760"/>
              <a:ext cx="0" cy="574040"/>
            </a:xfrm>
            <a:prstGeom prst="straightConnector1">
              <a:avLst/>
            </a:prstGeom>
            <a:ln w="31750" cap="flat" cmpd="sng">
              <a:solidFill>
                <a:schemeClr val="tx1">
                  <a:lumMod val="85000"/>
                  <a:lumOff val="15000"/>
                </a:schemeClr>
              </a:solidFill>
              <a:prstDash val="solid"/>
              <a:round/>
              <a:tailEnd type="stealth" w="lg" len="med"/>
            </a:ln>
            <a:effectLst/>
          </p:spPr>
          <p:style>
            <a:lnRef idx="2">
              <a:schemeClr val="accent1"/>
            </a:lnRef>
            <a:fillRef idx="0">
              <a:schemeClr val="accent1"/>
            </a:fillRef>
            <a:effectRef idx="1">
              <a:schemeClr val="accent1"/>
            </a:effectRef>
            <a:fontRef idx="minor">
              <a:schemeClr val="tx1"/>
            </a:fontRef>
          </p:style>
        </p:cxnSp>
        <p:cxnSp>
          <p:nvCxnSpPr>
            <p:cNvPr id="522" name="Straight Arrow Connector 521">
              <a:extLst>
                <a:ext uri="{FF2B5EF4-FFF2-40B4-BE49-F238E27FC236}">
                  <a16:creationId xmlns:a16="http://schemas.microsoft.com/office/drawing/2014/main" id="{8CC5CEC1-E8D2-4C47-97C3-22D04187356D}"/>
                </a:ext>
              </a:extLst>
            </p:cNvPr>
            <p:cNvCxnSpPr/>
            <p:nvPr/>
          </p:nvCxnSpPr>
          <p:spPr>
            <a:xfrm flipV="1">
              <a:off x="6096000" y="4559300"/>
              <a:ext cx="596900" cy="571500"/>
            </a:xfrm>
            <a:prstGeom prst="straightConnector1">
              <a:avLst/>
            </a:prstGeom>
            <a:ln w="31750" cap="flat" cmpd="sng">
              <a:solidFill>
                <a:schemeClr val="tx1">
                  <a:lumMod val="85000"/>
                  <a:lumOff val="15000"/>
                </a:schemeClr>
              </a:solidFill>
              <a:prstDash val="solid"/>
              <a:round/>
              <a:tailEnd type="stealth" w="lg" len="med"/>
            </a:ln>
            <a:effectLst/>
          </p:spPr>
          <p:style>
            <a:lnRef idx="2">
              <a:schemeClr val="accent1"/>
            </a:lnRef>
            <a:fillRef idx="0">
              <a:schemeClr val="accent1"/>
            </a:fillRef>
            <a:effectRef idx="1">
              <a:schemeClr val="accent1"/>
            </a:effectRef>
            <a:fontRef idx="minor">
              <a:schemeClr val="tx1"/>
            </a:fontRef>
          </p:style>
        </p:cxnSp>
        <p:cxnSp>
          <p:nvCxnSpPr>
            <p:cNvPr id="523" name="Straight Arrow Connector 522">
              <a:extLst>
                <a:ext uri="{FF2B5EF4-FFF2-40B4-BE49-F238E27FC236}">
                  <a16:creationId xmlns:a16="http://schemas.microsoft.com/office/drawing/2014/main" id="{E070077C-E61C-A94A-A4B0-776E5ACB22AA}"/>
                </a:ext>
              </a:extLst>
            </p:cNvPr>
            <p:cNvCxnSpPr/>
            <p:nvPr/>
          </p:nvCxnSpPr>
          <p:spPr>
            <a:xfrm flipH="1">
              <a:off x="2540000" y="2057400"/>
              <a:ext cx="342900" cy="492760"/>
            </a:xfrm>
            <a:prstGeom prst="straightConnector1">
              <a:avLst/>
            </a:prstGeom>
            <a:ln w="31750" cap="flat" cmpd="sng">
              <a:solidFill>
                <a:schemeClr val="tx1">
                  <a:lumMod val="75000"/>
                  <a:lumOff val="25000"/>
                </a:schemeClr>
              </a:solidFill>
              <a:prstDash val="solid"/>
              <a:round/>
              <a:tailEnd type="stealth" w="lg" len="med"/>
            </a:ln>
            <a:effectLst/>
          </p:spPr>
          <p:style>
            <a:lnRef idx="2">
              <a:schemeClr val="accent1"/>
            </a:lnRef>
            <a:fillRef idx="0">
              <a:schemeClr val="accent1"/>
            </a:fillRef>
            <a:effectRef idx="1">
              <a:schemeClr val="accent1"/>
            </a:effectRef>
            <a:fontRef idx="minor">
              <a:schemeClr val="tx1"/>
            </a:fontRef>
          </p:style>
        </p:cxnSp>
        <p:cxnSp>
          <p:nvCxnSpPr>
            <p:cNvPr id="524" name="Straight Arrow Connector 523">
              <a:extLst>
                <a:ext uri="{FF2B5EF4-FFF2-40B4-BE49-F238E27FC236}">
                  <a16:creationId xmlns:a16="http://schemas.microsoft.com/office/drawing/2014/main" id="{FB5A0D43-AA28-2749-B7CA-0BCA8B5EC30E}"/>
                </a:ext>
              </a:extLst>
            </p:cNvPr>
            <p:cNvCxnSpPr/>
            <p:nvPr/>
          </p:nvCxnSpPr>
          <p:spPr>
            <a:xfrm>
              <a:off x="2260600" y="2070100"/>
              <a:ext cx="0" cy="480060"/>
            </a:xfrm>
            <a:prstGeom prst="straightConnector1">
              <a:avLst/>
            </a:prstGeom>
            <a:ln w="31750" cap="flat" cmpd="sng">
              <a:solidFill>
                <a:schemeClr val="tx1">
                  <a:lumMod val="75000"/>
                  <a:lumOff val="25000"/>
                </a:schemeClr>
              </a:solidFill>
              <a:prstDash val="solid"/>
              <a:round/>
              <a:tailEnd type="stealth" w="lg" len="med"/>
            </a:ln>
            <a:effectLst/>
          </p:spPr>
          <p:style>
            <a:lnRef idx="2">
              <a:schemeClr val="accent1"/>
            </a:lnRef>
            <a:fillRef idx="0">
              <a:schemeClr val="accent1"/>
            </a:fillRef>
            <a:effectRef idx="1">
              <a:schemeClr val="accent1"/>
            </a:effectRef>
            <a:fontRef idx="minor">
              <a:schemeClr val="tx1"/>
            </a:fontRef>
          </p:style>
        </p:cxnSp>
        <p:cxnSp>
          <p:nvCxnSpPr>
            <p:cNvPr id="525" name="Straight Arrow Connector 524">
              <a:extLst>
                <a:ext uri="{FF2B5EF4-FFF2-40B4-BE49-F238E27FC236}">
                  <a16:creationId xmlns:a16="http://schemas.microsoft.com/office/drawing/2014/main" id="{813C9B43-20C7-874D-92A7-B51959178E8E}"/>
                </a:ext>
              </a:extLst>
            </p:cNvPr>
            <p:cNvCxnSpPr/>
            <p:nvPr/>
          </p:nvCxnSpPr>
          <p:spPr>
            <a:xfrm>
              <a:off x="2806700" y="2336800"/>
              <a:ext cx="0" cy="228600"/>
            </a:xfrm>
            <a:prstGeom prst="straightConnector1">
              <a:avLst/>
            </a:prstGeom>
            <a:ln w="31750" cap="flat">
              <a:solidFill>
                <a:schemeClr val="accent2">
                  <a:lumMod val="75000"/>
                </a:schemeClr>
              </a:solidFill>
              <a:prstDash val="sysDot"/>
              <a:round/>
              <a:tailEnd type="stealth" w="lg" len="med"/>
            </a:ln>
            <a:effectLst/>
          </p:spPr>
          <p:style>
            <a:lnRef idx="2">
              <a:schemeClr val="accent1"/>
            </a:lnRef>
            <a:fillRef idx="0">
              <a:schemeClr val="accent1"/>
            </a:fillRef>
            <a:effectRef idx="1">
              <a:schemeClr val="accent1"/>
            </a:effectRef>
            <a:fontRef idx="minor">
              <a:schemeClr val="tx1"/>
            </a:fontRef>
          </p:style>
        </p:cxnSp>
        <p:cxnSp>
          <p:nvCxnSpPr>
            <p:cNvPr id="526" name="Straight Arrow Connector 525">
              <a:extLst>
                <a:ext uri="{FF2B5EF4-FFF2-40B4-BE49-F238E27FC236}">
                  <a16:creationId xmlns:a16="http://schemas.microsoft.com/office/drawing/2014/main" id="{507703EB-C95C-EA44-822A-0C0E9F4471E7}"/>
                </a:ext>
              </a:extLst>
            </p:cNvPr>
            <p:cNvCxnSpPr/>
            <p:nvPr/>
          </p:nvCxnSpPr>
          <p:spPr>
            <a:xfrm>
              <a:off x="2806700" y="2336800"/>
              <a:ext cx="5943600" cy="0"/>
            </a:xfrm>
            <a:prstGeom prst="straightConnector1">
              <a:avLst/>
            </a:prstGeom>
            <a:ln w="31750" cap="flat">
              <a:solidFill>
                <a:schemeClr val="accent2">
                  <a:lumMod val="75000"/>
                </a:schemeClr>
              </a:solidFill>
              <a:prstDash val="sysDot"/>
              <a:round/>
              <a:tailEnd type="none" w="lg" len="med"/>
            </a:ln>
            <a:effectLst/>
          </p:spPr>
          <p:style>
            <a:lnRef idx="2">
              <a:schemeClr val="accent1"/>
            </a:lnRef>
            <a:fillRef idx="0">
              <a:schemeClr val="accent1"/>
            </a:fillRef>
            <a:effectRef idx="1">
              <a:schemeClr val="accent1"/>
            </a:effectRef>
            <a:fontRef idx="minor">
              <a:schemeClr val="tx1"/>
            </a:fontRef>
          </p:style>
        </p:cxnSp>
        <p:cxnSp>
          <p:nvCxnSpPr>
            <p:cNvPr id="527" name="Straight Arrow Connector 526">
              <a:extLst>
                <a:ext uri="{FF2B5EF4-FFF2-40B4-BE49-F238E27FC236}">
                  <a16:creationId xmlns:a16="http://schemas.microsoft.com/office/drawing/2014/main" id="{89C42B33-5BEF-AE44-9946-0C40919B51C1}"/>
                </a:ext>
              </a:extLst>
            </p:cNvPr>
            <p:cNvCxnSpPr/>
            <p:nvPr/>
          </p:nvCxnSpPr>
          <p:spPr>
            <a:xfrm>
              <a:off x="8750300" y="2336800"/>
              <a:ext cx="0" cy="812800"/>
            </a:xfrm>
            <a:prstGeom prst="straightConnector1">
              <a:avLst/>
            </a:prstGeom>
            <a:ln w="31750" cap="flat">
              <a:solidFill>
                <a:schemeClr val="accent2">
                  <a:lumMod val="75000"/>
                </a:schemeClr>
              </a:solidFill>
              <a:prstDash val="sysDot"/>
              <a:round/>
              <a:tailEnd type="none" w="lg" len="med"/>
            </a:ln>
            <a:effectLst/>
          </p:spPr>
          <p:style>
            <a:lnRef idx="2">
              <a:schemeClr val="accent1"/>
            </a:lnRef>
            <a:fillRef idx="0">
              <a:schemeClr val="accent1"/>
            </a:fillRef>
            <a:effectRef idx="1">
              <a:schemeClr val="accent1"/>
            </a:effectRef>
            <a:fontRef idx="minor">
              <a:schemeClr val="tx1"/>
            </a:fontRef>
          </p:style>
        </p:cxnSp>
        <p:cxnSp>
          <p:nvCxnSpPr>
            <p:cNvPr id="528" name="Straight Arrow Connector 527">
              <a:extLst>
                <a:ext uri="{FF2B5EF4-FFF2-40B4-BE49-F238E27FC236}">
                  <a16:creationId xmlns:a16="http://schemas.microsoft.com/office/drawing/2014/main" id="{12E56E05-B490-7D43-B4D4-24445BF555F4}"/>
                </a:ext>
              </a:extLst>
            </p:cNvPr>
            <p:cNvCxnSpPr>
              <a:stCxn id="531" idx="3"/>
            </p:cNvCxnSpPr>
            <p:nvPr/>
          </p:nvCxnSpPr>
          <p:spPr>
            <a:xfrm>
              <a:off x="8636000" y="1225550"/>
              <a:ext cx="546100" cy="6350"/>
            </a:xfrm>
            <a:prstGeom prst="straightConnector1">
              <a:avLst/>
            </a:prstGeom>
            <a:ln w="31750" cap="flat">
              <a:solidFill>
                <a:schemeClr val="accent2">
                  <a:lumMod val="75000"/>
                </a:schemeClr>
              </a:solidFill>
              <a:prstDash val="sysDot"/>
              <a:round/>
              <a:tailEnd type="none" w="lg" len="med"/>
            </a:ln>
            <a:effectLst/>
          </p:spPr>
          <p:style>
            <a:lnRef idx="2">
              <a:schemeClr val="accent1"/>
            </a:lnRef>
            <a:fillRef idx="0">
              <a:schemeClr val="accent1"/>
            </a:fillRef>
            <a:effectRef idx="1">
              <a:schemeClr val="accent1"/>
            </a:effectRef>
            <a:fontRef idx="minor">
              <a:schemeClr val="tx1"/>
            </a:fontRef>
          </p:style>
        </p:cxnSp>
        <p:cxnSp>
          <p:nvCxnSpPr>
            <p:cNvPr id="529" name="Straight Arrow Connector 528">
              <a:extLst>
                <a:ext uri="{FF2B5EF4-FFF2-40B4-BE49-F238E27FC236}">
                  <a16:creationId xmlns:a16="http://schemas.microsoft.com/office/drawing/2014/main" id="{4A4398EE-E69D-7140-926F-178F3FC0D285}"/>
                </a:ext>
              </a:extLst>
            </p:cNvPr>
            <p:cNvCxnSpPr/>
            <p:nvPr/>
          </p:nvCxnSpPr>
          <p:spPr>
            <a:xfrm flipH="1">
              <a:off x="8867140" y="3644900"/>
              <a:ext cx="320040" cy="0"/>
            </a:xfrm>
            <a:prstGeom prst="straightConnector1">
              <a:avLst/>
            </a:prstGeom>
            <a:ln w="31750" cap="flat">
              <a:solidFill>
                <a:schemeClr val="accent2">
                  <a:lumMod val="75000"/>
                </a:schemeClr>
              </a:solidFill>
              <a:prstDash val="sysDot"/>
              <a:round/>
              <a:tailEnd type="stealth" w="lg" len="med"/>
            </a:ln>
            <a:effectLst/>
          </p:spPr>
          <p:style>
            <a:lnRef idx="2">
              <a:schemeClr val="accent1"/>
            </a:lnRef>
            <a:fillRef idx="0">
              <a:schemeClr val="accent1"/>
            </a:fillRef>
            <a:effectRef idx="1">
              <a:schemeClr val="accent1"/>
            </a:effectRef>
            <a:fontRef idx="minor">
              <a:schemeClr val="tx1"/>
            </a:fontRef>
          </p:style>
        </p:cxnSp>
        <p:grpSp>
          <p:nvGrpSpPr>
            <p:cNvPr id="530" name="Group 529">
              <a:extLst>
                <a:ext uri="{FF2B5EF4-FFF2-40B4-BE49-F238E27FC236}">
                  <a16:creationId xmlns:a16="http://schemas.microsoft.com/office/drawing/2014/main" id="{EB2A6ED4-9AE3-764A-9B17-EE08B0400D3B}"/>
                </a:ext>
              </a:extLst>
            </p:cNvPr>
            <p:cNvGrpSpPr/>
            <p:nvPr/>
          </p:nvGrpSpPr>
          <p:grpSpPr>
            <a:xfrm>
              <a:off x="6362700" y="2616201"/>
              <a:ext cx="2468880" cy="1845534"/>
              <a:chOff x="6362700" y="2616201"/>
              <a:chExt cx="2560320" cy="2011158"/>
            </a:xfrm>
          </p:grpSpPr>
          <p:sp>
            <p:nvSpPr>
              <p:cNvPr id="114" name="Rectangle 113">
                <a:extLst>
                  <a:ext uri="{FF2B5EF4-FFF2-40B4-BE49-F238E27FC236}">
                    <a16:creationId xmlns:a16="http://schemas.microsoft.com/office/drawing/2014/main" id="{CB4155DA-F3B0-0CFD-5005-638B90D8272B}"/>
                  </a:ext>
                </a:extLst>
              </p:cNvPr>
              <p:cNvSpPr/>
              <p:nvPr/>
            </p:nvSpPr>
            <p:spPr>
              <a:xfrm>
                <a:off x="6362700" y="3033021"/>
                <a:ext cx="2560320" cy="1594338"/>
              </a:xfrm>
              <a:prstGeom prst="rect">
                <a:avLst/>
              </a:prstGeom>
              <a:solidFill>
                <a:schemeClr val="bg1"/>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lIns="182880" tIns="9144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200" dirty="0">
                    <a:solidFill>
                      <a:schemeClr val="tx1"/>
                    </a:solidFill>
                    <a:latin typeface="Century Gothic" panose="020B0502020202020204" pitchFamily="34" charset="0"/>
                  </a:rPr>
                  <a:t>An EV model achieving a high driving range, fast acceleration, and positive customer reviews, leading to increased sales and market recognition for the manufacturer.</a:t>
                </a:r>
              </a:p>
              <a:p>
                <a:pPr algn="l"/>
                <a:r>
                  <a:rPr lang="en-US" sz="1200" dirty="0">
                    <a:solidFill>
                      <a:schemeClr val="tx1"/>
                    </a:solidFill>
                    <a:latin typeface="Century Gothic" panose="020B0502020202020204" pitchFamily="34" charset="0"/>
                  </a:rPr>
                  <a:t> </a:t>
                </a:r>
              </a:p>
            </p:txBody>
          </p:sp>
          <p:sp>
            <p:nvSpPr>
              <p:cNvPr id="115" name="Rectangle 114">
                <a:extLst>
                  <a:ext uri="{FF2B5EF4-FFF2-40B4-BE49-F238E27FC236}">
                    <a16:creationId xmlns:a16="http://schemas.microsoft.com/office/drawing/2014/main" id="{BC906825-94A8-67DD-052A-048D0113A40E}"/>
                  </a:ext>
                </a:extLst>
              </p:cNvPr>
              <p:cNvSpPr/>
              <p:nvPr/>
            </p:nvSpPr>
            <p:spPr>
              <a:xfrm>
                <a:off x="6362700" y="2616201"/>
                <a:ext cx="2560320" cy="398585"/>
              </a:xfrm>
              <a:prstGeom prst="rect">
                <a:avLst/>
              </a:prstGeom>
              <a:solidFill>
                <a:srgbClr val="D8A400"/>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lIns="18288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400">
                    <a:latin typeface="Century Gothic" panose="020B0502020202020204" pitchFamily="34" charset="0"/>
                  </a:rPr>
                  <a:t>PERFORMANCE</a:t>
                </a:r>
              </a:p>
            </p:txBody>
          </p:sp>
        </p:grpSp>
        <p:sp>
          <p:nvSpPr>
            <p:cNvPr id="531" name="Rectangle 530">
              <a:extLst>
                <a:ext uri="{FF2B5EF4-FFF2-40B4-BE49-F238E27FC236}">
                  <a16:creationId xmlns:a16="http://schemas.microsoft.com/office/drawing/2014/main" id="{C17BFD6C-91E2-3143-BF4C-408439D313C8}"/>
                </a:ext>
              </a:extLst>
            </p:cNvPr>
            <p:cNvSpPr>
              <a:spLocks noChangeAspect="1"/>
            </p:cNvSpPr>
            <p:nvPr/>
          </p:nvSpPr>
          <p:spPr>
            <a:xfrm>
              <a:off x="6807200" y="660400"/>
              <a:ext cx="1828800" cy="1130300"/>
            </a:xfrm>
            <a:prstGeom prst="rect">
              <a:avLst/>
            </a:prstGeom>
            <a:solidFill>
              <a:schemeClr val="accent2"/>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lIns="18288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400">
                  <a:latin typeface="Century Gothic" panose="020B0502020202020204" pitchFamily="34" charset="0"/>
                </a:rPr>
                <a:t>TECHNOLOGICAL PROCESS</a:t>
              </a:r>
            </a:p>
          </p:txBody>
        </p:sp>
        <p:grpSp>
          <p:nvGrpSpPr>
            <p:cNvPr id="532" name="Group 531">
              <a:extLst>
                <a:ext uri="{FF2B5EF4-FFF2-40B4-BE49-F238E27FC236}">
                  <a16:creationId xmlns:a16="http://schemas.microsoft.com/office/drawing/2014/main" id="{19A6E08F-88ED-FB01-1385-0F8284A927DC}"/>
                </a:ext>
              </a:extLst>
            </p:cNvPr>
            <p:cNvGrpSpPr/>
            <p:nvPr/>
          </p:nvGrpSpPr>
          <p:grpSpPr>
            <a:xfrm>
              <a:off x="0" y="381001"/>
              <a:ext cx="2560320" cy="1754094"/>
              <a:chOff x="0" y="381001"/>
              <a:chExt cx="2560320" cy="1911512"/>
            </a:xfrm>
          </p:grpSpPr>
          <p:sp>
            <p:nvSpPr>
              <p:cNvPr id="112" name="Rectangle 111">
                <a:extLst>
                  <a:ext uri="{FF2B5EF4-FFF2-40B4-BE49-F238E27FC236}">
                    <a16:creationId xmlns:a16="http://schemas.microsoft.com/office/drawing/2014/main" id="{2949ECBE-E43F-694D-95EC-1F640EB18136}"/>
                  </a:ext>
                </a:extLst>
              </p:cNvPr>
              <p:cNvSpPr/>
              <p:nvPr/>
            </p:nvSpPr>
            <p:spPr>
              <a:xfrm>
                <a:off x="0" y="797821"/>
                <a:ext cx="2560320" cy="1494692"/>
              </a:xfrm>
              <a:prstGeom prst="rect">
                <a:avLst/>
              </a:prstGeom>
              <a:solidFill>
                <a:schemeClr val="bg1"/>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lIns="182880" tIns="9144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200" dirty="0">
                    <a:solidFill>
                      <a:schemeClr val="tx1"/>
                    </a:solidFill>
                    <a:latin typeface="Century Gothic" panose="020B0502020202020204" pitchFamily="34" charset="0"/>
                  </a:rPr>
                  <a:t>The shortage of lithium-ion batteries due to increased demand, impacting the production capacity of EV manufacturers and potentially leading to supply chain challenges. </a:t>
                </a:r>
              </a:p>
            </p:txBody>
          </p:sp>
          <p:sp>
            <p:nvSpPr>
              <p:cNvPr id="113" name="Rectangle 112">
                <a:extLst>
                  <a:ext uri="{FF2B5EF4-FFF2-40B4-BE49-F238E27FC236}">
                    <a16:creationId xmlns:a16="http://schemas.microsoft.com/office/drawing/2014/main" id="{B4E93168-FD89-DE44-9F83-3810717BA380}"/>
                  </a:ext>
                </a:extLst>
              </p:cNvPr>
              <p:cNvSpPr/>
              <p:nvPr/>
            </p:nvSpPr>
            <p:spPr>
              <a:xfrm>
                <a:off x="0" y="381001"/>
                <a:ext cx="2560320" cy="398585"/>
              </a:xfrm>
              <a:prstGeom prst="rect">
                <a:avLst/>
              </a:prstGeom>
              <a:solidFill>
                <a:srgbClr val="5A98CB"/>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lIns="18288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400">
                    <a:latin typeface="Century Gothic" panose="020B0502020202020204" pitchFamily="34" charset="0"/>
                  </a:rPr>
                  <a:t>SUPPLY</a:t>
                </a:r>
                <a:r>
                  <a:rPr lang="en-US" sz="1400" baseline="0">
                    <a:latin typeface="Century Gothic" panose="020B0502020202020204" pitchFamily="34" charset="0"/>
                  </a:rPr>
                  <a:t> CONDITIONS</a:t>
                </a:r>
                <a:endParaRPr lang="en-US" sz="1400">
                  <a:latin typeface="Century Gothic" panose="020B0502020202020204" pitchFamily="34" charset="0"/>
                </a:endParaRPr>
              </a:p>
            </p:txBody>
          </p:sp>
        </p:grpSp>
        <p:grpSp>
          <p:nvGrpSpPr>
            <p:cNvPr id="533" name="Group 532">
              <a:extLst>
                <a:ext uri="{FF2B5EF4-FFF2-40B4-BE49-F238E27FC236}">
                  <a16:creationId xmlns:a16="http://schemas.microsoft.com/office/drawing/2014/main" id="{4CB556B1-6413-204A-99AB-E2EC2ECCC970}"/>
                </a:ext>
              </a:extLst>
            </p:cNvPr>
            <p:cNvGrpSpPr/>
            <p:nvPr/>
          </p:nvGrpSpPr>
          <p:grpSpPr>
            <a:xfrm>
              <a:off x="2832100" y="381001"/>
              <a:ext cx="2560320" cy="1754094"/>
              <a:chOff x="2832100" y="381001"/>
              <a:chExt cx="2560320" cy="1911512"/>
            </a:xfrm>
          </p:grpSpPr>
          <p:sp>
            <p:nvSpPr>
              <p:cNvPr id="546" name="Rectangle 545">
                <a:extLst>
                  <a:ext uri="{FF2B5EF4-FFF2-40B4-BE49-F238E27FC236}">
                    <a16:creationId xmlns:a16="http://schemas.microsoft.com/office/drawing/2014/main" id="{9EF378C0-6AD3-799D-55F8-D4879B173CDC}"/>
                  </a:ext>
                </a:extLst>
              </p:cNvPr>
              <p:cNvSpPr/>
              <p:nvPr/>
            </p:nvSpPr>
            <p:spPr>
              <a:xfrm>
                <a:off x="2832100" y="797821"/>
                <a:ext cx="2560320" cy="1494692"/>
              </a:xfrm>
              <a:prstGeom prst="rect">
                <a:avLst/>
              </a:prstGeom>
              <a:solidFill>
                <a:schemeClr val="bg1"/>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lIns="182880" tIns="9144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000" dirty="0">
                    <a:solidFill>
                      <a:schemeClr val="tx1"/>
                    </a:solidFill>
                    <a:latin typeface="Century Gothic" panose="020B0502020202020204" pitchFamily="34" charset="0"/>
                  </a:rPr>
                  <a:t>The surge in consumer interest and adoption of electric vehicles driven by government incentives, rising environmental awareness, and improved driving ranges and charging infrastructure. </a:t>
                </a:r>
              </a:p>
            </p:txBody>
          </p:sp>
          <p:sp>
            <p:nvSpPr>
              <p:cNvPr id="111" name="Rectangle 110">
                <a:extLst>
                  <a:ext uri="{FF2B5EF4-FFF2-40B4-BE49-F238E27FC236}">
                    <a16:creationId xmlns:a16="http://schemas.microsoft.com/office/drawing/2014/main" id="{790FEB12-D9F7-4C3B-A72B-3771D73FE58C}"/>
                  </a:ext>
                </a:extLst>
              </p:cNvPr>
              <p:cNvSpPr/>
              <p:nvPr/>
            </p:nvSpPr>
            <p:spPr>
              <a:xfrm>
                <a:off x="2832100" y="381001"/>
                <a:ext cx="2560320" cy="398585"/>
              </a:xfrm>
              <a:prstGeom prst="rect">
                <a:avLst/>
              </a:prstGeom>
              <a:solidFill>
                <a:srgbClr val="5AAACB"/>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lIns="18288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400">
                    <a:latin typeface="Century Gothic" panose="020B0502020202020204" pitchFamily="34" charset="0"/>
                  </a:rPr>
                  <a:t>DEMAND</a:t>
                </a:r>
                <a:r>
                  <a:rPr lang="en-US" sz="1400" baseline="0">
                    <a:latin typeface="Century Gothic" panose="020B0502020202020204" pitchFamily="34" charset="0"/>
                  </a:rPr>
                  <a:t> CONDITIONS</a:t>
                </a:r>
                <a:endParaRPr lang="en-US" sz="1400">
                  <a:latin typeface="Century Gothic" panose="020B0502020202020204" pitchFamily="34" charset="0"/>
                </a:endParaRPr>
              </a:p>
            </p:txBody>
          </p:sp>
        </p:grpSp>
        <p:grpSp>
          <p:nvGrpSpPr>
            <p:cNvPr id="534" name="Group 533">
              <a:extLst>
                <a:ext uri="{FF2B5EF4-FFF2-40B4-BE49-F238E27FC236}">
                  <a16:creationId xmlns:a16="http://schemas.microsoft.com/office/drawing/2014/main" id="{CAF61653-40FC-3940-AEFA-CCD540C213E6}"/>
                </a:ext>
              </a:extLst>
            </p:cNvPr>
            <p:cNvGrpSpPr/>
            <p:nvPr/>
          </p:nvGrpSpPr>
          <p:grpSpPr>
            <a:xfrm>
              <a:off x="1206500" y="5003801"/>
              <a:ext cx="6921500" cy="1549400"/>
              <a:chOff x="1206500" y="5003801"/>
              <a:chExt cx="2560320" cy="1688448"/>
            </a:xfrm>
          </p:grpSpPr>
          <p:sp>
            <p:nvSpPr>
              <p:cNvPr id="544" name="Rectangle 543">
                <a:extLst>
                  <a:ext uri="{FF2B5EF4-FFF2-40B4-BE49-F238E27FC236}">
                    <a16:creationId xmlns:a16="http://schemas.microsoft.com/office/drawing/2014/main" id="{A7631841-A7E5-E09E-A807-372BAB337ACF}"/>
                  </a:ext>
                </a:extLst>
              </p:cNvPr>
              <p:cNvSpPr/>
              <p:nvPr/>
            </p:nvSpPr>
            <p:spPr>
              <a:xfrm>
                <a:off x="1206500" y="5420621"/>
                <a:ext cx="2560320" cy="1271628"/>
              </a:xfrm>
              <a:prstGeom prst="rect">
                <a:avLst/>
              </a:prstGeom>
              <a:solidFill>
                <a:schemeClr val="bg1"/>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lIns="182880" tIns="91440"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200" dirty="0">
                    <a:solidFill>
                      <a:schemeClr val="tx1"/>
                    </a:solidFill>
                    <a:latin typeface="Century Gothic" panose="020B0502020202020204" pitchFamily="34" charset="0"/>
                  </a:rPr>
                  <a:t>Government regulations mandating strict emission standards and providing financial incentives such as tax credits for EV buyers, stimulating the adoption of electric vehicles and shaping the industry's growth trajectory. </a:t>
                </a:r>
              </a:p>
            </p:txBody>
          </p:sp>
          <p:sp>
            <p:nvSpPr>
              <p:cNvPr id="545" name="Rectangle 544">
                <a:extLst>
                  <a:ext uri="{FF2B5EF4-FFF2-40B4-BE49-F238E27FC236}">
                    <a16:creationId xmlns:a16="http://schemas.microsoft.com/office/drawing/2014/main" id="{101A9CAA-AEA0-9D0C-C2CD-435B8826BB2C}"/>
                  </a:ext>
                </a:extLst>
              </p:cNvPr>
              <p:cNvSpPr/>
              <p:nvPr/>
            </p:nvSpPr>
            <p:spPr>
              <a:xfrm>
                <a:off x="1206500" y="5003801"/>
                <a:ext cx="2560320" cy="398585"/>
              </a:xfrm>
              <a:prstGeom prst="rect">
                <a:avLst/>
              </a:prstGeom>
              <a:solidFill>
                <a:schemeClr val="bg1">
                  <a:lumMod val="50000"/>
                </a:schemeClr>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lIns="18288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400">
                    <a:latin typeface="Century Gothic" panose="020B0502020202020204" pitchFamily="34" charset="0"/>
                  </a:rPr>
                  <a:t>POLICIES</a:t>
                </a:r>
              </a:p>
            </p:txBody>
          </p:sp>
        </p:grpSp>
      </p:grp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2449</TotalTime>
  <Words>286</Words>
  <Application>Microsoft Macintosh PowerPoint</Application>
  <PresentationFormat>Widescreen</PresentationFormat>
  <Paragraphs>21</Paragraphs>
  <Slides>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Century Gothic</vt:lpstr>
      <vt:lpstr>Тема Office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Heather Key</cp:lastModifiedBy>
  <cp:revision>58</cp:revision>
  <cp:lastPrinted>2020-08-31T22:23:58Z</cp:lastPrinted>
  <dcterms:created xsi:type="dcterms:W3CDTF">2021-07-07T23:54:57Z</dcterms:created>
  <dcterms:modified xsi:type="dcterms:W3CDTF">2023-08-05T19:28:03Z</dcterms:modified>
</cp:coreProperties>
</file>