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5"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00BD32"/>
    <a:srgbClr val="4CEDF0"/>
    <a:srgbClr val="F7F9FB"/>
    <a:srgbClr val="FFDE4C"/>
    <a:srgbClr val="F0A622"/>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86447"/>
  </p:normalViewPr>
  <p:slideViewPr>
    <p:cSldViewPr snapToGrid="0" snapToObjects="1">
      <p:cViewPr varScale="1">
        <p:scale>
          <a:sx n="128" d="100"/>
          <a:sy n="128" d="100"/>
        </p:scale>
        <p:origin x="4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9/14/23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9/14/23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47&amp;utm_source=template-powerpoint&amp;utm_medium=content&amp;utm_campaign=Scrum+Product+Roadmap-powerpoint-11847&amp;lpa=Scrum+Product+Roadmap+powerpoint+1184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682434" y="222632"/>
            <a:ext cx="3283610" cy="4556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SCRUM PRODUCT ROADMAP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SCRUM PRODUCT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C3E2DC83-8454-9748-944C-CAD0373FC21C}"/>
              </a:ext>
            </a:extLst>
          </p:cNvPr>
          <p:cNvGraphicFramePr>
            <a:graphicFrameLocks noGrp="1"/>
          </p:cNvGraphicFramePr>
          <p:nvPr>
            <p:extLst>
              <p:ext uri="{D42A27DB-BD31-4B8C-83A1-F6EECF244321}">
                <p14:modId xmlns:p14="http://schemas.microsoft.com/office/powerpoint/2010/main" val="1448937395"/>
              </p:ext>
            </p:extLst>
          </p:nvPr>
        </p:nvGraphicFramePr>
        <p:xfrm>
          <a:off x="221972" y="1537993"/>
          <a:ext cx="11744062" cy="4604393"/>
        </p:xfrm>
        <a:graphic>
          <a:graphicData uri="http://schemas.openxmlformats.org/drawingml/2006/table">
            <a:tbl>
              <a:tblPr>
                <a:tableStyleId>{5C22544A-7EE6-4342-B048-85BDC9FD1C3A}</a:tableStyleId>
              </a:tblPr>
              <a:tblGrid>
                <a:gridCol w="447321">
                  <a:extLst>
                    <a:ext uri="{9D8B030D-6E8A-4147-A177-3AD203B41FA5}">
                      <a16:colId xmlns:a16="http://schemas.microsoft.com/office/drawing/2014/main" val="655174008"/>
                    </a:ext>
                  </a:extLst>
                </a:gridCol>
                <a:gridCol w="1607323">
                  <a:extLst>
                    <a:ext uri="{9D8B030D-6E8A-4147-A177-3AD203B41FA5}">
                      <a16:colId xmlns:a16="http://schemas.microsoft.com/office/drawing/2014/main" val="379967210"/>
                    </a:ext>
                  </a:extLst>
                </a:gridCol>
                <a:gridCol w="538301">
                  <a:extLst>
                    <a:ext uri="{9D8B030D-6E8A-4147-A177-3AD203B41FA5}">
                      <a16:colId xmlns:a16="http://schemas.microsoft.com/office/drawing/2014/main" val="3975312296"/>
                    </a:ext>
                  </a:extLst>
                </a:gridCol>
                <a:gridCol w="538301">
                  <a:extLst>
                    <a:ext uri="{9D8B030D-6E8A-4147-A177-3AD203B41FA5}">
                      <a16:colId xmlns:a16="http://schemas.microsoft.com/office/drawing/2014/main" val="3915670230"/>
                    </a:ext>
                  </a:extLst>
                </a:gridCol>
                <a:gridCol w="538301">
                  <a:extLst>
                    <a:ext uri="{9D8B030D-6E8A-4147-A177-3AD203B41FA5}">
                      <a16:colId xmlns:a16="http://schemas.microsoft.com/office/drawing/2014/main" val="4225603956"/>
                    </a:ext>
                  </a:extLst>
                </a:gridCol>
                <a:gridCol w="538301">
                  <a:extLst>
                    <a:ext uri="{9D8B030D-6E8A-4147-A177-3AD203B41FA5}">
                      <a16:colId xmlns:a16="http://schemas.microsoft.com/office/drawing/2014/main" val="1517423547"/>
                    </a:ext>
                  </a:extLst>
                </a:gridCol>
                <a:gridCol w="538301">
                  <a:extLst>
                    <a:ext uri="{9D8B030D-6E8A-4147-A177-3AD203B41FA5}">
                      <a16:colId xmlns:a16="http://schemas.microsoft.com/office/drawing/2014/main" val="2226319780"/>
                    </a:ext>
                  </a:extLst>
                </a:gridCol>
                <a:gridCol w="538301">
                  <a:extLst>
                    <a:ext uri="{9D8B030D-6E8A-4147-A177-3AD203B41FA5}">
                      <a16:colId xmlns:a16="http://schemas.microsoft.com/office/drawing/2014/main" val="1099638921"/>
                    </a:ext>
                  </a:extLst>
                </a:gridCol>
                <a:gridCol w="538301">
                  <a:extLst>
                    <a:ext uri="{9D8B030D-6E8A-4147-A177-3AD203B41FA5}">
                      <a16:colId xmlns:a16="http://schemas.microsoft.com/office/drawing/2014/main" val="2273876770"/>
                    </a:ext>
                  </a:extLst>
                </a:gridCol>
                <a:gridCol w="538301">
                  <a:extLst>
                    <a:ext uri="{9D8B030D-6E8A-4147-A177-3AD203B41FA5}">
                      <a16:colId xmlns:a16="http://schemas.microsoft.com/office/drawing/2014/main" val="547077787"/>
                    </a:ext>
                  </a:extLst>
                </a:gridCol>
                <a:gridCol w="538301">
                  <a:extLst>
                    <a:ext uri="{9D8B030D-6E8A-4147-A177-3AD203B41FA5}">
                      <a16:colId xmlns:a16="http://schemas.microsoft.com/office/drawing/2014/main" val="2360780514"/>
                    </a:ext>
                  </a:extLst>
                </a:gridCol>
                <a:gridCol w="538301">
                  <a:extLst>
                    <a:ext uri="{9D8B030D-6E8A-4147-A177-3AD203B41FA5}">
                      <a16:colId xmlns:a16="http://schemas.microsoft.com/office/drawing/2014/main" val="45168858"/>
                    </a:ext>
                  </a:extLst>
                </a:gridCol>
                <a:gridCol w="538301">
                  <a:extLst>
                    <a:ext uri="{9D8B030D-6E8A-4147-A177-3AD203B41FA5}">
                      <a16:colId xmlns:a16="http://schemas.microsoft.com/office/drawing/2014/main" val="3859976741"/>
                    </a:ext>
                  </a:extLst>
                </a:gridCol>
                <a:gridCol w="538301">
                  <a:extLst>
                    <a:ext uri="{9D8B030D-6E8A-4147-A177-3AD203B41FA5}">
                      <a16:colId xmlns:a16="http://schemas.microsoft.com/office/drawing/2014/main" val="40770523"/>
                    </a:ext>
                  </a:extLst>
                </a:gridCol>
                <a:gridCol w="538301">
                  <a:extLst>
                    <a:ext uri="{9D8B030D-6E8A-4147-A177-3AD203B41FA5}">
                      <a16:colId xmlns:a16="http://schemas.microsoft.com/office/drawing/2014/main" val="3459679726"/>
                    </a:ext>
                  </a:extLst>
                </a:gridCol>
                <a:gridCol w="538301">
                  <a:extLst>
                    <a:ext uri="{9D8B030D-6E8A-4147-A177-3AD203B41FA5}">
                      <a16:colId xmlns:a16="http://schemas.microsoft.com/office/drawing/2014/main" val="4047575968"/>
                    </a:ext>
                  </a:extLst>
                </a:gridCol>
                <a:gridCol w="538301">
                  <a:extLst>
                    <a:ext uri="{9D8B030D-6E8A-4147-A177-3AD203B41FA5}">
                      <a16:colId xmlns:a16="http://schemas.microsoft.com/office/drawing/2014/main" val="1522727625"/>
                    </a:ext>
                  </a:extLst>
                </a:gridCol>
                <a:gridCol w="538301">
                  <a:extLst>
                    <a:ext uri="{9D8B030D-6E8A-4147-A177-3AD203B41FA5}">
                      <a16:colId xmlns:a16="http://schemas.microsoft.com/office/drawing/2014/main" val="3559668543"/>
                    </a:ext>
                  </a:extLst>
                </a:gridCol>
                <a:gridCol w="538301">
                  <a:extLst>
                    <a:ext uri="{9D8B030D-6E8A-4147-A177-3AD203B41FA5}">
                      <a16:colId xmlns:a16="http://schemas.microsoft.com/office/drawing/2014/main" val="3563266421"/>
                    </a:ext>
                  </a:extLst>
                </a:gridCol>
                <a:gridCol w="538301">
                  <a:extLst>
                    <a:ext uri="{9D8B030D-6E8A-4147-A177-3AD203B41FA5}">
                      <a16:colId xmlns:a16="http://schemas.microsoft.com/office/drawing/2014/main" val="1965671004"/>
                    </a:ext>
                  </a:extLst>
                </a:gridCol>
              </a:tblGrid>
              <a:tr h="295153">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fontAlgn="ctr"/>
                      <a:r>
                        <a:rPr lang="en-US" sz="1050" u="none" strike="noStrike" dirty="0">
                          <a:effectLst/>
                          <a:latin typeface="Century Gothic" panose="020B0502020202020204" pitchFamily="34" charset="0"/>
                        </a:rPr>
                        <a:t>20XX - Q3 </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Q4</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Q1</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Q2</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a:effectLst/>
                          <a:latin typeface="Century Gothic" panose="020B0502020202020204" pitchFamily="34" charset="0"/>
                        </a:rPr>
                        <a:t>20XX - Q3</a:t>
                      </a:r>
                      <a:endParaRPr lang="en-US" sz="1050" b="0" i="0" u="none" strike="noStrike">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Q4</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1655693"/>
                  </a:ext>
                </a:extLst>
              </a:tr>
              <a:tr h="413215">
                <a:tc>
                  <a:txBody>
                    <a:bodyPr/>
                    <a:lstStyle/>
                    <a:p>
                      <a:pPr algn="l" fontAlgn="b"/>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635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NOV</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DEC</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JAN</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MAY</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JUN</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NOV</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DEC</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13289089"/>
                  </a:ext>
                </a:extLst>
              </a:tr>
              <a:tr h="259735">
                <a:tc rowSpan="8">
                  <a:txBody>
                    <a:bodyPr/>
                    <a:lstStyle/>
                    <a:p>
                      <a:pPr algn="ctr" fontAlgn="ctr"/>
                      <a:r>
                        <a:rPr lang="en-US" sz="1000" u="none" strike="noStrike" dirty="0">
                          <a:effectLst/>
                          <a:latin typeface="Century Gothic" panose="020B0502020202020204" pitchFamily="34" charset="0"/>
                        </a:rPr>
                        <a:t>PRODUCT</a:t>
                      </a:r>
                      <a:endParaRPr lang="en-US" sz="1000" b="0" i="0" u="none" strike="noStrike" dirty="0">
                        <a:solidFill>
                          <a:srgbClr val="000000"/>
                        </a:solidFill>
                        <a:effectLst/>
                        <a:latin typeface="Century Gothic" panose="020B0502020202020204" pitchFamily="34" charset="0"/>
                      </a:endParaRP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050" b="0" i="0" u="none" strike="noStrike">
                          <a:solidFill>
                            <a:srgbClr val="000000"/>
                          </a:solidFill>
                          <a:effectLst/>
                          <a:latin typeface="Century Gothic" panose="020B0502020202020204" pitchFamily="34" charset="0"/>
                        </a:rPr>
                        <a:t>Roadmap Brief</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63598771"/>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User Requirements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1965667"/>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Feature Requirements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961957916"/>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Feature Release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51186892"/>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Pilot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4077582"/>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Feedback Analysis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7483141"/>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Customer Testing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37175176"/>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Testing Analysis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64402746"/>
                  </a:ext>
                </a:extLst>
              </a:tr>
              <a:tr h="259735">
                <a:tc rowSpan="7">
                  <a:txBody>
                    <a:bodyPr/>
                    <a:lstStyle/>
                    <a:p>
                      <a:pPr algn="ctr" fontAlgn="ctr"/>
                      <a:r>
                        <a:rPr lang="en-US" sz="1000" u="none" strike="noStrike" dirty="0">
                          <a:effectLst/>
                          <a:latin typeface="Century Gothic" panose="020B0502020202020204" pitchFamily="34" charset="0"/>
                        </a:rPr>
                        <a:t>DEVELOPMENT</a:t>
                      </a:r>
                      <a:endParaRPr lang="en-US" sz="1000" b="0" i="0" u="none" strike="noStrike" dirty="0">
                        <a:solidFill>
                          <a:srgbClr val="000000"/>
                        </a:solidFill>
                        <a:effectLst/>
                        <a:latin typeface="Century Gothic" panose="020B0502020202020204" pitchFamily="34" charset="0"/>
                      </a:endParaRP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050" b="0" i="0" u="none" strike="noStrike">
                          <a:solidFill>
                            <a:srgbClr val="000000"/>
                          </a:solidFill>
                          <a:effectLst/>
                          <a:latin typeface="Century Gothic" panose="020B0502020202020204" pitchFamily="34" charset="0"/>
                        </a:rPr>
                        <a:t>Prototype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34162884"/>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Deployment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61387048"/>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Beta Testing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86859347"/>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Tech Analysis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74451669"/>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Story Review</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42352480"/>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Demo</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28522510"/>
                  </a:ext>
                </a:extLst>
              </a:tr>
              <a:tr h="259735">
                <a:tc vMerge="1">
                  <a:txBody>
                    <a:bodyPr/>
                    <a:lstStyle/>
                    <a:p>
                      <a:endParaRPr lang="en-US"/>
                    </a:p>
                  </a:txBody>
                  <a:tcPr/>
                </a:tc>
                <a:tc>
                  <a:txBody>
                    <a:bodyPr/>
                    <a:lstStyle/>
                    <a:p>
                      <a:pPr algn="l" fontAlgn="ctr"/>
                      <a:r>
                        <a:rPr lang="en-US" sz="1050" b="0" i="0" u="none" strike="noStrike" dirty="0">
                          <a:solidFill>
                            <a:srgbClr val="000000"/>
                          </a:solidFill>
                          <a:effectLst/>
                          <a:latin typeface="Century Gothic" panose="020B0502020202020204" pitchFamily="34" charset="0"/>
                        </a:rPr>
                        <a:t>Integrated Prototype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11534890"/>
                  </a:ext>
                </a:extLst>
              </a:tr>
            </a:tbl>
          </a:graphicData>
        </a:graphic>
      </p:graphicFrame>
      <p:sp>
        <p:nvSpPr>
          <p:cNvPr id="50" name="Shape 7">
            <a:extLst>
              <a:ext uri="{FF2B5EF4-FFF2-40B4-BE49-F238E27FC236}">
                <a16:creationId xmlns:a16="http://schemas.microsoft.com/office/drawing/2014/main" id="{80BD3B14-2215-F740-AF46-C7B9862A7BA9}"/>
              </a:ext>
            </a:extLst>
          </p:cNvPr>
          <p:cNvSpPr/>
          <p:nvPr/>
        </p:nvSpPr>
        <p:spPr>
          <a:xfrm>
            <a:off x="3285690" y="3037918"/>
            <a:ext cx="1423057"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1" name="Shape 8">
            <a:extLst>
              <a:ext uri="{FF2B5EF4-FFF2-40B4-BE49-F238E27FC236}">
                <a16:creationId xmlns:a16="http://schemas.microsoft.com/office/drawing/2014/main" id="{B7518280-D2C0-D948-87A7-1760BE07FCCA}"/>
              </a:ext>
            </a:extLst>
          </p:cNvPr>
          <p:cNvSpPr/>
          <p:nvPr/>
        </p:nvSpPr>
        <p:spPr>
          <a:xfrm>
            <a:off x="2315017" y="2278212"/>
            <a:ext cx="1516679"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2" name="Shape 9">
            <a:extLst>
              <a:ext uri="{FF2B5EF4-FFF2-40B4-BE49-F238E27FC236}">
                <a16:creationId xmlns:a16="http://schemas.microsoft.com/office/drawing/2014/main" id="{22197259-D119-5044-859E-60AB30D8373E}"/>
              </a:ext>
            </a:extLst>
          </p:cNvPr>
          <p:cNvSpPr/>
          <p:nvPr/>
        </p:nvSpPr>
        <p:spPr>
          <a:xfrm>
            <a:off x="3900352" y="2278212"/>
            <a:ext cx="664717"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3" name="Shape 10">
            <a:extLst>
              <a:ext uri="{FF2B5EF4-FFF2-40B4-BE49-F238E27FC236}">
                <a16:creationId xmlns:a16="http://schemas.microsoft.com/office/drawing/2014/main" id="{AAD80CB9-2516-8643-891E-604B2B90574F}"/>
              </a:ext>
            </a:extLst>
          </p:cNvPr>
          <p:cNvSpPr/>
          <p:nvPr/>
        </p:nvSpPr>
        <p:spPr>
          <a:xfrm>
            <a:off x="7648360" y="2278212"/>
            <a:ext cx="664717"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4" name="Shape 11">
            <a:extLst>
              <a:ext uri="{FF2B5EF4-FFF2-40B4-BE49-F238E27FC236}">
                <a16:creationId xmlns:a16="http://schemas.microsoft.com/office/drawing/2014/main" id="{F7B4E2A6-1B00-F542-A5F2-B3B61B85BAE8}"/>
              </a:ext>
            </a:extLst>
          </p:cNvPr>
          <p:cNvSpPr/>
          <p:nvPr/>
        </p:nvSpPr>
        <p:spPr>
          <a:xfrm>
            <a:off x="3884315" y="3318425"/>
            <a:ext cx="4437691"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sp>
        <p:nvSpPr>
          <p:cNvPr id="55" name="Shape 12">
            <a:extLst>
              <a:ext uri="{FF2B5EF4-FFF2-40B4-BE49-F238E27FC236}">
                <a16:creationId xmlns:a16="http://schemas.microsoft.com/office/drawing/2014/main" id="{5E6D29BE-659C-2044-B8E3-8FF7CCE0ABBC}"/>
              </a:ext>
            </a:extLst>
          </p:cNvPr>
          <p:cNvSpPr/>
          <p:nvPr/>
        </p:nvSpPr>
        <p:spPr>
          <a:xfrm>
            <a:off x="4627485" y="2278212"/>
            <a:ext cx="282739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sp>
        <p:nvSpPr>
          <p:cNvPr id="56" name="Shape 13">
            <a:extLst>
              <a:ext uri="{FF2B5EF4-FFF2-40B4-BE49-F238E27FC236}">
                <a16:creationId xmlns:a16="http://schemas.microsoft.com/office/drawing/2014/main" id="{96F56A45-AA6A-684A-B011-DB6735010D74}"/>
              </a:ext>
            </a:extLst>
          </p:cNvPr>
          <p:cNvSpPr/>
          <p:nvPr/>
        </p:nvSpPr>
        <p:spPr>
          <a:xfrm>
            <a:off x="3508500" y="2535343"/>
            <a:ext cx="1497955"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7" name="Shape 14">
            <a:extLst>
              <a:ext uri="{FF2B5EF4-FFF2-40B4-BE49-F238E27FC236}">
                <a16:creationId xmlns:a16="http://schemas.microsoft.com/office/drawing/2014/main" id="{B714E882-B579-4A4E-9B2F-6CD010948416}"/>
              </a:ext>
            </a:extLst>
          </p:cNvPr>
          <p:cNvSpPr/>
          <p:nvPr/>
        </p:nvSpPr>
        <p:spPr>
          <a:xfrm>
            <a:off x="4554429" y="3575556"/>
            <a:ext cx="2256294"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8" name="Shape 15">
            <a:extLst>
              <a:ext uri="{FF2B5EF4-FFF2-40B4-BE49-F238E27FC236}">
                <a16:creationId xmlns:a16="http://schemas.microsoft.com/office/drawing/2014/main" id="{7E3BC140-998A-4741-8344-A8D8FA7B2818}"/>
              </a:ext>
            </a:extLst>
          </p:cNvPr>
          <p:cNvSpPr/>
          <p:nvPr/>
        </p:nvSpPr>
        <p:spPr>
          <a:xfrm>
            <a:off x="6623209" y="2792474"/>
            <a:ext cx="1207726"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59" name="Shape 16">
            <a:extLst>
              <a:ext uri="{FF2B5EF4-FFF2-40B4-BE49-F238E27FC236}">
                <a16:creationId xmlns:a16="http://schemas.microsoft.com/office/drawing/2014/main" id="{E251A9D8-5C4D-7042-8B26-6A52BB94F462}"/>
              </a:ext>
            </a:extLst>
          </p:cNvPr>
          <p:cNvSpPr/>
          <p:nvPr/>
        </p:nvSpPr>
        <p:spPr>
          <a:xfrm>
            <a:off x="4411901" y="3820999"/>
            <a:ext cx="3922769"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0" name="Shape 17">
            <a:extLst>
              <a:ext uri="{FF2B5EF4-FFF2-40B4-BE49-F238E27FC236}">
                <a16:creationId xmlns:a16="http://schemas.microsoft.com/office/drawing/2014/main" id="{0DD2A884-33D3-5846-B02B-33C1AC8620B3}"/>
              </a:ext>
            </a:extLst>
          </p:cNvPr>
          <p:cNvSpPr/>
          <p:nvPr/>
        </p:nvSpPr>
        <p:spPr>
          <a:xfrm>
            <a:off x="2311550" y="4849524"/>
            <a:ext cx="914400" cy="210380"/>
          </a:xfrm>
          <a:prstGeom prst="roundRect">
            <a:avLst>
              <a:gd name="adj" fmla="val 16667"/>
            </a:avLst>
          </a:prstGeom>
          <a:solidFill>
            <a:srgbClr val="C4F8F3"/>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1" name="Shape 18">
            <a:extLst>
              <a:ext uri="{FF2B5EF4-FFF2-40B4-BE49-F238E27FC236}">
                <a16:creationId xmlns:a16="http://schemas.microsoft.com/office/drawing/2014/main" id="{426026ED-A8FB-B844-BD7F-BDD66D65674B}"/>
              </a:ext>
            </a:extLst>
          </p:cNvPr>
          <p:cNvSpPr/>
          <p:nvPr/>
        </p:nvSpPr>
        <p:spPr>
          <a:xfrm>
            <a:off x="2311549" y="5109578"/>
            <a:ext cx="91440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2" name="Shape 19">
            <a:extLst>
              <a:ext uri="{FF2B5EF4-FFF2-40B4-BE49-F238E27FC236}">
                <a16:creationId xmlns:a16="http://schemas.microsoft.com/office/drawing/2014/main" id="{F03630EF-9FA0-D04A-BE0E-A6F9FF225385}"/>
              </a:ext>
            </a:extLst>
          </p:cNvPr>
          <p:cNvSpPr/>
          <p:nvPr/>
        </p:nvSpPr>
        <p:spPr>
          <a:xfrm>
            <a:off x="2311550" y="5623840"/>
            <a:ext cx="914400" cy="210380"/>
          </a:xfrm>
          <a:prstGeom prst="roundRect">
            <a:avLst>
              <a:gd name="adj" fmla="val 16667"/>
            </a:avLst>
          </a:prstGeom>
          <a:solidFill>
            <a:srgbClr val="ABD2FF"/>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3" name="Shape 20">
            <a:extLst>
              <a:ext uri="{FF2B5EF4-FFF2-40B4-BE49-F238E27FC236}">
                <a16:creationId xmlns:a16="http://schemas.microsoft.com/office/drawing/2014/main" id="{C723BFBE-597C-C148-B4EE-0B351E625EBF}"/>
              </a:ext>
            </a:extLst>
          </p:cNvPr>
          <p:cNvSpPr/>
          <p:nvPr/>
        </p:nvSpPr>
        <p:spPr>
          <a:xfrm>
            <a:off x="6980639" y="4078131"/>
            <a:ext cx="1348159"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4" name="Shape 21">
            <a:extLst>
              <a:ext uri="{FF2B5EF4-FFF2-40B4-BE49-F238E27FC236}">
                <a16:creationId xmlns:a16="http://schemas.microsoft.com/office/drawing/2014/main" id="{459828E7-2CC3-6F4D-BD52-9614E667051F}"/>
              </a:ext>
            </a:extLst>
          </p:cNvPr>
          <p:cNvSpPr/>
          <p:nvPr/>
        </p:nvSpPr>
        <p:spPr>
          <a:xfrm>
            <a:off x="2311550" y="5363787"/>
            <a:ext cx="91440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5" name="Shape 22">
            <a:extLst>
              <a:ext uri="{FF2B5EF4-FFF2-40B4-BE49-F238E27FC236}">
                <a16:creationId xmlns:a16="http://schemas.microsoft.com/office/drawing/2014/main" id="{2B9C6CAC-98FE-994E-8916-59210B1EED82}"/>
              </a:ext>
            </a:extLst>
          </p:cNvPr>
          <p:cNvSpPr/>
          <p:nvPr/>
        </p:nvSpPr>
        <p:spPr>
          <a:xfrm>
            <a:off x="6367027" y="4346950"/>
            <a:ext cx="2761854"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sp>
        <p:nvSpPr>
          <p:cNvPr id="67" name="Shape 23">
            <a:extLst>
              <a:ext uri="{FF2B5EF4-FFF2-40B4-BE49-F238E27FC236}">
                <a16:creationId xmlns:a16="http://schemas.microsoft.com/office/drawing/2014/main" id="{15CFE7B0-3BE6-6142-B2B0-86013E67D546}"/>
              </a:ext>
            </a:extLst>
          </p:cNvPr>
          <p:cNvSpPr/>
          <p:nvPr/>
        </p:nvSpPr>
        <p:spPr>
          <a:xfrm>
            <a:off x="2311549" y="4592393"/>
            <a:ext cx="91440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68" name="Shape 22">
            <a:extLst>
              <a:ext uri="{FF2B5EF4-FFF2-40B4-BE49-F238E27FC236}">
                <a16:creationId xmlns:a16="http://schemas.microsoft.com/office/drawing/2014/main" id="{CCB7AB80-8460-CC4A-9EBD-48F2B8D8DFB2}"/>
              </a:ext>
            </a:extLst>
          </p:cNvPr>
          <p:cNvSpPr/>
          <p:nvPr/>
        </p:nvSpPr>
        <p:spPr>
          <a:xfrm>
            <a:off x="2311550" y="5878049"/>
            <a:ext cx="914400"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grpSp>
        <p:nvGrpSpPr>
          <p:cNvPr id="107" name="Group 106">
            <a:extLst>
              <a:ext uri="{FF2B5EF4-FFF2-40B4-BE49-F238E27FC236}">
                <a16:creationId xmlns:a16="http://schemas.microsoft.com/office/drawing/2014/main" id="{95413781-E14F-CB4D-B86D-8FB03D95B1EF}"/>
              </a:ext>
            </a:extLst>
          </p:cNvPr>
          <p:cNvGrpSpPr/>
          <p:nvPr/>
        </p:nvGrpSpPr>
        <p:grpSpPr>
          <a:xfrm>
            <a:off x="2280260" y="1079307"/>
            <a:ext cx="6582622" cy="320040"/>
            <a:chOff x="1289050" y="0"/>
            <a:chExt cx="6508539" cy="320040"/>
          </a:xfrm>
        </p:grpSpPr>
        <p:sp>
          <p:nvSpPr>
            <p:cNvPr id="109" name="Rounded Rectangle 108">
              <a:extLst>
                <a:ext uri="{FF2B5EF4-FFF2-40B4-BE49-F238E27FC236}">
                  <a16:creationId xmlns:a16="http://schemas.microsoft.com/office/drawing/2014/main" id="{31F90DC4-34A3-A145-AB1A-C09C97CCC7B2}"/>
                </a:ext>
              </a:extLst>
            </p:cNvPr>
            <p:cNvSpPr/>
            <p:nvPr/>
          </p:nvSpPr>
          <p:spPr>
            <a:xfrm>
              <a:off x="6424083" y="0"/>
              <a:ext cx="457200" cy="320040"/>
            </a:xfrm>
            <a:prstGeom prst="roundRect">
              <a:avLst/>
            </a:prstGeom>
            <a:solidFill>
              <a:srgbClr val="C4F8F3"/>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0" name="Rounded Rectangle 109">
              <a:extLst>
                <a:ext uri="{FF2B5EF4-FFF2-40B4-BE49-F238E27FC236}">
                  <a16:creationId xmlns:a16="http://schemas.microsoft.com/office/drawing/2014/main" id="{9828DEEB-9DEC-BC41-BB04-0F725319529E}"/>
                </a:ext>
              </a:extLst>
            </p:cNvPr>
            <p:cNvSpPr/>
            <p:nvPr/>
          </p:nvSpPr>
          <p:spPr>
            <a:xfrm>
              <a:off x="3003550" y="0"/>
              <a:ext cx="452966" cy="320040"/>
            </a:xfrm>
            <a:prstGeom prst="roundRect">
              <a:avLst/>
            </a:prstGeom>
            <a:solidFill>
              <a:schemeClr val="accent4"/>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1" name="Rounded Rectangle 110">
              <a:extLst>
                <a:ext uri="{FF2B5EF4-FFF2-40B4-BE49-F238E27FC236}">
                  <a16:creationId xmlns:a16="http://schemas.microsoft.com/office/drawing/2014/main" id="{6400F283-9CAE-C843-A704-B795FC8E055A}"/>
                </a:ext>
              </a:extLst>
            </p:cNvPr>
            <p:cNvSpPr/>
            <p:nvPr/>
          </p:nvSpPr>
          <p:spPr>
            <a:xfrm>
              <a:off x="4713816" y="0"/>
              <a:ext cx="452967" cy="320040"/>
            </a:xfrm>
            <a:prstGeom prst="roundRect">
              <a:avLst/>
            </a:prstGeom>
            <a:solidFill>
              <a:srgbClr val="ABD2F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12" name="Rounded Rectangle 111">
              <a:extLst>
                <a:ext uri="{FF2B5EF4-FFF2-40B4-BE49-F238E27FC236}">
                  <a16:creationId xmlns:a16="http://schemas.microsoft.com/office/drawing/2014/main" id="{87DAD5A4-0BA0-1442-83D7-B152C5CF51A7}"/>
                </a:ext>
              </a:extLst>
            </p:cNvPr>
            <p:cNvSpPr/>
            <p:nvPr/>
          </p:nvSpPr>
          <p:spPr>
            <a:xfrm>
              <a:off x="1289050" y="0"/>
              <a:ext cx="457200" cy="320040"/>
            </a:xfrm>
            <a:prstGeom prst="roundRect">
              <a:avLst/>
            </a:prstGeom>
            <a:solidFill>
              <a:schemeClr val="accent4">
                <a:lumMod val="40000"/>
                <a:lumOff val="6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13" name="TextBox 1">
              <a:extLst>
                <a:ext uri="{FF2B5EF4-FFF2-40B4-BE49-F238E27FC236}">
                  <a16:creationId xmlns:a16="http://schemas.microsoft.com/office/drawing/2014/main" id="{FAB1ADFC-3521-9047-BEDB-1EFAA9534DFB}"/>
                </a:ext>
              </a:extLst>
            </p:cNvPr>
            <p:cNvSpPr txBox="1"/>
            <p:nvPr/>
          </p:nvSpPr>
          <p:spPr>
            <a:xfrm>
              <a:off x="1771650"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1</a:t>
              </a:r>
            </a:p>
          </p:txBody>
        </p:sp>
        <p:sp>
          <p:nvSpPr>
            <p:cNvPr id="114" name="TextBox 40">
              <a:extLst>
                <a:ext uri="{FF2B5EF4-FFF2-40B4-BE49-F238E27FC236}">
                  <a16:creationId xmlns:a16="http://schemas.microsoft.com/office/drawing/2014/main" id="{B7B4AAB0-CEFF-8142-803B-B719C87FA0B7}"/>
                </a:ext>
              </a:extLst>
            </p:cNvPr>
            <p:cNvSpPr txBox="1"/>
            <p:nvPr/>
          </p:nvSpPr>
          <p:spPr>
            <a:xfrm>
              <a:off x="69701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4</a:t>
              </a:r>
            </a:p>
          </p:txBody>
        </p:sp>
        <p:sp>
          <p:nvSpPr>
            <p:cNvPr id="115" name="TextBox 41">
              <a:extLst>
                <a:ext uri="{FF2B5EF4-FFF2-40B4-BE49-F238E27FC236}">
                  <a16:creationId xmlns:a16="http://schemas.microsoft.com/office/drawing/2014/main" id="{7559C27F-7953-2C40-A6F0-B45DFEEFDAFB}"/>
                </a:ext>
              </a:extLst>
            </p:cNvPr>
            <p:cNvSpPr txBox="1"/>
            <p:nvPr/>
          </p:nvSpPr>
          <p:spPr>
            <a:xfrm>
              <a:off x="35030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2</a:t>
              </a:r>
            </a:p>
          </p:txBody>
        </p:sp>
        <p:sp>
          <p:nvSpPr>
            <p:cNvPr id="116" name="TextBox 43">
              <a:extLst>
                <a:ext uri="{FF2B5EF4-FFF2-40B4-BE49-F238E27FC236}">
                  <a16:creationId xmlns:a16="http://schemas.microsoft.com/office/drawing/2014/main" id="{64C944A2-3290-0341-90F8-2EC6ADD61718}"/>
                </a:ext>
              </a:extLst>
            </p:cNvPr>
            <p:cNvSpPr txBox="1"/>
            <p:nvPr/>
          </p:nvSpPr>
          <p:spPr>
            <a:xfrm>
              <a:off x="5234517"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3</a:t>
              </a:r>
            </a:p>
          </p:txBody>
        </p:sp>
      </p:grpSp>
      <p:sp>
        <p:nvSpPr>
          <p:cNvPr id="108" name="TextBox 45">
            <a:extLst>
              <a:ext uri="{FF2B5EF4-FFF2-40B4-BE49-F238E27FC236}">
                <a16:creationId xmlns:a16="http://schemas.microsoft.com/office/drawing/2014/main" id="{99DD3121-0EE1-E943-858A-E82D2900DCA7}"/>
              </a:ext>
            </a:extLst>
          </p:cNvPr>
          <p:cNvSpPr txBox="1"/>
          <p:nvPr/>
        </p:nvSpPr>
        <p:spPr>
          <a:xfrm>
            <a:off x="991210" y="1096492"/>
            <a:ext cx="1211742" cy="31239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a:latin typeface="Century Gothic" panose="020B0502020202020204" pitchFamily="34" charset="0"/>
              </a:rPr>
              <a:t>STREAM KEY</a:t>
            </a:r>
          </a:p>
        </p:txBody>
      </p:sp>
      <p:grpSp>
        <p:nvGrpSpPr>
          <p:cNvPr id="117" name="Group 116">
            <a:extLst>
              <a:ext uri="{FF2B5EF4-FFF2-40B4-BE49-F238E27FC236}">
                <a16:creationId xmlns:a16="http://schemas.microsoft.com/office/drawing/2014/main" id="{633BFDEF-B38D-2940-A4EE-BA4BCBE37F69}"/>
              </a:ext>
            </a:extLst>
          </p:cNvPr>
          <p:cNvGrpSpPr/>
          <p:nvPr/>
        </p:nvGrpSpPr>
        <p:grpSpPr>
          <a:xfrm>
            <a:off x="8119858" y="1643489"/>
            <a:ext cx="1760982" cy="4572000"/>
            <a:chOff x="10201566" y="8271934"/>
            <a:chExt cx="1760982" cy="7158104"/>
          </a:xfrm>
        </p:grpSpPr>
        <p:cxnSp>
          <p:nvCxnSpPr>
            <p:cNvPr id="118" name="Straight Connector 117">
              <a:extLst>
                <a:ext uri="{FF2B5EF4-FFF2-40B4-BE49-F238E27FC236}">
                  <a16:creationId xmlns:a16="http://schemas.microsoft.com/office/drawing/2014/main" id="{0962BB31-42E1-9D4E-8FCE-637F0A962BE5}"/>
                </a:ext>
              </a:extLst>
            </p:cNvPr>
            <p:cNvCxnSpPr/>
            <p:nvPr/>
          </p:nvCxnSpPr>
          <p:spPr>
            <a:xfrm>
              <a:off x="10201566" y="8271934"/>
              <a:ext cx="0" cy="7158104"/>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19" name="Display 118">
              <a:extLst>
                <a:ext uri="{FF2B5EF4-FFF2-40B4-BE49-F238E27FC236}">
                  <a16:creationId xmlns:a16="http://schemas.microsoft.com/office/drawing/2014/main" id="{AEB49B0A-51CA-4848-9BF9-263285577847}"/>
                </a:ext>
              </a:extLst>
            </p:cNvPr>
            <p:cNvSpPr/>
            <p:nvPr/>
          </p:nvSpPr>
          <p:spPr>
            <a:xfrm>
              <a:off x="10214260" y="10145491"/>
              <a:ext cx="1748288" cy="979884"/>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wrap="square" lIns="9144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a:solidFill>
                    <a:schemeClr val="tx1"/>
                  </a:solidFill>
                  <a:latin typeface="Century Gothic" panose="020B0502020202020204" pitchFamily="34" charset="0"/>
                </a:rPr>
                <a:t>MILESTONE</a:t>
              </a:r>
            </a:p>
            <a:p>
              <a:pPr algn="ctr"/>
              <a:r>
                <a:rPr lang="en-US" sz="1200" b="1" dirty="0">
                  <a:solidFill>
                    <a:schemeClr val="tx1"/>
                  </a:solidFill>
                  <a:latin typeface="Century Gothic" panose="020B0502020202020204" pitchFamily="34" charset="0"/>
                </a:rPr>
                <a:t>May 27th</a:t>
              </a:r>
              <a:endParaRPr lang="en-US" sz="1200" b="1" dirty="0">
                <a:solidFill>
                  <a:schemeClr val="bg1"/>
                </a:solidFill>
                <a:latin typeface="Century Gothic" panose="020B0502020202020204" pitchFamily="34" charset="0"/>
              </a:endParaRPr>
            </a:p>
          </p:txBody>
        </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SCRUM PRODUCT ROADMAP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SCRUM PRODUCT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3" name="Table 2">
            <a:extLst>
              <a:ext uri="{FF2B5EF4-FFF2-40B4-BE49-F238E27FC236}">
                <a16:creationId xmlns:a16="http://schemas.microsoft.com/office/drawing/2014/main" id="{C3E2DC83-8454-9748-944C-CAD0373FC21C}"/>
              </a:ext>
            </a:extLst>
          </p:cNvPr>
          <p:cNvGraphicFramePr>
            <a:graphicFrameLocks noGrp="1"/>
          </p:cNvGraphicFramePr>
          <p:nvPr>
            <p:extLst>
              <p:ext uri="{D42A27DB-BD31-4B8C-83A1-F6EECF244321}">
                <p14:modId xmlns:p14="http://schemas.microsoft.com/office/powerpoint/2010/main" val="721808663"/>
              </p:ext>
            </p:extLst>
          </p:nvPr>
        </p:nvGraphicFramePr>
        <p:xfrm>
          <a:off x="221972" y="1537993"/>
          <a:ext cx="11744062" cy="4604393"/>
        </p:xfrm>
        <a:graphic>
          <a:graphicData uri="http://schemas.openxmlformats.org/drawingml/2006/table">
            <a:tbl>
              <a:tblPr>
                <a:tableStyleId>{5C22544A-7EE6-4342-B048-85BDC9FD1C3A}</a:tableStyleId>
              </a:tblPr>
              <a:tblGrid>
                <a:gridCol w="447321">
                  <a:extLst>
                    <a:ext uri="{9D8B030D-6E8A-4147-A177-3AD203B41FA5}">
                      <a16:colId xmlns:a16="http://schemas.microsoft.com/office/drawing/2014/main" val="655174008"/>
                    </a:ext>
                  </a:extLst>
                </a:gridCol>
                <a:gridCol w="1607323">
                  <a:extLst>
                    <a:ext uri="{9D8B030D-6E8A-4147-A177-3AD203B41FA5}">
                      <a16:colId xmlns:a16="http://schemas.microsoft.com/office/drawing/2014/main" val="379967210"/>
                    </a:ext>
                  </a:extLst>
                </a:gridCol>
                <a:gridCol w="538301">
                  <a:extLst>
                    <a:ext uri="{9D8B030D-6E8A-4147-A177-3AD203B41FA5}">
                      <a16:colId xmlns:a16="http://schemas.microsoft.com/office/drawing/2014/main" val="3975312296"/>
                    </a:ext>
                  </a:extLst>
                </a:gridCol>
                <a:gridCol w="538301">
                  <a:extLst>
                    <a:ext uri="{9D8B030D-6E8A-4147-A177-3AD203B41FA5}">
                      <a16:colId xmlns:a16="http://schemas.microsoft.com/office/drawing/2014/main" val="3915670230"/>
                    </a:ext>
                  </a:extLst>
                </a:gridCol>
                <a:gridCol w="538301">
                  <a:extLst>
                    <a:ext uri="{9D8B030D-6E8A-4147-A177-3AD203B41FA5}">
                      <a16:colId xmlns:a16="http://schemas.microsoft.com/office/drawing/2014/main" val="4225603956"/>
                    </a:ext>
                  </a:extLst>
                </a:gridCol>
                <a:gridCol w="538301">
                  <a:extLst>
                    <a:ext uri="{9D8B030D-6E8A-4147-A177-3AD203B41FA5}">
                      <a16:colId xmlns:a16="http://schemas.microsoft.com/office/drawing/2014/main" val="1517423547"/>
                    </a:ext>
                  </a:extLst>
                </a:gridCol>
                <a:gridCol w="538301">
                  <a:extLst>
                    <a:ext uri="{9D8B030D-6E8A-4147-A177-3AD203B41FA5}">
                      <a16:colId xmlns:a16="http://schemas.microsoft.com/office/drawing/2014/main" val="2226319780"/>
                    </a:ext>
                  </a:extLst>
                </a:gridCol>
                <a:gridCol w="538301">
                  <a:extLst>
                    <a:ext uri="{9D8B030D-6E8A-4147-A177-3AD203B41FA5}">
                      <a16:colId xmlns:a16="http://schemas.microsoft.com/office/drawing/2014/main" val="1099638921"/>
                    </a:ext>
                  </a:extLst>
                </a:gridCol>
                <a:gridCol w="538301">
                  <a:extLst>
                    <a:ext uri="{9D8B030D-6E8A-4147-A177-3AD203B41FA5}">
                      <a16:colId xmlns:a16="http://schemas.microsoft.com/office/drawing/2014/main" val="2273876770"/>
                    </a:ext>
                  </a:extLst>
                </a:gridCol>
                <a:gridCol w="538301">
                  <a:extLst>
                    <a:ext uri="{9D8B030D-6E8A-4147-A177-3AD203B41FA5}">
                      <a16:colId xmlns:a16="http://schemas.microsoft.com/office/drawing/2014/main" val="547077787"/>
                    </a:ext>
                  </a:extLst>
                </a:gridCol>
                <a:gridCol w="538301">
                  <a:extLst>
                    <a:ext uri="{9D8B030D-6E8A-4147-A177-3AD203B41FA5}">
                      <a16:colId xmlns:a16="http://schemas.microsoft.com/office/drawing/2014/main" val="2360780514"/>
                    </a:ext>
                  </a:extLst>
                </a:gridCol>
                <a:gridCol w="538301">
                  <a:extLst>
                    <a:ext uri="{9D8B030D-6E8A-4147-A177-3AD203B41FA5}">
                      <a16:colId xmlns:a16="http://schemas.microsoft.com/office/drawing/2014/main" val="45168858"/>
                    </a:ext>
                  </a:extLst>
                </a:gridCol>
                <a:gridCol w="538301">
                  <a:extLst>
                    <a:ext uri="{9D8B030D-6E8A-4147-A177-3AD203B41FA5}">
                      <a16:colId xmlns:a16="http://schemas.microsoft.com/office/drawing/2014/main" val="3859976741"/>
                    </a:ext>
                  </a:extLst>
                </a:gridCol>
                <a:gridCol w="538301">
                  <a:extLst>
                    <a:ext uri="{9D8B030D-6E8A-4147-A177-3AD203B41FA5}">
                      <a16:colId xmlns:a16="http://schemas.microsoft.com/office/drawing/2014/main" val="40770523"/>
                    </a:ext>
                  </a:extLst>
                </a:gridCol>
                <a:gridCol w="538301">
                  <a:extLst>
                    <a:ext uri="{9D8B030D-6E8A-4147-A177-3AD203B41FA5}">
                      <a16:colId xmlns:a16="http://schemas.microsoft.com/office/drawing/2014/main" val="3459679726"/>
                    </a:ext>
                  </a:extLst>
                </a:gridCol>
                <a:gridCol w="538301">
                  <a:extLst>
                    <a:ext uri="{9D8B030D-6E8A-4147-A177-3AD203B41FA5}">
                      <a16:colId xmlns:a16="http://schemas.microsoft.com/office/drawing/2014/main" val="4047575968"/>
                    </a:ext>
                  </a:extLst>
                </a:gridCol>
                <a:gridCol w="538301">
                  <a:extLst>
                    <a:ext uri="{9D8B030D-6E8A-4147-A177-3AD203B41FA5}">
                      <a16:colId xmlns:a16="http://schemas.microsoft.com/office/drawing/2014/main" val="1522727625"/>
                    </a:ext>
                  </a:extLst>
                </a:gridCol>
                <a:gridCol w="538301">
                  <a:extLst>
                    <a:ext uri="{9D8B030D-6E8A-4147-A177-3AD203B41FA5}">
                      <a16:colId xmlns:a16="http://schemas.microsoft.com/office/drawing/2014/main" val="3559668543"/>
                    </a:ext>
                  </a:extLst>
                </a:gridCol>
                <a:gridCol w="538301">
                  <a:extLst>
                    <a:ext uri="{9D8B030D-6E8A-4147-A177-3AD203B41FA5}">
                      <a16:colId xmlns:a16="http://schemas.microsoft.com/office/drawing/2014/main" val="3563266421"/>
                    </a:ext>
                  </a:extLst>
                </a:gridCol>
                <a:gridCol w="538301">
                  <a:extLst>
                    <a:ext uri="{9D8B030D-6E8A-4147-A177-3AD203B41FA5}">
                      <a16:colId xmlns:a16="http://schemas.microsoft.com/office/drawing/2014/main" val="1965671004"/>
                    </a:ext>
                  </a:extLst>
                </a:gridCol>
              </a:tblGrid>
              <a:tr h="295153">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l" fontAlgn="ctr"/>
                      <a:r>
                        <a:rPr lang="en-US" sz="1050" u="none" strike="noStrike" dirty="0">
                          <a:effectLst/>
                          <a:latin typeface="Century Gothic" panose="020B0502020202020204" pitchFamily="34" charset="0"/>
                        </a:rPr>
                        <a:t>20XX - Q3 </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Q4</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Q1</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Q2</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a:effectLst/>
                          <a:latin typeface="Century Gothic" panose="020B0502020202020204" pitchFamily="34" charset="0"/>
                        </a:rPr>
                        <a:t>20XX - Q3</a:t>
                      </a:r>
                      <a:endParaRPr lang="en-US" sz="1050" b="0" i="0" u="none" strike="noStrike">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pPr algn="l" fontAlgn="ctr"/>
                      <a:r>
                        <a:rPr lang="en-US" sz="1050" u="none" strike="noStrike" dirty="0">
                          <a:effectLst/>
                          <a:latin typeface="Century Gothic" panose="020B0502020202020204" pitchFamily="34" charset="0"/>
                        </a:rPr>
                        <a:t>20XX - Q4</a:t>
                      </a:r>
                      <a:endParaRPr lang="en-US" sz="1050" b="0" i="0" u="none" strike="noStrike" dirty="0">
                        <a:solidFill>
                          <a:srgbClr val="000000"/>
                        </a:solidFill>
                        <a:effectLst/>
                        <a:latin typeface="Century Gothic" panose="020B0502020202020204" pitchFamily="34" charset="0"/>
                      </a:endParaRPr>
                    </a:p>
                  </a:txBody>
                  <a:tcPr marL="6817" marR="6817" marT="6817"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41655693"/>
                  </a:ext>
                </a:extLst>
              </a:tr>
              <a:tr h="413215">
                <a:tc>
                  <a:txBody>
                    <a:bodyPr/>
                    <a:lstStyle/>
                    <a:p>
                      <a:pPr algn="l" fontAlgn="b"/>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b">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b">
                    <a:lnL w="12700" cmpd="sng">
                      <a:noFill/>
                    </a:lnL>
                    <a:lnR w="635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NOV</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DEC</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JAN</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FEB</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MAR</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APR</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MAY</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JUN</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JUL</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AUG</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SEPT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900" u="none" strike="noStrike" dirty="0">
                          <a:effectLst/>
                          <a:latin typeface="Century Gothic" panose="020B0502020202020204" pitchFamily="34" charset="0"/>
                        </a:rPr>
                        <a:t>OCT</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NOV</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en-US" sz="900" u="none" strike="noStrike" dirty="0">
                          <a:effectLst/>
                          <a:latin typeface="Century Gothic" panose="020B0502020202020204" pitchFamily="34" charset="0"/>
                        </a:rPr>
                        <a:t>DEC</a:t>
                      </a:r>
                      <a:endParaRPr lang="en-US" sz="9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13289089"/>
                  </a:ext>
                </a:extLst>
              </a:tr>
              <a:tr h="259735">
                <a:tc rowSpan="8">
                  <a:txBody>
                    <a:bodyPr/>
                    <a:lstStyle/>
                    <a:p>
                      <a:pPr algn="ctr" fontAlgn="ctr"/>
                      <a:r>
                        <a:rPr lang="en-US" sz="1000" u="none" strike="noStrike" dirty="0">
                          <a:effectLst/>
                          <a:latin typeface="Century Gothic" panose="020B0502020202020204" pitchFamily="34" charset="0"/>
                        </a:rPr>
                        <a:t>USER EXPERIENCE</a:t>
                      </a:r>
                      <a:endParaRPr lang="en-US" sz="1000" b="0" i="0" u="none" strike="noStrike" dirty="0">
                        <a:solidFill>
                          <a:srgbClr val="000000"/>
                        </a:solidFill>
                        <a:effectLst/>
                        <a:latin typeface="Century Gothic" panose="020B0502020202020204" pitchFamily="34" charset="0"/>
                      </a:endParaRP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050" b="0" i="0" u="none" strike="noStrike" dirty="0">
                          <a:solidFill>
                            <a:srgbClr val="000000"/>
                          </a:solidFill>
                          <a:effectLst/>
                          <a:latin typeface="Century Gothic" panose="020B0502020202020204" pitchFamily="34" charset="0"/>
                        </a:rPr>
                        <a:t>Wireframe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63598771"/>
                  </a:ext>
                </a:extLst>
              </a:tr>
              <a:tr h="259735">
                <a:tc vMerge="1">
                  <a:txBody>
                    <a:bodyPr/>
                    <a:lstStyle/>
                    <a:p>
                      <a:endParaRPr lang="en-US"/>
                    </a:p>
                  </a:txBody>
                  <a:tcPr/>
                </a:tc>
                <a:tc>
                  <a:txBody>
                    <a:bodyPr/>
                    <a:lstStyle/>
                    <a:p>
                      <a:pPr algn="l" fontAlgn="ctr"/>
                      <a:r>
                        <a:rPr lang="en-US" sz="1050" b="0" i="0" u="none" strike="noStrike" dirty="0">
                          <a:solidFill>
                            <a:srgbClr val="000000"/>
                          </a:solidFill>
                          <a:effectLst/>
                          <a:latin typeface="Century Gothic" panose="020B0502020202020204" pitchFamily="34" charset="0"/>
                        </a:rPr>
                        <a:t>Style Guide Dev</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31965667"/>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Surface Design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961957916"/>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UX Templates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51186892"/>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Feature Design</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54077582"/>
                  </a:ext>
                </a:extLst>
              </a:tr>
              <a:tr h="259735">
                <a:tc vMerge="1">
                  <a:txBody>
                    <a:bodyPr/>
                    <a:lstStyle/>
                    <a:p>
                      <a:endParaRPr lang="en-US"/>
                    </a:p>
                  </a:txBody>
                  <a:tcPr/>
                </a:tc>
                <a:tc>
                  <a:txBody>
                    <a:bodyPr/>
                    <a:lstStyle/>
                    <a:p>
                      <a:pPr algn="l" fontAlgn="ctr"/>
                      <a:r>
                        <a:rPr lang="en-US" sz="1050" b="0" i="0" u="none" strike="noStrike">
                          <a:solidFill>
                            <a:srgbClr val="000000"/>
                          </a:solidFill>
                          <a:effectLst/>
                          <a:latin typeface="Century Gothic" panose="020B0502020202020204" pitchFamily="34" charset="0"/>
                        </a:rPr>
                        <a:t>UX Audit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67483141"/>
                  </a:ext>
                </a:extLst>
              </a:tr>
              <a:tr h="259735">
                <a:tc vMerge="1">
                  <a:txBody>
                    <a:bodyPr/>
                    <a:lstStyle/>
                    <a:p>
                      <a:endParaRPr lang="en-US"/>
                    </a:p>
                  </a:txBody>
                  <a:tcPr/>
                </a:tc>
                <a:tc>
                  <a:txBody>
                    <a:bodyPr/>
                    <a:lstStyle/>
                    <a:p>
                      <a:pPr algn="l" fontAlgn="ctr"/>
                      <a:r>
                        <a:rPr lang="en-US" sz="1050" b="0" i="0" u="none" strike="noStrike" dirty="0">
                          <a:solidFill>
                            <a:srgbClr val="000000"/>
                          </a:solidFill>
                          <a:effectLst/>
                          <a:latin typeface="Century Gothic" panose="020B0502020202020204" pitchFamily="34" charset="0"/>
                        </a:rPr>
                        <a:t>Site Test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937175176"/>
                  </a:ext>
                </a:extLst>
              </a:tr>
              <a:tr h="259735">
                <a:tc vMerge="1">
                  <a:txBody>
                    <a:bodyPr/>
                    <a:lstStyle/>
                    <a:p>
                      <a:endParaRPr lang="en-US"/>
                    </a:p>
                  </a:txBody>
                  <a:tcPr/>
                </a:tc>
                <a:tc>
                  <a:txBody>
                    <a:bodyPr/>
                    <a:lstStyle/>
                    <a:p>
                      <a:pPr algn="l" fontAlgn="ctr"/>
                      <a:endParaRPr lang="en-US" sz="105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564402746"/>
                  </a:ext>
                </a:extLst>
              </a:tr>
              <a:tr h="259735">
                <a:tc rowSpan="7">
                  <a:txBody>
                    <a:bodyPr/>
                    <a:lstStyle/>
                    <a:p>
                      <a:pPr algn="ctr" fontAlgn="ctr"/>
                      <a:r>
                        <a:rPr lang="en-US" sz="1000" u="none" strike="noStrike" dirty="0">
                          <a:effectLst/>
                          <a:latin typeface="Century Gothic" panose="020B0502020202020204" pitchFamily="34" charset="0"/>
                        </a:rPr>
                        <a:t>QUALITY ASSURANCE</a:t>
                      </a:r>
                      <a:endParaRPr lang="en-US" sz="1000" b="0" i="0" u="none" strike="noStrike" dirty="0">
                        <a:solidFill>
                          <a:srgbClr val="000000"/>
                        </a:solidFill>
                        <a:effectLst/>
                        <a:latin typeface="Century Gothic" panose="020B0502020202020204" pitchFamily="34" charset="0"/>
                      </a:endParaRPr>
                    </a:p>
                  </a:txBody>
                  <a:tcPr marL="6817" marR="6817" marT="6817" marB="0"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Preview Testing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34162884"/>
                  </a:ext>
                </a:extLst>
              </a:tr>
              <a:tr h="259735">
                <a:tc v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Quality Assurance</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61387048"/>
                  </a:ext>
                </a:extLst>
              </a:tr>
              <a:tr h="259735">
                <a:tc v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Metrics</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86859347"/>
                  </a:ext>
                </a:extLst>
              </a:tr>
              <a:tr h="259735">
                <a:tc v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Variance Testing</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74451669"/>
                  </a:ext>
                </a:extLst>
              </a:tr>
              <a:tr h="259735">
                <a:tc vMerge="1">
                  <a:txBody>
                    <a:bodyPr/>
                    <a:lstStyle/>
                    <a:p>
                      <a:endParaRPr lang="en-US"/>
                    </a:p>
                  </a:txBody>
                  <a:tcPr/>
                </a:tc>
                <a:tc>
                  <a:txBody>
                    <a:bodyPr/>
                    <a:lstStyle/>
                    <a:p>
                      <a:pPr algn="l" fontAlgn="ctr"/>
                      <a:r>
                        <a:rPr lang="en-US" sz="1100" b="0" i="0" u="none" strike="noStrike" dirty="0">
                          <a:solidFill>
                            <a:srgbClr val="000000"/>
                          </a:solidFill>
                          <a:effectLst/>
                          <a:latin typeface="Century Gothic" panose="020B0502020202020204" pitchFamily="34" charset="0"/>
                        </a:rPr>
                        <a:t>User Accept Test</a:t>
                      </a: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42352480"/>
                  </a:ext>
                </a:extLst>
              </a:tr>
              <a:tr h="259735">
                <a:tc vMerge="1">
                  <a:txBody>
                    <a:bodyPr/>
                    <a:lstStyle/>
                    <a:p>
                      <a:endParaRPr lang="en-US"/>
                    </a:p>
                  </a:txBody>
                  <a:tcPr/>
                </a:tc>
                <a:tc>
                  <a:txBody>
                    <a:bodyPr/>
                    <a:lstStyle/>
                    <a:p>
                      <a:pPr algn="l" fontAlgn="ctr"/>
                      <a:endParaRPr lang="en-US" sz="105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828522510"/>
                  </a:ext>
                </a:extLst>
              </a:tr>
              <a:tr h="259735">
                <a:tc vMerge="1">
                  <a:txBody>
                    <a:bodyPr/>
                    <a:lstStyle/>
                    <a:p>
                      <a:endParaRPr lang="en-US"/>
                    </a:p>
                  </a:txBody>
                  <a:tcPr/>
                </a:tc>
                <a:tc>
                  <a:txBody>
                    <a:bodyPr/>
                    <a:lstStyle/>
                    <a:p>
                      <a:pPr algn="l" fontAlgn="ctr"/>
                      <a:endParaRPr lang="en-US" sz="105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a:effectLst/>
                          <a:latin typeface="Century Gothic" panose="020B0502020202020204" pitchFamily="34" charset="0"/>
                        </a:rPr>
                        <a:t> </a:t>
                      </a:r>
                      <a:endParaRPr lang="en-US" sz="700" b="0" i="0" u="none" strike="noStrike">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fontAlgn="ctr"/>
                      <a:r>
                        <a:rPr lang="en-US" sz="700" u="none" strike="noStrike" dirty="0">
                          <a:effectLst/>
                          <a:latin typeface="Century Gothic" panose="020B0502020202020204" pitchFamily="34" charset="0"/>
                        </a:rPr>
                        <a:t> </a:t>
                      </a:r>
                      <a:endParaRPr lang="en-US" sz="700" b="0" i="0" u="none" strike="noStrike" dirty="0">
                        <a:solidFill>
                          <a:srgbClr val="000000"/>
                        </a:solidFill>
                        <a:effectLst/>
                        <a:latin typeface="Century Gothic" panose="020B0502020202020204" pitchFamily="34" charset="0"/>
                      </a:endParaRPr>
                    </a:p>
                  </a:txBody>
                  <a:tcPr marL="6817" marR="6817" marT="6817"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11534890"/>
                  </a:ext>
                </a:extLst>
              </a:tr>
            </a:tbl>
          </a:graphicData>
        </a:graphic>
      </p:graphicFrame>
      <p:grpSp>
        <p:nvGrpSpPr>
          <p:cNvPr id="49" name="Group 48">
            <a:extLst>
              <a:ext uri="{FF2B5EF4-FFF2-40B4-BE49-F238E27FC236}">
                <a16:creationId xmlns:a16="http://schemas.microsoft.com/office/drawing/2014/main" id="{E449F952-D3FB-074F-86F4-345B19964675}"/>
              </a:ext>
            </a:extLst>
          </p:cNvPr>
          <p:cNvGrpSpPr/>
          <p:nvPr/>
        </p:nvGrpSpPr>
        <p:grpSpPr>
          <a:xfrm>
            <a:off x="8119858" y="1643489"/>
            <a:ext cx="1760982" cy="4572000"/>
            <a:chOff x="10201566" y="8271934"/>
            <a:chExt cx="1760982" cy="7158104"/>
          </a:xfrm>
        </p:grpSpPr>
        <p:cxnSp>
          <p:nvCxnSpPr>
            <p:cNvPr id="104" name="Straight Connector 103">
              <a:extLst>
                <a:ext uri="{FF2B5EF4-FFF2-40B4-BE49-F238E27FC236}">
                  <a16:creationId xmlns:a16="http://schemas.microsoft.com/office/drawing/2014/main" id="{A29E293A-2D79-174C-99E2-92B94AF5DE92}"/>
                </a:ext>
              </a:extLst>
            </p:cNvPr>
            <p:cNvCxnSpPr/>
            <p:nvPr/>
          </p:nvCxnSpPr>
          <p:spPr>
            <a:xfrm>
              <a:off x="10201566" y="8271934"/>
              <a:ext cx="0" cy="7158104"/>
            </a:xfrm>
            <a:prstGeom prst="line">
              <a:avLst/>
            </a:prstGeom>
            <a:ln w="34925" cap="rnd">
              <a:solidFill>
                <a:schemeClr val="bg1">
                  <a:lumMod val="50000"/>
                </a:schemeClr>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105" name="Display 104">
              <a:extLst>
                <a:ext uri="{FF2B5EF4-FFF2-40B4-BE49-F238E27FC236}">
                  <a16:creationId xmlns:a16="http://schemas.microsoft.com/office/drawing/2014/main" id="{5B98B656-4C2E-384D-9879-0B6AAA2251F6}"/>
                </a:ext>
              </a:extLst>
            </p:cNvPr>
            <p:cNvSpPr/>
            <p:nvPr/>
          </p:nvSpPr>
          <p:spPr>
            <a:xfrm>
              <a:off x="10214260" y="10145491"/>
              <a:ext cx="1748288" cy="979884"/>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wrap="square" lIns="9144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200" b="1" dirty="0">
                  <a:solidFill>
                    <a:schemeClr val="tx1"/>
                  </a:solidFill>
                  <a:latin typeface="Century Gothic" panose="020B0502020202020204" pitchFamily="34" charset="0"/>
                </a:rPr>
                <a:t>MILESTONE</a:t>
              </a:r>
            </a:p>
            <a:p>
              <a:pPr algn="ctr"/>
              <a:r>
                <a:rPr lang="en-US" sz="1200" b="1" dirty="0">
                  <a:solidFill>
                    <a:schemeClr val="tx1"/>
                  </a:solidFill>
                  <a:latin typeface="Century Gothic" panose="020B0502020202020204" pitchFamily="34" charset="0"/>
                </a:rPr>
                <a:t>May 27th</a:t>
              </a:r>
              <a:endParaRPr lang="en-US" sz="1200" b="1" dirty="0">
                <a:solidFill>
                  <a:schemeClr val="bg1"/>
                </a:solidFill>
                <a:latin typeface="Century Gothic" panose="020B0502020202020204" pitchFamily="34" charset="0"/>
              </a:endParaRPr>
            </a:p>
          </p:txBody>
        </p:sp>
      </p:grpSp>
      <p:grpSp>
        <p:nvGrpSpPr>
          <p:cNvPr id="107" name="Group 106">
            <a:extLst>
              <a:ext uri="{FF2B5EF4-FFF2-40B4-BE49-F238E27FC236}">
                <a16:creationId xmlns:a16="http://schemas.microsoft.com/office/drawing/2014/main" id="{95413781-E14F-CB4D-B86D-8FB03D95B1EF}"/>
              </a:ext>
            </a:extLst>
          </p:cNvPr>
          <p:cNvGrpSpPr/>
          <p:nvPr/>
        </p:nvGrpSpPr>
        <p:grpSpPr>
          <a:xfrm>
            <a:off x="2280260" y="1079307"/>
            <a:ext cx="6582622" cy="320040"/>
            <a:chOff x="1289050" y="0"/>
            <a:chExt cx="6508539" cy="320040"/>
          </a:xfrm>
        </p:grpSpPr>
        <p:sp>
          <p:nvSpPr>
            <p:cNvPr id="109" name="Rounded Rectangle 108">
              <a:extLst>
                <a:ext uri="{FF2B5EF4-FFF2-40B4-BE49-F238E27FC236}">
                  <a16:creationId xmlns:a16="http://schemas.microsoft.com/office/drawing/2014/main" id="{31F90DC4-34A3-A145-AB1A-C09C97CCC7B2}"/>
                </a:ext>
              </a:extLst>
            </p:cNvPr>
            <p:cNvSpPr/>
            <p:nvPr/>
          </p:nvSpPr>
          <p:spPr>
            <a:xfrm>
              <a:off x="6424083" y="0"/>
              <a:ext cx="457200" cy="320040"/>
            </a:xfrm>
            <a:prstGeom prst="roundRect">
              <a:avLst/>
            </a:prstGeom>
            <a:solidFill>
              <a:srgbClr val="C4F8F3"/>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0" name="Rounded Rectangle 109">
              <a:extLst>
                <a:ext uri="{FF2B5EF4-FFF2-40B4-BE49-F238E27FC236}">
                  <a16:creationId xmlns:a16="http://schemas.microsoft.com/office/drawing/2014/main" id="{9828DEEB-9DEC-BC41-BB04-0F725319529E}"/>
                </a:ext>
              </a:extLst>
            </p:cNvPr>
            <p:cNvSpPr/>
            <p:nvPr/>
          </p:nvSpPr>
          <p:spPr>
            <a:xfrm>
              <a:off x="3003550" y="0"/>
              <a:ext cx="452966" cy="320040"/>
            </a:xfrm>
            <a:prstGeom prst="roundRect">
              <a:avLst/>
            </a:prstGeom>
            <a:solidFill>
              <a:schemeClr val="accent4"/>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11" name="Rounded Rectangle 110">
              <a:extLst>
                <a:ext uri="{FF2B5EF4-FFF2-40B4-BE49-F238E27FC236}">
                  <a16:creationId xmlns:a16="http://schemas.microsoft.com/office/drawing/2014/main" id="{6400F283-9CAE-C843-A704-B795FC8E055A}"/>
                </a:ext>
              </a:extLst>
            </p:cNvPr>
            <p:cNvSpPr/>
            <p:nvPr/>
          </p:nvSpPr>
          <p:spPr>
            <a:xfrm>
              <a:off x="4713816" y="0"/>
              <a:ext cx="452967" cy="320040"/>
            </a:xfrm>
            <a:prstGeom prst="roundRect">
              <a:avLst/>
            </a:prstGeom>
            <a:solidFill>
              <a:srgbClr val="ABD2F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112" name="Rounded Rectangle 111">
              <a:extLst>
                <a:ext uri="{FF2B5EF4-FFF2-40B4-BE49-F238E27FC236}">
                  <a16:creationId xmlns:a16="http://schemas.microsoft.com/office/drawing/2014/main" id="{87DAD5A4-0BA0-1442-83D7-B152C5CF51A7}"/>
                </a:ext>
              </a:extLst>
            </p:cNvPr>
            <p:cNvSpPr/>
            <p:nvPr/>
          </p:nvSpPr>
          <p:spPr>
            <a:xfrm>
              <a:off x="1289050" y="0"/>
              <a:ext cx="457200" cy="320040"/>
            </a:xfrm>
            <a:prstGeom prst="roundRect">
              <a:avLst/>
            </a:prstGeom>
            <a:solidFill>
              <a:schemeClr val="accent4">
                <a:lumMod val="40000"/>
                <a:lumOff val="60000"/>
              </a:schemeClr>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113" name="TextBox 1">
              <a:extLst>
                <a:ext uri="{FF2B5EF4-FFF2-40B4-BE49-F238E27FC236}">
                  <a16:creationId xmlns:a16="http://schemas.microsoft.com/office/drawing/2014/main" id="{FAB1ADFC-3521-9047-BEDB-1EFAA9534DFB}"/>
                </a:ext>
              </a:extLst>
            </p:cNvPr>
            <p:cNvSpPr txBox="1"/>
            <p:nvPr/>
          </p:nvSpPr>
          <p:spPr>
            <a:xfrm>
              <a:off x="1771650"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1</a:t>
              </a:r>
            </a:p>
          </p:txBody>
        </p:sp>
        <p:sp>
          <p:nvSpPr>
            <p:cNvPr id="114" name="TextBox 40">
              <a:extLst>
                <a:ext uri="{FF2B5EF4-FFF2-40B4-BE49-F238E27FC236}">
                  <a16:creationId xmlns:a16="http://schemas.microsoft.com/office/drawing/2014/main" id="{B7B4AAB0-CEFF-8142-803B-B719C87FA0B7}"/>
                </a:ext>
              </a:extLst>
            </p:cNvPr>
            <p:cNvSpPr txBox="1"/>
            <p:nvPr/>
          </p:nvSpPr>
          <p:spPr>
            <a:xfrm>
              <a:off x="69701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4</a:t>
              </a:r>
            </a:p>
          </p:txBody>
        </p:sp>
        <p:sp>
          <p:nvSpPr>
            <p:cNvPr id="115" name="TextBox 41">
              <a:extLst>
                <a:ext uri="{FF2B5EF4-FFF2-40B4-BE49-F238E27FC236}">
                  <a16:creationId xmlns:a16="http://schemas.microsoft.com/office/drawing/2014/main" id="{7559C27F-7953-2C40-A6F0-B45DFEEFDAFB}"/>
                </a:ext>
              </a:extLst>
            </p:cNvPr>
            <p:cNvSpPr txBox="1"/>
            <p:nvPr/>
          </p:nvSpPr>
          <p:spPr>
            <a:xfrm>
              <a:off x="3503083"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2</a:t>
              </a:r>
            </a:p>
          </p:txBody>
        </p:sp>
        <p:sp>
          <p:nvSpPr>
            <p:cNvPr id="116" name="TextBox 43">
              <a:extLst>
                <a:ext uri="{FF2B5EF4-FFF2-40B4-BE49-F238E27FC236}">
                  <a16:creationId xmlns:a16="http://schemas.microsoft.com/office/drawing/2014/main" id="{64C944A2-3290-0341-90F8-2EC6ADD61718}"/>
                </a:ext>
              </a:extLst>
            </p:cNvPr>
            <p:cNvSpPr txBox="1"/>
            <p:nvPr/>
          </p:nvSpPr>
          <p:spPr>
            <a:xfrm>
              <a:off x="5234517" y="25652"/>
              <a:ext cx="827406"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latin typeface="Century Gothic" panose="020B0502020202020204" pitchFamily="34" charset="0"/>
                </a:rPr>
                <a:t>STREAM 3</a:t>
              </a:r>
            </a:p>
          </p:txBody>
        </p:sp>
      </p:grpSp>
      <p:sp>
        <p:nvSpPr>
          <p:cNvPr id="108" name="TextBox 45">
            <a:extLst>
              <a:ext uri="{FF2B5EF4-FFF2-40B4-BE49-F238E27FC236}">
                <a16:creationId xmlns:a16="http://schemas.microsoft.com/office/drawing/2014/main" id="{99DD3121-0EE1-E943-858A-E82D2900DCA7}"/>
              </a:ext>
            </a:extLst>
          </p:cNvPr>
          <p:cNvSpPr txBox="1"/>
          <p:nvPr/>
        </p:nvSpPr>
        <p:spPr>
          <a:xfrm>
            <a:off x="991210" y="1096492"/>
            <a:ext cx="1211742" cy="31239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a:latin typeface="Century Gothic" panose="020B0502020202020204" pitchFamily="34" charset="0"/>
              </a:rPr>
              <a:t>STREAM KEY</a:t>
            </a:r>
          </a:p>
        </p:txBody>
      </p:sp>
      <p:sp>
        <p:nvSpPr>
          <p:cNvPr id="70" name="Shape 17">
            <a:extLst>
              <a:ext uri="{FF2B5EF4-FFF2-40B4-BE49-F238E27FC236}">
                <a16:creationId xmlns:a16="http://schemas.microsoft.com/office/drawing/2014/main" id="{EC6A7902-9072-1142-B46F-17198A4D1B0C}"/>
              </a:ext>
            </a:extLst>
          </p:cNvPr>
          <p:cNvSpPr/>
          <p:nvPr/>
        </p:nvSpPr>
        <p:spPr>
          <a:xfrm>
            <a:off x="2311153" y="2538315"/>
            <a:ext cx="914400" cy="210380"/>
          </a:xfrm>
          <a:prstGeom prst="roundRect">
            <a:avLst>
              <a:gd name="adj" fmla="val 16667"/>
            </a:avLst>
          </a:prstGeom>
          <a:solidFill>
            <a:schemeClr val="accent4"/>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1" name="Shape 18">
            <a:extLst>
              <a:ext uri="{FF2B5EF4-FFF2-40B4-BE49-F238E27FC236}">
                <a16:creationId xmlns:a16="http://schemas.microsoft.com/office/drawing/2014/main" id="{91BEB173-B14C-154D-B16E-21A548D2D7D7}"/>
              </a:ext>
            </a:extLst>
          </p:cNvPr>
          <p:cNvSpPr/>
          <p:nvPr/>
        </p:nvSpPr>
        <p:spPr>
          <a:xfrm>
            <a:off x="2311153" y="2798368"/>
            <a:ext cx="914400" cy="210380"/>
          </a:xfrm>
          <a:prstGeom prst="roundRect">
            <a:avLst>
              <a:gd name="adj" fmla="val 16667"/>
            </a:avLst>
          </a:prstGeom>
          <a:solidFill>
            <a:srgbClr val="ABD2FF"/>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2" name="Shape 19">
            <a:extLst>
              <a:ext uri="{FF2B5EF4-FFF2-40B4-BE49-F238E27FC236}">
                <a16:creationId xmlns:a16="http://schemas.microsoft.com/office/drawing/2014/main" id="{D63ADE92-07BF-6745-98A7-006E5C321AA5}"/>
              </a:ext>
            </a:extLst>
          </p:cNvPr>
          <p:cNvSpPr/>
          <p:nvPr/>
        </p:nvSpPr>
        <p:spPr>
          <a:xfrm>
            <a:off x="2311153" y="3312631"/>
            <a:ext cx="91440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3" name="Shape 21">
            <a:extLst>
              <a:ext uri="{FF2B5EF4-FFF2-40B4-BE49-F238E27FC236}">
                <a16:creationId xmlns:a16="http://schemas.microsoft.com/office/drawing/2014/main" id="{05AB6692-C1F4-B24F-904B-7D192CD26E2D}"/>
              </a:ext>
            </a:extLst>
          </p:cNvPr>
          <p:cNvSpPr/>
          <p:nvPr/>
        </p:nvSpPr>
        <p:spPr>
          <a:xfrm>
            <a:off x="2311153" y="3052577"/>
            <a:ext cx="914400"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4" name="Shape 23">
            <a:extLst>
              <a:ext uri="{FF2B5EF4-FFF2-40B4-BE49-F238E27FC236}">
                <a16:creationId xmlns:a16="http://schemas.microsoft.com/office/drawing/2014/main" id="{99E5773D-5AA7-0642-A82D-C4ABDC605014}"/>
              </a:ext>
            </a:extLst>
          </p:cNvPr>
          <p:cNvSpPr/>
          <p:nvPr/>
        </p:nvSpPr>
        <p:spPr>
          <a:xfrm>
            <a:off x="2311153" y="2281184"/>
            <a:ext cx="914400" cy="210380"/>
          </a:xfrm>
          <a:prstGeom prst="roundRect">
            <a:avLst>
              <a:gd name="adj" fmla="val 16667"/>
            </a:avLst>
          </a:prstGeom>
          <a:solidFill>
            <a:schemeClr val="accent4">
              <a:lumMod val="40000"/>
              <a:lumOff val="60000"/>
            </a:schemeClr>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5" name="Shape 22">
            <a:extLst>
              <a:ext uri="{FF2B5EF4-FFF2-40B4-BE49-F238E27FC236}">
                <a16:creationId xmlns:a16="http://schemas.microsoft.com/office/drawing/2014/main" id="{5B040849-91BA-4C47-92F8-E3942C6DAE8D}"/>
              </a:ext>
            </a:extLst>
          </p:cNvPr>
          <p:cNvSpPr/>
          <p:nvPr/>
        </p:nvSpPr>
        <p:spPr>
          <a:xfrm>
            <a:off x="2311153" y="3566840"/>
            <a:ext cx="91440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sp>
        <p:nvSpPr>
          <p:cNvPr id="76" name="Shape 17">
            <a:extLst>
              <a:ext uri="{FF2B5EF4-FFF2-40B4-BE49-F238E27FC236}">
                <a16:creationId xmlns:a16="http://schemas.microsoft.com/office/drawing/2014/main" id="{04C3B766-618D-D64B-9B41-4670D0321B4B}"/>
              </a:ext>
            </a:extLst>
          </p:cNvPr>
          <p:cNvSpPr/>
          <p:nvPr/>
        </p:nvSpPr>
        <p:spPr>
          <a:xfrm>
            <a:off x="2311153" y="4081102"/>
            <a:ext cx="914400" cy="210380"/>
          </a:xfrm>
          <a:prstGeom prst="roundRect">
            <a:avLst>
              <a:gd name="adj" fmla="val 16667"/>
            </a:avLst>
          </a:prstGeom>
          <a:solidFill>
            <a:srgbClr val="C4F8F3"/>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7" name="Shape 18">
            <a:extLst>
              <a:ext uri="{FF2B5EF4-FFF2-40B4-BE49-F238E27FC236}">
                <a16:creationId xmlns:a16="http://schemas.microsoft.com/office/drawing/2014/main" id="{9D7FC776-E7FA-9F42-BDE7-954E471C0B32}"/>
              </a:ext>
            </a:extLst>
          </p:cNvPr>
          <p:cNvSpPr/>
          <p:nvPr/>
        </p:nvSpPr>
        <p:spPr>
          <a:xfrm>
            <a:off x="2311153" y="4341156"/>
            <a:ext cx="91440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8" name="Shape 19">
            <a:extLst>
              <a:ext uri="{FF2B5EF4-FFF2-40B4-BE49-F238E27FC236}">
                <a16:creationId xmlns:a16="http://schemas.microsoft.com/office/drawing/2014/main" id="{927E48AE-B570-2141-9CC3-0ED5CF920BBD}"/>
              </a:ext>
            </a:extLst>
          </p:cNvPr>
          <p:cNvSpPr/>
          <p:nvPr/>
        </p:nvSpPr>
        <p:spPr>
          <a:xfrm>
            <a:off x="2311153" y="4855418"/>
            <a:ext cx="914400" cy="210380"/>
          </a:xfrm>
          <a:prstGeom prst="roundRect">
            <a:avLst>
              <a:gd name="adj" fmla="val 16667"/>
            </a:avLst>
          </a:prstGeom>
          <a:solidFill>
            <a:srgbClr val="ABD2FF"/>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79" name="Shape 21">
            <a:extLst>
              <a:ext uri="{FF2B5EF4-FFF2-40B4-BE49-F238E27FC236}">
                <a16:creationId xmlns:a16="http://schemas.microsoft.com/office/drawing/2014/main" id="{3AA61EC1-5A8B-6049-8AF3-252521BE1972}"/>
              </a:ext>
            </a:extLst>
          </p:cNvPr>
          <p:cNvSpPr/>
          <p:nvPr/>
        </p:nvSpPr>
        <p:spPr>
          <a:xfrm>
            <a:off x="2311153" y="4595365"/>
            <a:ext cx="91440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80" name="Shape 23">
            <a:extLst>
              <a:ext uri="{FF2B5EF4-FFF2-40B4-BE49-F238E27FC236}">
                <a16:creationId xmlns:a16="http://schemas.microsoft.com/office/drawing/2014/main" id="{E9FA7DA7-B522-1942-90D7-4059014EBB27}"/>
              </a:ext>
            </a:extLst>
          </p:cNvPr>
          <p:cNvSpPr/>
          <p:nvPr/>
        </p:nvSpPr>
        <p:spPr>
          <a:xfrm>
            <a:off x="2311153" y="3823971"/>
            <a:ext cx="91440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81" name="Shape 22">
            <a:extLst>
              <a:ext uri="{FF2B5EF4-FFF2-40B4-BE49-F238E27FC236}">
                <a16:creationId xmlns:a16="http://schemas.microsoft.com/office/drawing/2014/main" id="{C63AECC4-C276-0841-92CE-63559CC6765D}"/>
              </a:ext>
            </a:extLst>
          </p:cNvPr>
          <p:cNvSpPr/>
          <p:nvPr/>
        </p:nvSpPr>
        <p:spPr>
          <a:xfrm>
            <a:off x="2311153" y="5109627"/>
            <a:ext cx="914400" cy="210380"/>
          </a:xfrm>
          <a:prstGeom prst="roundRect">
            <a:avLst>
              <a:gd name="adj" fmla="val 16667"/>
            </a:avLst>
          </a:prstGeom>
          <a:solidFill>
            <a:srgbClr val="C4F8F3"/>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sp>
        <p:nvSpPr>
          <p:cNvPr id="83" name="Shape 19">
            <a:extLst>
              <a:ext uri="{FF2B5EF4-FFF2-40B4-BE49-F238E27FC236}">
                <a16:creationId xmlns:a16="http://schemas.microsoft.com/office/drawing/2014/main" id="{1B88CAC1-F466-364C-AD33-93C37402552C}"/>
              </a:ext>
            </a:extLst>
          </p:cNvPr>
          <p:cNvSpPr/>
          <p:nvPr/>
        </p:nvSpPr>
        <p:spPr>
          <a:xfrm>
            <a:off x="2311153" y="5370336"/>
            <a:ext cx="914400" cy="210380"/>
          </a:xfrm>
          <a:prstGeom prst="roundRect">
            <a:avLst>
              <a:gd name="adj" fmla="val 16667"/>
            </a:avLst>
          </a:prstGeom>
          <a:solidFill>
            <a:schemeClr val="accent4">
              <a:lumMod val="40000"/>
              <a:lumOff val="60000"/>
            </a:schemeClr>
          </a:solidFill>
          <a:ln w="6350" cap="flat" cmpd="sng">
            <a:solidFill>
              <a:schemeClr val="bg1">
                <a:lumMod val="75000"/>
              </a:schemeClr>
            </a:solidFill>
            <a:prstDash val="solid"/>
            <a:round/>
            <a:headEnd type="none" w="sm" len="sm"/>
            <a:tailEnd type="none" w="sm" len="sm"/>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
        <p:nvSpPr>
          <p:cNvPr id="84" name="Shape 22">
            <a:extLst>
              <a:ext uri="{FF2B5EF4-FFF2-40B4-BE49-F238E27FC236}">
                <a16:creationId xmlns:a16="http://schemas.microsoft.com/office/drawing/2014/main" id="{46F41D01-8820-9441-BBBA-18830EC4BB9D}"/>
              </a:ext>
            </a:extLst>
          </p:cNvPr>
          <p:cNvSpPr/>
          <p:nvPr/>
        </p:nvSpPr>
        <p:spPr>
          <a:xfrm>
            <a:off x="2311153" y="5624545"/>
            <a:ext cx="914400" cy="210380"/>
          </a:xfrm>
          <a:prstGeom prst="roundRect">
            <a:avLst>
              <a:gd name="adj" fmla="val 16667"/>
            </a:avLst>
          </a:prstGeom>
          <a:solidFill>
            <a:schemeClr val="accent4"/>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tx1"/>
                </a:solidFill>
                <a:latin typeface="Century Gothic"/>
                <a:ea typeface="Century Gothic"/>
                <a:cs typeface="Century Gothic"/>
                <a:sym typeface="Century Gothic"/>
              </a:rPr>
              <a:t>TEXT</a:t>
            </a:r>
            <a:endParaRPr sz="1400" b="0">
              <a:solidFill>
                <a:schemeClr val="tx1"/>
              </a:solidFill>
            </a:endParaRPr>
          </a:p>
        </p:txBody>
      </p:sp>
      <p:sp>
        <p:nvSpPr>
          <p:cNvPr id="85" name="Shape 23">
            <a:extLst>
              <a:ext uri="{FF2B5EF4-FFF2-40B4-BE49-F238E27FC236}">
                <a16:creationId xmlns:a16="http://schemas.microsoft.com/office/drawing/2014/main" id="{05F3D38A-1AAC-954D-A06C-72C9376C734D}"/>
              </a:ext>
            </a:extLst>
          </p:cNvPr>
          <p:cNvSpPr/>
          <p:nvPr/>
        </p:nvSpPr>
        <p:spPr>
          <a:xfrm>
            <a:off x="2311153" y="5881676"/>
            <a:ext cx="914400" cy="210380"/>
          </a:xfrm>
          <a:prstGeom prst="roundRect">
            <a:avLst>
              <a:gd name="adj" fmla="val 16667"/>
            </a:avLst>
          </a:prstGeom>
          <a:solidFill>
            <a:srgbClr val="ABD2FF"/>
          </a:solidFill>
          <a:ln w="6350">
            <a:solidFill>
              <a:schemeClr val="bg1">
                <a:lumMod val="75000"/>
              </a:schemeClr>
            </a:solidFill>
          </a:ln>
        </p:spPr>
        <p:txBody>
          <a:bodyPr spcFirstLastPara="1" wrap="square" lIns="91440" tIns="0" rIns="0" bIns="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lvl="0" indent="0" algn="l" rtl="0">
              <a:spcBef>
                <a:spcPts val="0"/>
              </a:spcBef>
              <a:spcAft>
                <a:spcPts val="0"/>
              </a:spcAft>
              <a:buNone/>
            </a:pPr>
            <a:r>
              <a:rPr lang="en-US" sz="1000" b="0">
                <a:solidFill>
                  <a:schemeClr val="dk1"/>
                </a:solidFill>
                <a:latin typeface="Century Gothic"/>
                <a:ea typeface="Century Gothic"/>
                <a:cs typeface="Century Gothic"/>
                <a:sym typeface="Century Gothic"/>
              </a:rPr>
              <a:t>TEXT</a:t>
            </a:r>
            <a:endParaRPr sz="1400" b="0"/>
          </a:p>
        </p:txBody>
      </p:sp>
    </p:spTree>
    <p:extLst>
      <p:ext uri="{BB962C8B-B14F-4D97-AF65-F5344CB8AC3E}">
        <p14:creationId xmlns:p14="http://schemas.microsoft.com/office/powerpoint/2010/main" val="4111944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crum-Product-Roadmap-Template_PowerPoint" id="{CA023635-0FE3-D447-AE5F-B9A7899BC3F3}" vid="{D2EC3121-5B6E-CB43-98C4-78CDB5BFCB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IC-Scrum-Product-Roadmap-Template_PowerPoint</Template>
  <TotalTime>0</TotalTime>
  <Words>847</Words>
  <Application>Microsoft Macintosh PowerPoint</Application>
  <PresentationFormat>Widescreen</PresentationFormat>
  <Paragraphs>682</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Microsoft User</cp:lastModifiedBy>
  <cp:revision>2</cp:revision>
  <dcterms:created xsi:type="dcterms:W3CDTF">2021-07-12T17:22:22Z</dcterms:created>
  <dcterms:modified xsi:type="dcterms:W3CDTF">2023-09-14T23:38:36Z</dcterms:modified>
</cp:coreProperties>
</file>