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354" r:id="rId2"/>
    <p:sldId id="416" r:id="rId3"/>
    <p:sldId id="356" r:id="rId4"/>
    <p:sldId id="417" r:id="rId5"/>
    <p:sldId id="418" r:id="rId6"/>
    <p:sldId id="419" r:id="rId7"/>
    <p:sldId id="420" r:id="rId8"/>
    <p:sldId id="421" r:id="rId9"/>
    <p:sldId id="422" r:id="rId10"/>
    <p:sldId id="423" r:id="rId11"/>
    <p:sldId id="424" r:id="rId12"/>
    <p:sldId id="355" r:id="rId13"/>
    <p:sldId id="2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9692"/>
    <a:srgbClr val="E95214"/>
    <a:srgbClr val="12C2B7"/>
    <a:srgbClr val="006863"/>
    <a:srgbClr val="00756F"/>
    <a:srgbClr val="0D9088"/>
    <a:srgbClr val="4E088A"/>
    <a:srgbClr val="C023C9"/>
    <a:srgbClr val="D7EEB2"/>
    <a:srgbClr val="F3FE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86447"/>
  </p:normalViewPr>
  <p:slideViewPr>
    <p:cSldViewPr snapToGrid="0" snapToObjects="1">
      <p:cViewPr varScale="1">
        <p:scale>
          <a:sx n="128" d="100"/>
          <a:sy n="128" d="100"/>
        </p:scale>
        <p:origin x="472"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7821826-F070-472D-8291-D0772A424A9D}"/>
    <pc:docChg chg="undo custSel modSld">
      <pc:chgData name="Bess Dunlevy" userId="dd4b9a8537dbe9d0" providerId="LiveId" clId="{A7821826-F070-472D-8291-D0772A424A9D}" dt="2023-11-28T00:06:32.342" v="139" actId="6549"/>
      <pc:docMkLst>
        <pc:docMk/>
      </pc:docMkLst>
      <pc:sldChg chg="modSp mod">
        <pc:chgData name="Bess Dunlevy" userId="dd4b9a8537dbe9d0" providerId="LiveId" clId="{A7821826-F070-472D-8291-D0772A424A9D}" dt="2023-11-28T00:01:02.938" v="97" actId="20577"/>
        <pc:sldMkLst>
          <pc:docMk/>
          <pc:sldMk cId="4244894704" sldId="354"/>
        </pc:sldMkLst>
        <pc:spChg chg="mod">
          <ac:chgData name="Bess Dunlevy" userId="dd4b9a8537dbe9d0" providerId="LiveId" clId="{A7821826-F070-472D-8291-D0772A424A9D}" dt="2023-11-28T00:00:23.946" v="14" actId="20577"/>
          <ac:spMkLst>
            <pc:docMk/>
            <pc:sldMk cId="4244894704" sldId="354"/>
            <ac:spMk id="6" creationId="{F998646C-33F7-70F0-B32A-337529F4B098}"/>
          </ac:spMkLst>
        </pc:spChg>
        <pc:graphicFrameChg chg="modGraphic">
          <ac:chgData name="Bess Dunlevy" userId="dd4b9a8537dbe9d0" providerId="LiveId" clId="{A7821826-F070-472D-8291-D0772A424A9D}" dt="2023-11-28T00:01:02.938" v="97" actId="20577"/>
          <ac:graphicFrameMkLst>
            <pc:docMk/>
            <pc:sldMk cId="4244894704" sldId="354"/>
            <ac:graphicFrameMk id="3" creationId="{6316FA27-80F1-E51A-6EA3-6AEC87E44580}"/>
          </ac:graphicFrameMkLst>
        </pc:graphicFrameChg>
      </pc:sldChg>
      <pc:sldChg chg="modSp mod">
        <pc:chgData name="Bess Dunlevy" userId="dd4b9a8537dbe9d0" providerId="LiveId" clId="{A7821826-F070-472D-8291-D0772A424A9D}" dt="2023-11-28T00:01:22.645" v="103" actId="20577"/>
        <pc:sldMkLst>
          <pc:docMk/>
          <pc:sldMk cId="2348695059" sldId="356"/>
        </pc:sldMkLst>
        <pc:spChg chg="mod">
          <ac:chgData name="Bess Dunlevy" userId="dd4b9a8537dbe9d0" providerId="LiveId" clId="{A7821826-F070-472D-8291-D0772A424A9D}" dt="2023-11-28T00:01:22.645" v="103" actId="20577"/>
          <ac:spMkLst>
            <pc:docMk/>
            <pc:sldMk cId="2348695059" sldId="356"/>
            <ac:spMk id="8" creationId="{71EF2437-02D2-FF00-9E43-2065F62B717D}"/>
          </ac:spMkLst>
        </pc:spChg>
      </pc:sldChg>
      <pc:sldChg chg="modSp mod">
        <pc:chgData name="Bess Dunlevy" userId="dd4b9a8537dbe9d0" providerId="LiveId" clId="{A7821826-F070-472D-8291-D0772A424A9D}" dt="2023-11-28T00:06:19.380" v="136" actId="20577"/>
        <pc:sldMkLst>
          <pc:docMk/>
          <pc:sldMk cId="1591044152" sldId="418"/>
        </pc:sldMkLst>
        <pc:spChg chg="mod">
          <ac:chgData name="Bess Dunlevy" userId="dd4b9a8537dbe9d0" providerId="LiveId" clId="{A7821826-F070-472D-8291-D0772A424A9D}" dt="2023-11-28T00:06:19.380" v="136" actId="20577"/>
          <ac:spMkLst>
            <pc:docMk/>
            <pc:sldMk cId="1591044152" sldId="418"/>
            <ac:spMk id="20" creationId="{240492B6-2D13-56DE-DD30-431017CE00F9}"/>
          </ac:spMkLst>
        </pc:spChg>
      </pc:sldChg>
      <pc:sldChg chg="modSp mod">
        <pc:chgData name="Bess Dunlevy" userId="dd4b9a8537dbe9d0" providerId="LiveId" clId="{A7821826-F070-472D-8291-D0772A424A9D}" dt="2023-11-28T00:02:57.105" v="119" actId="6549"/>
        <pc:sldMkLst>
          <pc:docMk/>
          <pc:sldMk cId="2717600429" sldId="419"/>
        </pc:sldMkLst>
        <pc:spChg chg="mod">
          <ac:chgData name="Bess Dunlevy" userId="dd4b9a8537dbe9d0" providerId="LiveId" clId="{A7821826-F070-472D-8291-D0772A424A9D}" dt="2023-11-28T00:02:57.105" v="119" actId="6549"/>
          <ac:spMkLst>
            <pc:docMk/>
            <pc:sldMk cId="2717600429" sldId="419"/>
            <ac:spMk id="36" creationId="{0A3F3C39-07A6-C95E-A143-BF881A0718A9}"/>
          </ac:spMkLst>
        </pc:spChg>
      </pc:sldChg>
      <pc:sldChg chg="modSp mod">
        <pc:chgData name="Bess Dunlevy" userId="dd4b9a8537dbe9d0" providerId="LiveId" clId="{A7821826-F070-472D-8291-D0772A424A9D}" dt="2023-11-28T00:06:27.694" v="138" actId="6549"/>
        <pc:sldMkLst>
          <pc:docMk/>
          <pc:sldMk cId="1452613293" sldId="420"/>
        </pc:sldMkLst>
        <pc:spChg chg="mod">
          <ac:chgData name="Bess Dunlevy" userId="dd4b9a8537dbe9d0" providerId="LiveId" clId="{A7821826-F070-472D-8291-D0772A424A9D}" dt="2023-11-28T00:06:27.694" v="138" actId="6549"/>
          <ac:spMkLst>
            <pc:docMk/>
            <pc:sldMk cId="1452613293" sldId="420"/>
            <ac:spMk id="6" creationId="{3D167E7B-C53E-A728-0B78-0D225A366497}"/>
          </ac:spMkLst>
        </pc:spChg>
      </pc:sldChg>
      <pc:sldChg chg="modSp mod">
        <pc:chgData name="Bess Dunlevy" userId="dd4b9a8537dbe9d0" providerId="LiveId" clId="{A7821826-F070-472D-8291-D0772A424A9D}" dt="2023-11-28T00:06:32.342" v="139" actId="6549"/>
        <pc:sldMkLst>
          <pc:docMk/>
          <pc:sldMk cId="3923752489" sldId="421"/>
        </pc:sldMkLst>
        <pc:spChg chg="mod">
          <ac:chgData name="Bess Dunlevy" userId="dd4b9a8537dbe9d0" providerId="LiveId" clId="{A7821826-F070-472D-8291-D0772A424A9D}" dt="2023-11-28T00:06:32.342" v="139" actId="6549"/>
          <ac:spMkLst>
            <pc:docMk/>
            <pc:sldMk cId="3923752489" sldId="421"/>
            <ac:spMk id="6" creationId="{3D167E7B-C53E-A728-0B78-0D225A36649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11/30/23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85303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11/30/23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03&amp;utm_source=template-powerpoint&amp;utm_medium=content&amp;utm_campaign=Agency+Annual+Marketing+Report+Example-powerpoint-11903&amp;lpa=Agency+Annual+Marketing+Report+Example+powerpoint+11903"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7389830" y="388548"/>
            <a:ext cx="3981589" cy="552547"/>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5524811" cy="1569660"/>
          </a:xfrm>
          <a:prstGeom prst="rect">
            <a:avLst/>
          </a:prstGeom>
          <a:noFill/>
        </p:spPr>
        <p:txBody>
          <a:bodyPr wrap="square" rtlCol="0">
            <a:spAutoFit/>
          </a:bodyPr>
          <a:lstStyle/>
          <a:p>
            <a:r>
              <a:rPr lang="en-US" sz="3200" b="1" dirty="0">
                <a:solidFill>
                  <a:schemeClr val="tx1">
                    <a:lumMod val="75000"/>
                    <a:lumOff val="25000"/>
                  </a:schemeClr>
                </a:solidFill>
                <a:latin typeface="Century Gothic" panose="020B0502020202020204" pitchFamily="34" charset="0"/>
              </a:rPr>
              <a:t>AGENCY ANNUAL MARKETING REPORT TEMPLATE EXAMPLE</a:t>
            </a:r>
          </a:p>
        </p:txBody>
      </p:sp>
      <p:graphicFrame>
        <p:nvGraphicFramePr>
          <p:cNvPr id="3" name="Table 2">
            <a:extLst>
              <a:ext uri="{FF2B5EF4-FFF2-40B4-BE49-F238E27FC236}">
                <a16:creationId xmlns:a16="http://schemas.microsoft.com/office/drawing/2014/main" id="{6316FA27-80F1-E51A-6EA3-6AEC87E44580}"/>
              </a:ext>
            </a:extLst>
          </p:cNvPr>
          <p:cNvGraphicFramePr>
            <a:graphicFrameLocks noGrp="1"/>
          </p:cNvGraphicFramePr>
          <p:nvPr>
            <p:extLst>
              <p:ext uri="{D42A27DB-BD31-4B8C-83A1-F6EECF244321}">
                <p14:modId xmlns:p14="http://schemas.microsoft.com/office/powerpoint/2010/main" val="81363725"/>
              </p:ext>
            </p:extLst>
          </p:nvPr>
        </p:nvGraphicFramePr>
        <p:xfrm>
          <a:off x="300447" y="3862079"/>
          <a:ext cx="11070972" cy="2848405"/>
        </p:xfrm>
        <a:graphic>
          <a:graphicData uri="http://schemas.openxmlformats.org/drawingml/2006/table">
            <a:tbl>
              <a:tblPr/>
              <a:tblGrid>
                <a:gridCol w="4028186">
                  <a:extLst>
                    <a:ext uri="{9D8B030D-6E8A-4147-A177-3AD203B41FA5}">
                      <a16:colId xmlns:a16="http://schemas.microsoft.com/office/drawing/2014/main" val="1531615838"/>
                    </a:ext>
                  </a:extLst>
                </a:gridCol>
                <a:gridCol w="7042786">
                  <a:extLst>
                    <a:ext uri="{9D8B030D-6E8A-4147-A177-3AD203B41FA5}">
                      <a16:colId xmlns:a16="http://schemas.microsoft.com/office/drawing/2014/main" val="947185427"/>
                    </a:ext>
                  </a:extLst>
                </a:gridCol>
              </a:tblGrid>
              <a:tr h="547570">
                <a:tc>
                  <a:txBody>
                    <a:bodyPr/>
                    <a:lstStyle/>
                    <a:p>
                      <a:pPr algn="r" fontAlgn="ctr"/>
                      <a:r>
                        <a:rPr lang="en-US" sz="900" b="0" i="0" u="none" strike="noStrike" dirty="0">
                          <a:solidFill>
                            <a:srgbClr val="000000"/>
                          </a:solidFill>
                          <a:effectLst/>
                          <a:latin typeface="Century Gothic" panose="020B0502020202020204" pitchFamily="34" charset="0"/>
                        </a:rPr>
                        <a:t>ADDRESS</a:t>
                      </a:r>
                    </a:p>
                  </a:txBody>
                  <a:tcPr marL="9322" marR="111868"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algn="l" fontAlgn="ctr"/>
                      <a:r>
                        <a:rPr lang="en-US" sz="1400" b="0" i="0" u="none" strike="noStrike" dirty="0">
                          <a:solidFill>
                            <a:schemeClr val="accent5">
                              <a:lumMod val="75000"/>
                            </a:schemeClr>
                          </a:solidFill>
                          <a:effectLst/>
                          <a:latin typeface="Century Gothic" panose="020B0502020202020204" pitchFamily="34" charset="0"/>
                        </a:rPr>
                        <a:t>123 Main Street</a:t>
                      </a:r>
                    </a:p>
                  </a:txBody>
                  <a:tcPr marL="111868" marR="9322"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196125378"/>
                  </a:ext>
                </a:extLst>
              </a:tr>
              <a:tr h="460167">
                <a:tc>
                  <a:txBody>
                    <a:bodyPr/>
                    <a:lstStyle/>
                    <a:p>
                      <a:pPr algn="r" fontAlgn="ctr"/>
                      <a:r>
                        <a:rPr lang="en-US" sz="900" b="0" i="0" u="none" strike="noStrike" dirty="0">
                          <a:solidFill>
                            <a:srgbClr val="000000"/>
                          </a:solidFill>
                          <a:effectLst/>
                          <a:latin typeface="Century Gothic" panose="020B0502020202020204" pitchFamily="34" charset="0"/>
                        </a:rPr>
                        <a:t>PHONE</a:t>
                      </a:r>
                    </a:p>
                  </a:txBody>
                  <a:tcPr marL="9322" marR="111868"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algn="l" fontAlgn="ctr"/>
                      <a:r>
                        <a:rPr lang="en-US" sz="1400" b="0" i="0" u="none" strike="noStrike" dirty="0">
                          <a:solidFill>
                            <a:schemeClr val="accent5">
                              <a:lumMod val="75000"/>
                            </a:schemeClr>
                          </a:solidFill>
                          <a:effectLst/>
                          <a:latin typeface="Century Gothic" panose="020B0502020202020204" pitchFamily="34" charset="0"/>
                        </a:rPr>
                        <a:t>Phone</a:t>
                      </a:r>
                    </a:p>
                  </a:txBody>
                  <a:tcPr marL="111868" marR="9322"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07351565"/>
                  </a:ext>
                </a:extLst>
              </a:tr>
              <a:tr h="460167">
                <a:tc>
                  <a:txBody>
                    <a:bodyPr/>
                    <a:lstStyle/>
                    <a:p>
                      <a:pPr algn="r" fontAlgn="ctr"/>
                      <a:r>
                        <a:rPr lang="en-US" sz="900" b="0" i="0" u="none" strike="noStrike" dirty="0">
                          <a:solidFill>
                            <a:srgbClr val="000000"/>
                          </a:solidFill>
                          <a:effectLst/>
                          <a:latin typeface="Century Gothic" panose="020B0502020202020204" pitchFamily="34" charset="0"/>
                        </a:rPr>
                        <a:t>EMAIL</a:t>
                      </a:r>
                    </a:p>
                  </a:txBody>
                  <a:tcPr marL="9322" marR="111868"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accent5">
                              <a:lumMod val="75000"/>
                            </a:schemeClr>
                          </a:solidFill>
                          <a:effectLst/>
                          <a:latin typeface="Century Gothic" panose="020B0502020202020204" pitchFamily="34" charset="0"/>
                        </a:rPr>
                        <a:t>Email Address</a:t>
                      </a:r>
                    </a:p>
                  </a:txBody>
                  <a:tcPr marL="111868" marR="9322"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618879638"/>
                  </a:ext>
                </a:extLst>
              </a:tr>
              <a:tr h="460167">
                <a:tc>
                  <a:txBody>
                    <a:bodyPr/>
                    <a:lstStyle/>
                    <a:p>
                      <a:pPr algn="r" fontAlgn="ctr"/>
                      <a:r>
                        <a:rPr lang="en-US" sz="900" b="0" i="0" u="none" strike="noStrike" dirty="0">
                          <a:solidFill>
                            <a:srgbClr val="000000"/>
                          </a:solidFill>
                          <a:effectLst/>
                          <a:latin typeface="Century Gothic" panose="020B0502020202020204" pitchFamily="34" charset="0"/>
                        </a:rPr>
                        <a:t>REPORT DATE</a:t>
                      </a:r>
                    </a:p>
                  </a:txBody>
                  <a:tcPr marL="9322" marR="111868"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accent5">
                              <a:lumMod val="75000"/>
                            </a:schemeClr>
                          </a:solidFill>
                          <a:effectLst/>
                          <a:latin typeface="Century Gothic" panose="020B0502020202020204" pitchFamily="34" charset="0"/>
                        </a:rPr>
                        <a:t>MM/DD/YY</a:t>
                      </a:r>
                    </a:p>
                  </a:txBody>
                  <a:tcPr marL="111868" marR="9322"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492641583"/>
                  </a:ext>
                </a:extLst>
              </a:tr>
              <a:tr h="460167">
                <a:tc>
                  <a:txBody>
                    <a:bodyPr/>
                    <a:lstStyle/>
                    <a:p>
                      <a:pPr algn="r" fontAlgn="ctr"/>
                      <a:r>
                        <a:rPr lang="en-US" sz="900" b="0" i="0" u="none" strike="noStrike" dirty="0">
                          <a:solidFill>
                            <a:srgbClr val="000000"/>
                          </a:solidFill>
                          <a:effectLst/>
                          <a:latin typeface="Century Gothic" panose="020B0502020202020204" pitchFamily="34" charset="0"/>
                        </a:rPr>
                        <a:t>REPORT PREPARED BY</a:t>
                      </a:r>
                    </a:p>
                  </a:txBody>
                  <a:tcPr marL="9322" marR="111868"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accent5">
                              <a:lumMod val="75000"/>
                            </a:schemeClr>
                          </a:solidFill>
                          <a:effectLst/>
                          <a:latin typeface="Century Gothic" panose="020B0502020202020204" pitchFamily="34" charset="0"/>
                        </a:rPr>
                        <a:t>June Taylor, Marketing Officer</a:t>
                      </a:r>
                    </a:p>
                  </a:txBody>
                  <a:tcPr marL="111868" marR="9322"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78722126"/>
                  </a:ext>
                </a:extLst>
              </a:tr>
              <a:tr h="460167">
                <a:tc>
                  <a:txBody>
                    <a:bodyPr/>
                    <a:lstStyle/>
                    <a:p>
                      <a:pPr algn="r" fontAlgn="ctr"/>
                      <a:r>
                        <a:rPr lang="en-US" sz="900" b="0" i="0" u="none" strike="noStrike" dirty="0">
                          <a:solidFill>
                            <a:srgbClr val="000000"/>
                          </a:solidFill>
                          <a:effectLst/>
                          <a:latin typeface="Century Gothic" panose="020B0502020202020204" pitchFamily="34" charset="0"/>
                        </a:rPr>
                        <a:t>REPORT APPROVED BY</a:t>
                      </a:r>
                    </a:p>
                  </a:txBody>
                  <a:tcPr marL="9322" marR="111868"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accent5">
                              <a:lumMod val="75000"/>
                            </a:schemeClr>
                          </a:solidFill>
                          <a:effectLst/>
                          <a:latin typeface="Century Gothic" panose="020B0502020202020204" pitchFamily="34" charset="0"/>
                        </a:rPr>
                        <a:t>Paul Finley, Sr. Project Manager</a:t>
                      </a:r>
                    </a:p>
                  </a:txBody>
                  <a:tcPr marL="111868" marR="9322"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7325066"/>
                  </a:ext>
                </a:extLst>
              </a:tr>
            </a:tbl>
          </a:graphicData>
        </a:graphic>
      </p:graphicFrame>
      <p:sp>
        <p:nvSpPr>
          <p:cNvPr id="6" name="TextBox 5">
            <a:extLst>
              <a:ext uri="{FF2B5EF4-FFF2-40B4-BE49-F238E27FC236}">
                <a16:creationId xmlns:a16="http://schemas.microsoft.com/office/drawing/2014/main" id="{F998646C-33F7-70F0-B32A-337529F4B098}"/>
              </a:ext>
            </a:extLst>
          </p:cNvPr>
          <p:cNvSpPr txBox="1"/>
          <p:nvPr/>
        </p:nvSpPr>
        <p:spPr>
          <a:xfrm>
            <a:off x="233145" y="2748842"/>
            <a:ext cx="6264255" cy="630942"/>
          </a:xfrm>
          <a:prstGeom prst="rect">
            <a:avLst/>
          </a:prstGeom>
          <a:noFill/>
        </p:spPr>
        <p:txBody>
          <a:bodyPr wrap="square" rtlCol="0">
            <a:spAutoFit/>
          </a:bodyPr>
          <a:lstStyle/>
          <a:p>
            <a:r>
              <a:rPr lang="en-US" sz="3500" dirty="0">
                <a:solidFill>
                  <a:schemeClr val="accent5">
                    <a:lumMod val="75000"/>
                  </a:schemeClr>
                </a:solidFill>
                <a:latin typeface="Century Gothic" panose="020B0502020202020204" pitchFamily="34" charset="0"/>
              </a:rPr>
              <a:t>POSITIVE CHARGE</a:t>
            </a:r>
          </a:p>
        </p:txBody>
      </p:sp>
    </p:spTree>
    <p:extLst>
      <p:ext uri="{BB962C8B-B14F-4D97-AF65-F5344CB8AC3E}">
        <p14:creationId xmlns:p14="http://schemas.microsoft.com/office/powerpoint/2010/main" val="4244894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White 3D rendering of a honeycomb">
            <a:extLst>
              <a:ext uri="{FF2B5EF4-FFF2-40B4-BE49-F238E27FC236}">
                <a16:creationId xmlns:a16="http://schemas.microsoft.com/office/drawing/2014/main" id="{7A79BE93-BC55-2FFA-AED1-539E4E3CEAD5}"/>
              </a:ext>
            </a:extLst>
          </p:cNvPr>
          <p:cNvPicPr>
            <a:picLocks noChangeAspect="1"/>
          </p:cNvPicPr>
          <p:nvPr/>
        </p:nvPicPr>
        <p:blipFill>
          <a:blip r:embed="rId2">
            <a:alphaModFix amt="40000"/>
          </a:blip>
          <a:stretch>
            <a:fillRect/>
          </a:stretch>
        </p:blipFill>
        <p:spPr>
          <a:xfrm>
            <a:off x="0" y="0"/>
            <a:ext cx="12192000" cy="6858000"/>
          </a:xfrm>
          <a:prstGeom prst="rect">
            <a:avLst/>
          </a:prstGeom>
        </p:spPr>
      </p:pic>
      <p:grpSp>
        <p:nvGrpSpPr>
          <p:cNvPr id="11" name="Group 10">
            <a:extLst>
              <a:ext uri="{FF2B5EF4-FFF2-40B4-BE49-F238E27FC236}">
                <a16:creationId xmlns:a16="http://schemas.microsoft.com/office/drawing/2014/main" id="{C098526A-A715-A9D5-AF4D-FF87B3763ECA}"/>
              </a:ext>
            </a:extLst>
          </p:cNvPr>
          <p:cNvGrpSpPr/>
          <p:nvPr/>
        </p:nvGrpSpPr>
        <p:grpSpPr>
          <a:xfrm>
            <a:off x="338061" y="2331205"/>
            <a:ext cx="1827784" cy="356345"/>
            <a:chOff x="165305" y="1630106"/>
            <a:chExt cx="1827784" cy="356345"/>
          </a:xfrm>
        </p:grpSpPr>
        <p:sp>
          <p:nvSpPr>
            <p:cNvPr id="12" name="Right Triangle 11">
              <a:extLst>
                <a:ext uri="{FF2B5EF4-FFF2-40B4-BE49-F238E27FC236}">
                  <a16:creationId xmlns:a16="http://schemas.microsoft.com/office/drawing/2014/main" id="{BC472848-1130-0165-BE8B-63C3700D76D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955484D4-1DA4-13DA-ED4F-9021F44A9E57}"/>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Graphic 4" descr="Document with solid fill">
            <a:extLst>
              <a:ext uri="{FF2B5EF4-FFF2-40B4-BE49-F238E27FC236}">
                <a16:creationId xmlns:a16="http://schemas.microsoft.com/office/drawing/2014/main" id="{0197AD73-FB16-E3C2-ED71-1C7F48F2B9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9490" y="1211896"/>
            <a:ext cx="556316" cy="556316"/>
          </a:xfrm>
          <a:prstGeom prst="rect">
            <a:avLst/>
          </a:prstGeom>
        </p:spPr>
      </p:pic>
      <p:pic>
        <p:nvPicPr>
          <p:cNvPr id="7" name="Graphic 6" descr="Document with solid fill">
            <a:extLst>
              <a:ext uri="{FF2B5EF4-FFF2-40B4-BE49-F238E27FC236}">
                <a16:creationId xmlns:a16="http://schemas.microsoft.com/office/drawing/2014/main" id="{07E31182-3ADD-BB06-3117-7CEE7D05D4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7596" y="1211895"/>
            <a:ext cx="540791" cy="540791"/>
          </a:xfrm>
          <a:prstGeom prst="rect">
            <a:avLst/>
          </a:prstGeom>
        </p:spPr>
      </p:pic>
      <p:grpSp>
        <p:nvGrpSpPr>
          <p:cNvPr id="53" name="Group 52">
            <a:extLst>
              <a:ext uri="{FF2B5EF4-FFF2-40B4-BE49-F238E27FC236}">
                <a16:creationId xmlns:a16="http://schemas.microsoft.com/office/drawing/2014/main" id="{7C45E56A-23F2-E659-4D21-EEA34AC043CA}"/>
              </a:ext>
            </a:extLst>
          </p:cNvPr>
          <p:cNvGrpSpPr/>
          <p:nvPr/>
        </p:nvGrpSpPr>
        <p:grpSpPr>
          <a:xfrm>
            <a:off x="8216203" y="3567334"/>
            <a:ext cx="1827784" cy="356345"/>
            <a:chOff x="165305" y="1630106"/>
            <a:chExt cx="1827784" cy="356345"/>
          </a:xfrm>
        </p:grpSpPr>
        <p:sp>
          <p:nvSpPr>
            <p:cNvPr id="54" name="Right Triangle 53">
              <a:extLst>
                <a:ext uri="{FF2B5EF4-FFF2-40B4-BE49-F238E27FC236}">
                  <a16:creationId xmlns:a16="http://schemas.microsoft.com/office/drawing/2014/main" id="{5916C096-439C-CF00-5D6A-5F30EF34B4A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ight Triangle 54">
              <a:extLst>
                <a:ext uri="{FF2B5EF4-FFF2-40B4-BE49-F238E27FC236}">
                  <a16:creationId xmlns:a16="http://schemas.microsoft.com/office/drawing/2014/main" id="{706F77B6-B4F0-0BB6-11A8-93BBB066755E}"/>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7E628810-9170-FFF2-8E30-61204C2843DF}"/>
              </a:ext>
            </a:extLst>
          </p:cNvPr>
          <p:cNvSpPr txBox="1"/>
          <p:nvPr/>
        </p:nvSpPr>
        <p:spPr>
          <a:xfrm>
            <a:off x="139687" y="135722"/>
            <a:ext cx="5339923" cy="492443"/>
          </a:xfrm>
          <a:prstGeom prst="rect">
            <a:avLst/>
          </a:prstGeom>
          <a:noFill/>
        </p:spPr>
        <p:txBody>
          <a:bodyPr wrap="none" rtlCol="0">
            <a:spAutoFit/>
          </a:bodyPr>
          <a:lstStyle/>
          <a:p>
            <a:r>
              <a:rPr lang="en-US" sz="2600" dirty="0">
                <a:solidFill>
                  <a:schemeClr val="accent5">
                    <a:lumMod val="75000"/>
                  </a:schemeClr>
                </a:solidFill>
                <a:latin typeface="Century Gothic" panose="020B0502020202020204" pitchFamily="34" charset="0"/>
              </a:rPr>
              <a:t>8. TESTIMONIALS &amp; CASE STUDIES</a:t>
            </a:r>
          </a:p>
        </p:txBody>
      </p:sp>
      <p:sp>
        <p:nvSpPr>
          <p:cNvPr id="10" name="Speech Bubble: Rectangle 9">
            <a:extLst>
              <a:ext uri="{FF2B5EF4-FFF2-40B4-BE49-F238E27FC236}">
                <a16:creationId xmlns:a16="http://schemas.microsoft.com/office/drawing/2014/main" id="{7EFCFD2C-41A2-D3E8-2727-7B812C46998D}"/>
              </a:ext>
            </a:extLst>
          </p:cNvPr>
          <p:cNvSpPr/>
          <p:nvPr/>
        </p:nvSpPr>
        <p:spPr>
          <a:xfrm>
            <a:off x="338061" y="1496487"/>
            <a:ext cx="4316132" cy="4606362"/>
          </a:xfrm>
          <a:prstGeom prst="wedgeRectCallou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1EF2437-02D2-FF00-9E43-2065F62B717D}"/>
              </a:ext>
            </a:extLst>
          </p:cNvPr>
          <p:cNvSpPr txBox="1"/>
          <p:nvPr/>
        </p:nvSpPr>
        <p:spPr>
          <a:xfrm>
            <a:off x="394402" y="2536448"/>
            <a:ext cx="4162020" cy="1785104"/>
          </a:xfrm>
          <a:prstGeom prst="rect">
            <a:avLst/>
          </a:prstGeom>
          <a:noFill/>
        </p:spPr>
        <p:txBody>
          <a:bodyPr wrap="square">
            <a:spAutoFit/>
          </a:bodyPr>
          <a:lstStyle/>
          <a:p>
            <a:r>
              <a:rPr lang="en-US" sz="2200" b="0" i="0" strike="noStrike" dirty="0">
                <a:solidFill>
                  <a:srgbClr val="000000"/>
                </a:solidFill>
                <a:effectLst/>
                <a:latin typeface="Century Gothic" panose="020B0502020202020204" pitchFamily="34" charset="0"/>
              </a:rPr>
              <a:t>Positive Charge's campaign was a game-changer for us. Their vision aligns with ours, making the partnership fruitful.</a:t>
            </a:r>
          </a:p>
        </p:txBody>
      </p:sp>
      <p:sp>
        <p:nvSpPr>
          <p:cNvPr id="14" name="TextBox 13">
            <a:extLst>
              <a:ext uri="{FF2B5EF4-FFF2-40B4-BE49-F238E27FC236}">
                <a16:creationId xmlns:a16="http://schemas.microsoft.com/office/drawing/2014/main" id="{6EF4860B-1B01-952A-C7A1-47A46C20E89B}"/>
              </a:ext>
            </a:extLst>
          </p:cNvPr>
          <p:cNvSpPr txBox="1"/>
          <p:nvPr/>
        </p:nvSpPr>
        <p:spPr>
          <a:xfrm>
            <a:off x="394402" y="5618480"/>
            <a:ext cx="4162020" cy="276999"/>
          </a:xfrm>
          <a:prstGeom prst="rect">
            <a:avLst/>
          </a:prstGeom>
          <a:noFill/>
        </p:spPr>
        <p:txBody>
          <a:bodyPr wrap="square">
            <a:spAutoFit/>
          </a:bodyPr>
          <a:lstStyle/>
          <a:p>
            <a:r>
              <a:rPr lang="en-US" sz="1200" b="1" i="0" strike="noStrike" dirty="0">
                <a:solidFill>
                  <a:srgbClr val="000000"/>
                </a:solidFill>
                <a:effectLst/>
                <a:latin typeface="Century Gothic" panose="020B0502020202020204" pitchFamily="34" charset="0"/>
              </a:rPr>
              <a:t>ElectroMotors CEO, Jane Doe</a:t>
            </a:r>
          </a:p>
        </p:txBody>
      </p:sp>
      <p:pic>
        <p:nvPicPr>
          <p:cNvPr id="16" name="Graphic 15" descr="Open quotation mark with solid fill">
            <a:extLst>
              <a:ext uri="{FF2B5EF4-FFF2-40B4-BE49-F238E27FC236}">
                <a16:creationId xmlns:a16="http://schemas.microsoft.com/office/drawing/2014/main" id="{E3387F40-A199-2DE7-8728-799164B529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678" y="821031"/>
            <a:ext cx="1338045" cy="1338045"/>
          </a:xfrm>
          <a:prstGeom prst="rect">
            <a:avLst/>
          </a:prstGeom>
        </p:spPr>
      </p:pic>
      <p:sp>
        <p:nvSpPr>
          <p:cNvPr id="17" name="Speech Bubble: Rectangle 16">
            <a:extLst>
              <a:ext uri="{FF2B5EF4-FFF2-40B4-BE49-F238E27FC236}">
                <a16:creationId xmlns:a16="http://schemas.microsoft.com/office/drawing/2014/main" id="{E2B792CA-28BB-2DA3-08AE-182DC3DD9262}"/>
              </a:ext>
            </a:extLst>
          </p:cNvPr>
          <p:cNvSpPr/>
          <p:nvPr/>
        </p:nvSpPr>
        <p:spPr>
          <a:xfrm>
            <a:off x="6534613" y="1496487"/>
            <a:ext cx="4316132" cy="4606362"/>
          </a:xfrm>
          <a:prstGeom prst="wedgeRectCallou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7A7495C0-E5B6-2025-0525-1E1DC3076281}"/>
              </a:ext>
            </a:extLst>
          </p:cNvPr>
          <p:cNvSpPr txBox="1"/>
          <p:nvPr/>
        </p:nvSpPr>
        <p:spPr>
          <a:xfrm>
            <a:off x="6590954" y="2536448"/>
            <a:ext cx="4162020" cy="1785104"/>
          </a:xfrm>
          <a:prstGeom prst="rect">
            <a:avLst/>
          </a:prstGeom>
          <a:noFill/>
        </p:spPr>
        <p:txBody>
          <a:bodyPr wrap="square">
            <a:spAutoFit/>
          </a:bodyPr>
          <a:lstStyle/>
          <a:p>
            <a:r>
              <a:rPr lang="en-US" sz="2200" b="0" i="0" strike="noStrike" dirty="0">
                <a:solidFill>
                  <a:srgbClr val="000000"/>
                </a:solidFill>
                <a:effectLst/>
                <a:latin typeface="Century Gothic" panose="020B0502020202020204" pitchFamily="34" charset="0"/>
              </a:rPr>
              <a:t>After our six-month campaign, GreenWheels saw a 30% rise in their charging station subscriptions.</a:t>
            </a:r>
          </a:p>
        </p:txBody>
      </p:sp>
      <p:sp>
        <p:nvSpPr>
          <p:cNvPr id="19" name="TextBox 18">
            <a:extLst>
              <a:ext uri="{FF2B5EF4-FFF2-40B4-BE49-F238E27FC236}">
                <a16:creationId xmlns:a16="http://schemas.microsoft.com/office/drawing/2014/main" id="{0412584A-1084-F28E-7C01-CDE8225E9150}"/>
              </a:ext>
            </a:extLst>
          </p:cNvPr>
          <p:cNvSpPr txBox="1"/>
          <p:nvPr/>
        </p:nvSpPr>
        <p:spPr>
          <a:xfrm>
            <a:off x="6590954" y="5618480"/>
            <a:ext cx="4162020" cy="276999"/>
          </a:xfrm>
          <a:prstGeom prst="rect">
            <a:avLst/>
          </a:prstGeom>
          <a:noFill/>
        </p:spPr>
        <p:txBody>
          <a:bodyPr wrap="square">
            <a:spAutoFit/>
          </a:bodyPr>
          <a:lstStyle/>
          <a:p>
            <a:r>
              <a:rPr lang="en-US" sz="1200" b="1" i="0" strike="noStrike" dirty="0">
                <a:solidFill>
                  <a:srgbClr val="000000"/>
                </a:solidFill>
                <a:effectLst/>
                <a:latin typeface="Century Gothic" panose="020B0502020202020204" pitchFamily="34" charset="0"/>
              </a:rPr>
              <a:t>Case Study - GreenWheels</a:t>
            </a:r>
          </a:p>
        </p:txBody>
      </p:sp>
      <p:pic>
        <p:nvPicPr>
          <p:cNvPr id="20" name="Graphic 19" descr="Open quotation mark with solid fill">
            <a:extLst>
              <a:ext uri="{FF2B5EF4-FFF2-40B4-BE49-F238E27FC236}">
                <a16:creationId xmlns:a16="http://schemas.microsoft.com/office/drawing/2014/main" id="{317DC03C-5527-D926-43E9-AE2B0D54F1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9230" y="821031"/>
            <a:ext cx="1338045" cy="1338045"/>
          </a:xfrm>
          <a:prstGeom prst="rect">
            <a:avLst/>
          </a:prstGeom>
        </p:spPr>
      </p:pic>
    </p:spTree>
    <p:extLst>
      <p:ext uri="{BB962C8B-B14F-4D97-AF65-F5344CB8AC3E}">
        <p14:creationId xmlns:p14="http://schemas.microsoft.com/office/powerpoint/2010/main" val="2419857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White 3D rendering of a honeycomb">
            <a:extLst>
              <a:ext uri="{FF2B5EF4-FFF2-40B4-BE49-F238E27FC236}">
                <a16:creationId xmlns:a16="http://schemas.microsoft.com/office/drawing/2014/main" id="{7A79BE93-BC55-2FFA-AED1-539E4E3CEAD5}"/>
              </a:ext>
            </a:extLst>
          </p:cNvPr>
          <p:cNvPicPr>
            <a:picLocks noChangeAspect="1"/>
          </p:cNvPicPr>
          <p:nvPr/>
        </p:nvPicPr>
        <p:blipFill>
          <a:blip r:embed="rId2">
            <a:alphaModFix amt="40000"/>
          </a:blip>
          <a:stretch>
            <a:fillRect/>
          </a:stretch>
        </p:blipFill>
        <p:spPr>
          <a:xfrm>
            <a:off x="0" y="0"/>
            <a:ext cx="12192000" cy="6858000"/>
          </a:xfrm>
          <a:prstGeom prst="rect">
            <a:avLst/>
          </a:prstGeom>
        </p:spPr>
      </p:pic>
      <p:grpSp>
        <p:nvGrpSpPr>
          <p:cNvPr id="11" name="Group 10">
            <a:extLst>
              <a:ext uri="{FF2B5EF4-FFF2-40B4-BE49-F238E27FC236}">
                <a16:creationId xmlns:a16="http://schemas.microsoft.com/office/drawing/2014/main" id="{C098526A-A715-A9D5-AF4D-FF87B3763ECA}"/>
              </a:ext>
            </a:extLst>
          </p:cNvPr>
          <p:cNvGrpSpPr/>
          <p:nvPr/>
        </p:nvGrpSpPr>
        <p:grpSpPr>
          <a:xfrm>
            <a:off x="338061" y="2331205"/>
            <a:ext cx="1827784" cy="356345"/>
            <a:chOff x="165305" y="1630106"/>
            <a:chExt cx="1827784" cy="356345"/>
          </a:xfrm>
        </p:grpSpPr>
        <p:sp>
          <p:nvSpPr>
            <p:cNvPr id="12" name="Right Triangle 11">
              <a:extLst>
                <a:ext uri="{FF2B5EF4-FFF2-40B4-BE49-F238E27FC236}">
                  <a16:creationId xmlns:a16="http://schemas.microsoft.com/office/drawing/2014/main" id="{BC472848-1130-0165-BE8B-63C3700D76D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955484D4-1DA4-13DA-ED4F-9021F44A9E57}"/>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Graphic 4" descr="Document with solid fill">
            <a:extLst>
              <a:ext uri="{FF2B5EF4-FFF2-40B4-BE49-F238E27FC236}">
                <a16:creationId xmlns:a16="http://schemas.microsoft.com/office/drawing/2014/main" id="{0197AD73-FB16-E3C2-ED71-1C7F48F2B9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9490" y="1211896"/>
            <a:ext cx="556316" cy="556316"/>
          </a:xfrm>
          <a:prstGeom prst="rect">
            <a:avLst/>
          </a:prstGeom>
        </p:spPr>
      </p:pic>
      <p:pic>
        <p:nvPicPr>
          <p:cNvPr id="7" name="Graphic 6" descr="Document with solid fill">
            <a:extLst>
              <a:ext uri="{FF2B5EF4-FFF2-40B4-BE49-F238E27FC236}">
                <a16:creationId xmlns:a16="http://schemas.microsoft.com/office/drawing/2014/main" id="{07E31182-3ADD-BB06-3117-7CEE7D05D4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7596" y="1211895"/>
            <a:ext cx="540791" cy="540791"/>
          </a:xfrm>
          <a:prstGeom prst="rect">
            <a:avLst/>
          </a:prstGeom>
        </p:spPr>
      </p:pic>
      <p:grpSp>
        <p:nvGrpSpPr>
          <p:cNvPr id="53" name="Group 52">
            <a:extLst>
              <a:ext uri="{FF2B5EF4-FFF2-40B4-BE49-F238E27FC236}">
                <a16:creationId xmlns:a16="http://schemas.microsoft.com/office/drawing/2014/main" id="{7C45E56A-23F2-E659-4D21-EEA34AC043CA}"/>
              </a:ext>
            </a:extLst>
          </p:cNvPr>
          <p:cNvGrpSpPr/>
          <p:nvPr/>
        </p:nvGrpSpPr>
        <p:grpSpPr>
          <a:xfrm>
            <a:off x="8216203" y="3567334"/>
            <a:ext cx="1827784" cy="356345"/>
            <a:chOff x="165305" y="1630106"/>
            <a:chExt cx="1827784" cy="356345"/>
          </a:xfrm>
        </p:grpSpPr>
        <p:sp>
          <p:nvSpPr>
            <p:cNvPr id="54" name="Right Triangle 53">
              <a:extLst>
                <a:ext uri="{FF2B5EF4-FFF2-40B4-BE49-F238E27FC236}">
                  <a16:creationId xmlns:a16="http://schemas.microsoft.com/office/drawing/2014/main" id="{5916C096-439C-CF00-5D6A-5F30EF34B4A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ight Triangle 54">
              <a:extLst>
                <a:ext uri="{FF2B5EF4-FFF2-40B4-BE49-F238E27FC236}">
                  <a16:creationId xmlns:a16="http://schemas.microsoft.com/office/drawing/2014/main" id="{706F77B6-B4F0-0BB6-11A8-93BBB066755E}"/>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7E628810-9170-FFF2-8E30-61204C2843DF}"/>
              </a:ext>
            </a:extLst>
          </p:cNvPr>
          <p:cNvSpPr txBox="1"/>
          <p:nvPr/>
        </p:nvSpPr>
        <p:spPr>
          <a:xfrm>
            <a:off x="139687" y="135722"/>
            <a:ext cx="4187365" cy="492443"/>
          </a:xfrm>
          <a:prstGeom prst="rect">
            <a:avLst/>
          </a:prstGeom>
          <a:noFill/>
        </p:spPr>
        <p:txBody>
          <a:bodyPr wrap="none" rtlCol="0">
            <a:spAutoFit/>
          </a:bodyPr>
          <a:lstStyle/>
          <a:p>
            <a:r>
              <a:rPr lang="en-US" sz="2600" dirty="0">
                <a:solidFill>
                  <a:schemeClr val="accent5">
                    <a:lumMod val="75000"/>
                  </a:schemeClr>
                </a:solidFill>
                <a:latin typeface="Century Gothic" panose="020B0502020202020204" pitchFamily="34" charset="0"/>
              </a:rPr>
              <a:t>9. FUTURE AND OUTLOOK</a:t>
            </a:r>
          </a:p>
        </p:txBody>
      </p:sp>
      <p:sp>
        <p:nvSpPr>
          <p:cNvPr id="8" name="TextBox 7">
            <a:extLst>
              <a:ext uri="{FF2B5EF4-FFF2-40B4-BE49-F238E27FC236}">
                <a16:creationId xmlns:a16="http://schemas.microsoft.com/office/drawing/2014/main" id="{71EF2437-02D2-FF00-9E43-2065F62B717D}"/>
              </a:ext>
            </a:extLst>
          </p:cNvPr>
          <p:cNvSpPr txBox="1"/>
          <p:nvPr/>
        </p:nvSpPr>
        <p:spPr>
          <a:xfrm>
            <a:off x="428090" y="1579554"/>
            <a:ext cx="11425849" cy="1107996"/>
          </a:xfrm>
          <a:prstGeom prst="rect">
            <a:avLst/>
          </a:prstGeom>
          <a:noFill/>
        </p:spPr>
        <p:txBody>
          <a:bodyPr wrap="square">
            <a:spAutoFit/>
          </a:bodyPr>
          <a:lstStyle/>
          <a:p>
            <a:r>
              <a:rPr lang="en-US" sz="2200" b="0" i="0" strike="noStrike" dirty="0">
                <a:solidFill>
                  <a:srgbClr val="000000"/>
                </a:solidFill>
                <a:effectLst/>
                <a:latin typeface="Century Gothic" panose="020B0502020202020204" pitchFamily="34" charset="0"/>
              </a:rPr>
              <a:t>20XX is set to be electrifying! We're targeting a </a:t>
            </a:r>
            <a:r>
              <a:rPr lang="en-US" sz="2200" b="1" i="0" strike="noStrike" dirty="0">
                <a:solidFill>
                  <a:srgbClr val="000000"/>
                </a:solidFill>
                <a:effectLst/>
                <a:latin typeface="Century Gothic" panose="020B0502020202020204" pitchFamily="34" charset="0"/>
              </a:rPr>
              <a:t>50% growth </a:t>
            </a:r>
            <a:r>
              <a:rPr lang="en-US" sz="2200" b="0" i="0" strike="noStrike" dirty="0">
                <a:solidFill>
                  <a:srgbClr val="000000"/>
                </a:solidFill>
                <a:effectLst/>
                <a:latin typeface="Century Gothic" panose="020B0502020202020204" pitchFamily="34" charset="0"/>
              </a:rPr>
              <a:t>in the automotive sector, expanding to European markets, and launching three proprietary tools for enhanced campaign efficiency.</a:t>
            </a:r>
          </a:p>
        </p:txBody>
      </p:sp>
      <p:pic>
        <p:nvPicPr>
          <p:cNvPr id="9" name="Graphic 8" descr="Future outline">
            <a:extLst>
              <a:ext uri="{FF2B5EF4-FFF2-40B4-BE49-F238E27FC236}">
                <a16:creationId xmlns:a16="http://schemas.microsoft.com/office/drawing/2014/main" id="{27380C85-2ABC-96A1-D2E1-2B178CC9AE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04" y="3358678"/>
            <a:ext cx="3787443" cy="3787443"/>
          </a:xfrm>
          <a:prstGeom prst="rect">
            <a:avLst/>
          </a:prstGeom>
        </p:spPr>
      </p:pic>
      <p:pic>
        <p:nvPicPr>
          <p:cNvPr id="15" name="Graphic 14" descr="Future outline">
            <a:extLst>
              <a:ext uri="{FF2B5EF4-FFF2-40B4-BE49-F238E27FC236}">
                <a16:creationId xmlns:a16="http://schemas.microsoft.com/office/drawing/2014/main" id="{776D1BC8-6213-A765-1E5F-E5288F07330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113" y="3358679"/>
            <a:ext cx="3787443" cy="3787443"/>
          </a:xfrm>
          <a:prstGeom prst="rect">
            <a:avLst/>
          </a:prstGeom>
        </p:spPr>
      </p:pic>
    </p:spTree>
    <p:extLst>
      <p:ext uri="{BB962C8B-B14F-4D97-AF65-F5344CB8AC3E}">
        <p14:creationId xmlns:p14="http://schemas.microsoft.com/office/powerpoint/2010/main" val="3952935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7" y="327975"/>
            <a:ext cx="4436496" cy="1200329"/>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NOTES</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1856279"/>
            <a:ext cx="8138087" cy="646331"/>
          </a:xfrm>
          <a:prstGeom prst="rect">
            <a:avLst/>
          </a:prstGeom>
          <a:noFill/>
        </p:spPr>
        <p:txBody>
          <a:bodyPr wrap="square" rtlCol="0">
            <a:spAutoFit/>
          </a:bodyPr>
          <a:lstStyle/>
          <a:p>
            <a:r>
              <a:rPr lang="en-US" dirty="0">
                <a:latin typeface="Century Gothic" panose="020B0502020202020204" pitchFamily="34" charset="0"/>
              </a:rPr>
              <a:t>summary information / comments</a:t>
            </a:r>
          </a:p>
          <a:p>
            <a:r>
              <a:rPr lang="en-US" dirty="0">
                <a:latin typeface="Century Gothic" panose="020B0502020202020204" pitchFamily="34" charset="0"/>
              </a:rPr>
              <a:t> </a:t>
            </a:r>
          </a:p>
        </p:txBody>
      </p:sp>
      <p:grpSp>
        <p:nvGrpSpPr>
          <p:cNvPr id="8" name="Group 7">
            <a:extLst>
              <a:ext uri="{FF2B5EF4-FFF2-40B4-BE49-F238E27FC236}">
                <a16:creationId xmlns:a16="http://schemas.microsoft.com/office/drawing/2014/main" id="{08149F6B-15E2-6535-43E1-51306F751FD2}"/>
              </a:ext>
            </a:extLst>
          </p:cNvPr>
          <p:cNvGrpSpPr/>
          <p:nvPr/>
        </p:nvGrpSpPr>
        <p:grpSpPr>
          <a:xfrm>
            <a:off x="8216203" y="3567334"/>
            <a:ext cx="1827784" cy="356345"/>
            <a:chOff x="165305" y="1630106"/>
            <a:chExt cx="1827784" cy="356345"/>
          </a:xfrm>
        </p:grpSpPr>
        <p:sp>
          <p:nvSpPr>
            <p:cNvPr id="9" name="Right Triangle 8">
              <a:extLst>
                <a:ext uri="{FF2B5EF4-FFF2-40B4-BE49-F238E27FC236}">
                  <a16:creationId xmlns:a16="http://schemas.microsoft.com/office/drawing/2014/main" id="{46295B54-EEB2-94AA-4605-6492151F01AA}"/>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88D99510-899F-7E83-7793-B0E7DAD7C93B}"/>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77B03F2E-38A8-5E81-A4CC-17E28095882C}"/>
              </a:ext>
            </a:extLst>
          </p:cNvPr>
          <p:cNvGrpSpPr/>
          <p:nvPr/>
        </p:nvGrpSpPr>
        <p:grpSpPr>
          <a:xfrm>
            <a:off x="6184773" y="1630360"/>
            <a:ext cx="1827784" cy="356345"/>
            <a:chOff x="165305" y="1630106"/>
            <a:chExt cx="1827784" cy="356345"/>
          </a:xfrm>
        </p:grpSpPr>
        <p:sp>
          <p:nvSpPr>
            <p:cNvPr id="18" name="Right Triangle 17">
              <a:extLst>
                <a:ext uri="{FF2B5EF4-FFF2-40B4-BE49-F238E27FC236}">
                  <a16:creationId xmlns:a16="http://schemas.microsoft.com/office/drawing/2014/main" id="{6530920E-E560-0ED1-1F56-03710303FFC1}"/>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F25E5929-7AC4-3689-53C3-43786CA44920}"/>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19211905-E600-0A05-A2CA-24984EC68A70}"/>
              </a:ext>
            </a:extLst>
          </p:cNvPr>
          <p:cNvGrpSpPr/>
          <p:nvPr/>
        </p:nvGrpSpPr>
        <p:grpSpPr>
          <a:xfrm>
            <a:off x="8175502" y="1645172"/>
            <a:ext cx="1827784" cy="356345"/>
            <a:chOff x="165305" y="1630106"/>
            <a:chExt cx="1827784" cy="356345"/>
          </a:xfrm>
        </p:grpSpPr>
        <p:sp>
          <p:nvSpPr>
            <p:cNvPr id="43" name="Right Triangle 42">
              <a:extLst>
                <a:ext uri="{FF2B5EF4-FFF2-40B4-BE49-F238E27FC236}">
                  <a16:creationId xmlns:a16="http://schemas.microsoft.com/office/drawing/2014/main" id="{E6CD0137-EC6B-714D-B4E1-A2737706EC70}"/>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ight Triangle 43">
              <a:extLst>
                <a:ext uri="{FF2B5EF4-FFF2-40B4-BE49-F238E27FC236}">
                  <a16:creationId xmlns:a16="http://schemas.microsoft.com/office/drawing/2014/main" id="{5AF7EFBE-931B-0365-28A0-10460F76EE0C}"/>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FECABA65-F8FF-3ABF-8D47-B55C4DAAC4C7}"/>
              </a:ext>
            </a:extLst>
          </p:cNvPr>
          <p:cNvGrpSpPr/>
          <p:nvPr/>
        </p:nvGrpSpPr>
        <p:grpSpPr>
          <a:xfrm>
            <a:off x="10175657" y="1805115"/>
            <a:ext cx="1827784" cy="356345"/>
            <a:chOff x="165305" y="1630106"/>
            <a:chExt cx="1827784" cy="356345"/>
          </a:xfrm>
        </p:grpSpPr>
        <p:sp>
          <p:nvSpPr>
            <p:cNvPr id="51" name="Right Triangle 50">
              <a:extLst>
                <a:ext uri="{FF2B5EF4-FFF2-40B4-BE49-F238E27FC236}">
                  <a16:creationId xmlns:a16="http://schemas.microsoft.com/office/drawing/2014/main" id="{DEB06EC2-2B30-5011-3EA3-9971B995D411}"/>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ight Triangle 51">
              <a:extLst>
                <a:ext uri="{FF2B5EF4-FFF2-40B4-BE49-F238E27FC236}">
                  <a16:creationId xmlns:a16="http://schemas.microsoft.com/office/drawing/2014/main" id="{AF5A2299-E3D4-BE95-86DB-891E53D672E1}"/>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58997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tract white geometric texture">
            <a:extLst>
              <a:ext uri="{FF2B5EF4-FFF2-40B4-BE49-F238E27FC236}">
                <a16:creationId xmlns:a16="http://schemas.microsoft.com/office/drawing/2014/main" id="{5F7F9B30-FCCA-3D12-BE0F-B37F85BC61C3}"/>
              </a:ext>
            </a:extLst>
          </p:cNvPr>
          <p:cNvPicPr>
            <a:picLocks noChangeAspect="1"/>
          </p:cNvPicPr>
          <p:nvPr/>
        </p:nvPicPr>
        <p:blipFill>
          <a:blip r:embed="rId3"/>
          <a:stretch>
            <a:fillRect/>
          </a:stretch>
        </p:blipFill>
        <p:spPr>
          <a:xfrm>
            <a:off x="-11373" y="0"/>
            <a:ext cx="12203371" cy="6858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AGENCY ANNUAL MARKETING REPORT PRESENTATION EXAMPLE</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214684" y="248400"/>
            <a:ext cx="2255746" cy="584775"/>
          </a:xfrm>
          <a:prstGeom prst="rect">
            <a:avLst/>
          </a:prstGeom>
          <a:noFill/>
        </p:spPr>
        <p:txBody>
          <a:bodyPr wrap="none" rtlCol="0">
            <a:spAutoFit/>
          </a:bodyPr>
          <a:lstStyle/>
          <a:p>
            <a:r>
              <a:rPr lang="en-US" sz="3200" dirty="0">
                <a:solidFill>
                  <a:schemeClr val="accent5">
                    <a:lumMod val="75000"/>
                  </a:schemeClr>
                </a:solidFill>
                <a:latin typeface="Century Gothic" panose="020B0502020202020204" pitchFamily="34" charset="0"/>
              </a:rPr>
              <a:t>CONTENTS</a:t>
            </a:r>
          </a:p>
        </p:txBody>
      </p:sp>
      <p:sp>
        <p:nvSpPr>
          <p:cNvPr id="10" name="TextBox 9">
            <a:extLst>
              <a:ext uri="{FF2B5EF4-FFF2-40B4-BE49-F238E27FC236}">
                <a16:creationId xmlns:a16="http://schemas.microsoft.com/office/drawing/2014/main" id="{E0D3559C-3C64-B074-2C1E-73A94F3D45D1}"/>
              </a:ext>
            </a:extLst>
          </p:cNvPr>
          <p:cNvSpPr txBox="1"/>
          <p:nvPr/>
        </p:nvSpPr>
        <p:spPr>
          <a:xfrm>
            <a:off x="214684" y="1357704"/>
            <a:ext cx="482824" cy="738664"/>
          </a:xfrm>
          <a:prstGeom prst="rect">
            <a:avLst/>
          </a:prstGeom>
          <a:noFill/>
        </p:spPr>
        <p:txBody>
          <a:bodyPr wrap="none" rtlCol="0">
            <a:spAutoFit/>
          </a:bodyPr>
          <a:lstStyle/>
          <a:p>
            <a:r>
              <a:rPr lang="en-US" sz="4200" dirty="0">
                <a:solidFill>
                  <a:schemeClr val="tx1">
                    <a:lumMod val="65000"/>
                    <a:lumOff val="35000"/>
                  </a:schemeClr>
                </a:solidFill>
                <a:latin typeface="Century Gothic" panose="020B0502020202020204" pitchFamily="34" charset="0"/>
              </a:rPr>
              <a:t>1</a:t>
            </a:r>
          </a:p>
        </p:txBody>
      </p:sp>
      <p:sp>
        <p:nvSpPr>
          <p:cNvPr id="11" name="TextBox 10">
            <a:extLst>
              <a:ext uri="{FF2B5EF4-FFF2-40B4-BE49-F238E27FC236}">
                <a16:creationId xmlns:a16="http://schemas.microsoft.com/office/drawing/2014/main" id="{0873CA22-45C1-7BEE-3230-58ED7097A40B}"/>
              </a:ext>
            </a:extLst>
          </p:cNvPr>
          <p:cNvSpPr txBox="1"/>
          <p:nvPr/>
        </p:nvSpPr>
        <p:spPr>
          <a:xfrm>
            <a:off x="773625" y="1511592"/>
            <a:ext cx="3074881" cy="430887"/>
          </a:xfrm>
          <a:prstGeom prst="rect">
            <a:avLst/>
          </a:prstGeom>
          <a:noFill/>
        </p:spPr>
        <p:txBody>
          <a:bodyPr wrap="none" rtlCol="0">
            <a:spAutoFit/>
          </a:bodyPr>
          <a:lstStyle/>
          <a:p>
            <a:r>
              <a:rPr lang="en-US" sz="2200" dirty="0">
                <a:solidFill>
                  <a:schemeClr val="tx1">
                    <a:lumMod val="65000"/>
                    <a:lumOff val="35000"/>
                  </a:schemeClr>
                </a:solidFill>
                <a:latin typeface="Century Gothic" panose="020B0502020202020204" pitchFamily="34" charset="0"/>
              </a:rPr>
              <a:t>EXECUTIVE SUMMARY</a:t>
            </a:r>
          </a:p>
        </p:txBody>
      </p:sp>
      <p:sp>
        <p:nvSpPr>
          <p:cNvPr id="12" name="TextBox 11">
            <a:extLst>
              <a:ext uri="{FF2B5EF4-FFF2-40B4-BE49-F238E27FC236}">
                <a16:creationId xmlns:a16="http://schemas.microsoft.com/office/drawing/2014/main" id="{8586357E-2B79-D50C-E01F-2B60D9A97F76}"/>
              </a:ext>
            </a:extLst>
          </p:cNvPr>
          <p:cNvSpPr txBox="1"/>
          <p:nvPr/>
        </p:nvSpPr>
        <p:spPr>
          <a:xfrm>
            <a:off x="214684" y="2181907"/>
            <a:ext cx="482824" cy="738664"/>
          </a:xfrm>
          <a:prstGeom prst="rect">
            <a:avLst/>
          </a:prstGeom>
          <a:noFill/>
        </p:spPr>
        <p:txBody>
          <a:bodyPr wrap="none" rtlCol="0">
            <a:spAutoFit/>
          </a:bodyPr>
          <a:lstStyle/>
          <a:p>
            <a:r>
              <a:rPr lang="en-US" sz="4200" dirty="0">
                <a:solidFill>
                  <a:schemeClr val="tx1">
                    <a:lumMod val="65000"/>
                    <a:lumOff val="35000"/>
                  </a:schemeClr>
                </a:solidFill>
                <a:latin typeface="Century Gothic" panose="020B0502020202020204" pitchFamily="34" charset="0"/>
              </a:rPr>
              <a:t>2</a:t>
            </a:r>
          </a:p>
        </p:txBody>
      </p:sp>
      <p:sp>
        <p:nvSpPr>
          <p:cNvPr id="13" name="TextBox 12">
            <a:extLst>
              <a:ext uri="{FF2B5EF4-FFF2-40B4-BE49-F238E27FC236}">
                <a16:creationId xmlns:a16="http://schemas.microsoft.com/office/drawing/2014/main" id="{A0AEC3F4-D763-0D4A-2A9E-06EE9497A2A7}"/>
              </a:ext>
            </a:extLst>
          </p:cNvPr>
          <p:cNvSpPr txBox="1"/>
          <p:nvPr/>
        </p:nvSpPr>
        <p:spPr>
          <a:xfrm>
            <a:off x="773625" y="2335795"/>
            <a:ext cx="4219425" cy="430887"/>
          </a:xfrm>
          <a:prstGeom prst="rect">
            <a:avLst/>
          </a:prstGeom>
          <a:noFill/>
        </p:spPr>
        <p:txBody>
          <a:bodyPr wrap="none" rtlCol="0">
            <a:spAutoFit/>
          </a:bodyPr>
          <a:lstStyle/>
          <a:p>
            <a:r>
              <a:rPr lang="en-US" sz="2200" dirty="0">
                <a:solidFill>
                  <a:schemeClr val="tx1">
                    <a:lumMod val="65000"/>
                    <a:lumOff val="35000"/>
                  </a:schemeClr>
                </a:solidFill>
                <a:latin typeface="Century Gothic" panose="020B0502020202020204" pitchFamily="34" charset="0"/>
              </a:rPr>
              <a:t>CLIENT PORTFOLIO OVERVIEW</a:t>
            </a:r>
          </a:p>
        </p:txBody>
      </p:sp>
      <p:sp>
        <p:nvSpPr>
          <p:cNvPr id="18" name="TextBox 17">
            <a:extLst>
              <a:ext uri="{FF2B5EF4-FFF2-40B4-BE49-F238E27FC236}">
                <a16:creationId xmlns:a16="http://schemas.microsoft.com/office/drawing/2014/main" id="{0011815F-5195-BB0F-E8A0-F2285905BEE9}"/>
              </a:ext>
            </a:extLst>
          </p:cNvPr>
          <p:cNvSpPr txBox="1"/>
          <p:nvPr/>
        </p:nvSpPr>
        <p:spPr>
          <a:xfrm>
            <a:off x="214684" y="2982029"/>
            <a:ext cx="482824" cy="738664"/>
          </a:xfrm>
          <a:prstGeom prst="rect">
            <a:avLst/>
          </a:prstGeom>
          <a:noFill/>
        </p:spPr>
        <p:txBody>
          <a:bodyPr wrap="none" rtlCol="0">
            <a:spAutoFit/>
          </a:bodyPr>
          <a:lstStyle/>
          <a:p>
            <a:r>
              <a:rPr lang="en-US" sz="4200" dirty="0">
                <a:solidFill>
                  <a:schemeClr val="tx1">
                    <a:lumMod val="65000"/>
                    <a:lumOff val="35000"/>
                  </a:schemeClr>
                </a:solidFill>
                <a:latin typeface="Century Gothic" panose="020B0502020202020204" pitchFamily="34" charset="0"/>
              </a:rPr>
              <a:t>3</a:t>
            </a:r>
          </a:p>
        </p:txBody>
      </p:sp>
      <p:sp>
        <p:nvSpPr>
          <p:cNvPr id="19" name="TextBox 18">
            <a:extLst>
              <a:ext uri="{FF2B5EF4-FFF2-40B4-BE49-F238E27FC236}">
                <a16:creationId xmlns:a16="http://schemas.microsoft.com/office/drawing/2014/main" id="{FF252E92-BEB0-DA60-8063-0C0D454983E1}"/>
              </a:ext>
            </a:extLst>
          </p:cNvPr>
          <p:cNvSpPr txBox="1"/>
          <p:nvPr/>
        </p:nvSpPr>
        <p:spPr>
          <a:xfrm>
            <a:off x="773625" y="3135917"/>
            <a:ext cx="3433953" cy="430887"/>
          </a:xfrm>
          <a:prstGeom prst="rect">
            <a:avLst/>
          </a:prstGeom>
          <a:noFill/>
        </p:spPr>
        <p:txBody>
          <a:bodyPr wrap="none" rtlCol="0">
            <a:spAutoFit/>
          </a:bodyPr>
          <a:lstStyle/>
          <a:p>
            <a:r>
              <a:rPr lang="en-US" sz="2200" dirty="0">
                <a:solidFill>
                  <a:schemeClr val="tx1">
                    <a:lumMod val="65000"/>
                    <a:lumOff val="35000"/>
                  </a:schemeClr>
                </a:solidFill>
                <a:latin typeface="Century Gothic" panose="020B0502020202020204" pitchFamily="34" charset="0"/>
              </a:rPr>
              <a:t>CAMPAIGN SUMMARIES</a:t>
            </a:r>
          </a:p>
        </p:txBody>
      </p:sp>
      <p:sp>
        <p:nvSpPr>
          <p:cNvPr id="20" name="TextBox 19">
            <a:extLst>
              <a:ext uri="{FF2B5EF4-FFF2-40B4-BE49-F238E27FC236}">
                <a16:creationId xmlns:a16="http://schemas.microsoft.com/office/drawing/2014/main" id="{92A909B6-6F47-9440-9CD1-400DB02923C5}"/>
              </a:ext>
            </a:extLst>
          </p:cNvPr>
          <p:cNvSpPr txBox="1"/>
          <p:nvPr/>
        </p:nvSpPr>
        <p:spPr>
          <a:xfrm>
            <a:off x="214684" y="3807145"/>
            <a:ext cx="482824" cy="738664"/>
          </a:xfrm>
          <a:prstGeom prst="rect">
            <a:avLst/>
          </a:prstGeom>
          <a:noFill/>
        </p:spPr>
        <p:txBody>
          <a:bodyPr wrap="none" rtlCol="0">
            <a:spAutoFit/>
          </a:bodyPr>
          <a:lstStyle/>
          <a:p>
            <a:r>
              <a:rPr lang="en-US" sz="4200" dirty="0">
                <a:solidFill>
                  <a:schemeClr val="tx1">
                    <a:lumMod val="65000"/>
                    <a:lumOff val="35000"/>
                  </a:schemeClr>
                </a:solidFill>
                <a:latin typeface="Century Gothic" panose="020B0502020202020204" pitchFamily="34" charset="0"/>
              </a:rPr>
              <a:t>4</a:t>
            </a:r>
          </a:p>
        </p:txBody>
      </p:sp>
      <p:sp>
        <p:nvSpPr>
          <p:cNvPr id="21" name="TextBox 20">
            <a:extLst>
              <a:ext uri="{FF2B5EF4-FFF2-40B4-BE49-F238E27FC236}">
                <a16:creationId xmlns:a16="http://schemas.microsoft.com/office/drawing/2014/main" id="{0D05251C-D931-EA19-1555-3BB94704EB2B}"/>
              </a:ext>
            </a:extLst>
          </p:cNvPr>
          <p:cNvSpPr txBox="1"/>
          <p:nvPr/>
        </p:nvSpPr>
        <p:spPr>
          <a:xfrm>
            <a:off x="773625" y="3961033"/>
            <a:ext cx="3498073" cy="430887"/>
          </a:xfrm>
          <a:prstGeom prst="rect">
            <a:avLst/>
          </a:prstGeom>
          <a:noFill/>
        </p:spPr>
        <p:txBody>
          <a:bodyPr wrap="none" rtlCol="0">
            <a:spAutoFit/>
          </a:bodyPr>
          <a:lstStyle/>
          <a:p>
            <a:r>
              <a:rPr lang="en-US" sz="2200" dirty="0">
                <a:solidFill>
                  <a:schemeClr val="tx1">
                    <a:lumMod val="65000"/>
                    <a:lumOff val="35000"/>
                  </a:schemeClr>
                </a:solidFill>
                <a:latin typeface="Century Gothic" panose="020B0502020202020204" pitchFamily="34" charset="0"/>
              </a:rPr>
              <a:t>PERFORMANCE METRICS</a:t>
            </a:r>
          </a:p>
        </p:txBody>
      </p:sp>
      <p:sp>
        <p:nvSpPr>
          <p:cNvPr id="22" name="TextBox 21">
            <a:extLst>
              <a:ext uri="{FF2B5EF4-FFF2-40B4-BE49-F238E27FC236}">
                <a16:creationId xmlns:a16="http://schemas.microsoft.com/office/drawing/2014/main" id="{61B3739B-3DB6-46E5-A0F9-B26529DB1B96}"/>
              </a:ext>
            </a:extLst>
          </p:cNvPr>
          <p:cNvSpPr txBox="1"/>
          <p:nvPr/>
        </p:nvSpPr>
        <p:spPr>
          <a:xfrm>
            <a:off x="191306" y="4608180"/>
            <a:ext cx="482824" cy="738664"/>
          </a:xfrm>
          <a:prstGeom prst="rect">
            <a:avLst/>
          </a:prstGeom>
          <a:noFill/>
        </p:spPr>
        <p:txBody>
          <a:bodyPr wrap="none" rtlCol="0">
            <a:spAutoFit/>
          </a:bodyPr>
          <a:lstStyle/>
          <a:p>
            <a:r>
              <a:rPr lang="en-US" sz="4200" dirty="0">
                <a:solidFill>
                  <a:schemeClr val="tx1">
                    <a:lumMod val="65000"/>
                    <a:lumOff val="35000"/>
                  </a:schemeClr>
                </a:solidFill>
                <a:latin typeface="Century Gothic" panose="020B0502020202020204" pitchFamily="34" charset="0"/>
              </a:rPr>
              <a:t>5</a:t>
            </a:r>
          </a:p>
        </p:txBody>
      </p:sp>
      <p:sp>
        <p:nvSpPr>
          <p:cNvPr id="23" name="TextBox 22">
            <a:extLst>
              <a:ext uri="{FF2B5EF4-FFF2-40B4-BE49-F238E27FC236}">
                <a16:creationId xmlns:a16="http://schemas.microsoft.com/office/drawing/2014/main" id="{AEA89774-E1FF-E87C-10C4-D2E0E649D95A}"/>
              </a:ext>
            </a:extLst>
          </p:cNvPr>
          <p:cNvSpPr txBox="1"/>
          <p:nvPr/>
        </p:nvSpPr>
        <p:spPr>
          <a:xfrm>
            <a:off x="750247" y="4762068"/>
            <a:ext cx="3171061" cy="430887"/>
          </a:xfrm>
          <a:prstGeom prst="rect">
            <a:avLst/>
          </a:prstGeom>
          <a:noFill/>
        </p:spPr>
        <p:txBody>
          <a:bodyPr wrap="none" rtlCol="0">
            <a:spAutoFit/>
          </a:bodyPr>
          <a:lstStyle/>
          <a:p>
            <a:r>
              <a:rPr lang="en-US" sz="2200" dirty="0">
                <a:solidFill>
                  <a:schemeClr val="tx1">
                    <a:lumMod val="65000"/>
                    <a:lumOff val="35000"/>
                  </a:schemeClr>
                </a:solidFill>
                <a:latin typeface="Century Gothic" panose="020B0502020202020204" pitchFamily="34" charset="0"/>
              </a:rPr>
              <a:t>FINANCIAL OVERVIEW</a:t>
            </a:r>
          </a:p>
        </p:txBody>
      </p:sp>
      <p:sp>
        <p:nvSpPr>
          <p:cNvPr id="24" name="TextBox 23">
            <a:extLst>
              <a:ext uri="{FF2B5EF4-FFF2-40B4-BE49-F238E27FC236}">
                <a16:creationId xmlns:a16="http://schemas.microsoft.com/office/drawing/2014/main" id="{9441E210-6B0F-51C9-6E58-E89323274B75}"/>
              </a:ext>
            </a:extLst>
          </p:cNvPr>
          <p:cNvSpPr txBox="1"/>
          <p:nvPr/>
        </p:nvSpPr>
        <p:spPr>
          <a:xfrm>
            <a:off x="6297367" y="1356216"/>
            <a:ext cx="482824" cy="738664"/>
          </a:xfrm>
          <a:prstGeom prst="rect">
            <a:avLst/>
          </a:prstGeom>
          <a:noFill/>
        </p:spPr>
        <p:txBody>
          <a:bodyPr wrap="none" rtlCol="0">
            <a:spAutoFit/>
          </a:bodyPr>
          <a:lstStyle/>
          <a:p>
            <a:r>
              <a:rPr lang="en-US" sz="4200" dirty="0">
                <a:solidFill>
                  <a:schemeClr val="tx1">
                    <a:lumMod val="65000"/>
                    <a:lumOff val="35000"/>
                  </a:schemeClr>
                </a:solidFill>
                <a:latin typeface="Century Gothic" panose="020B0502020202020204" pitchFamily="34" charset="0"/>
              </a:rPr>
              <a:t>6</a:t>
            </a:r>
          </a:p>
        </p:txBody>
      </p:sp>
      <p:sp>
        <p:nvSpPr>
          <p:cNvPr id="25" name="TextBox 24">
            <a:extLst>
              <a:ext uri="{FF2B5EF4-FFF2-40B4-BE49-F238E27FC236}">
                <a16:creationId xmlns:a16="http://schemas.microsoft.com/office/drawing/2014/main" id="{233C7F4B-6B77-3149-C9CA-BAB76B4E7BCE}"/>
              </a:ext>
            </a:extLst>
          </p:cNvPr>
          <p:cNvSpPr txBox="1"/>
          <p:nvPr/>
        </p:nvSpPr>
        <p:spPr>
          <a:xfrm>
            <a:off x="6856308" y="1510104"/>
            <a:ext cx="3603872" cy="430887"/>
          </a:xfrm>
          <a:prstGeom prst="rect">
            <a:avLst/>
          </a:prstGeom>
          <a:noFill/>
        </p:spPr>
        <p:txBody>
          <a:bodyPr wrap="none" rtlCol="0">
            <a:spAutoFit/>
          </a:bodyPr>
          <a:lstStyle/>
          <a:p>
            <a:r>
              <a:rPr lang="en-US" sz="2200" dirty="0">
                <a:solidFill>
                  <a:schemeClr val="tx1">
                    <a:lumMod val="65000"/>
                    <a:lumOff val="35000"/>
                  </a:schemeClr>
                </a:solidFill>
                <a:latin typeface="Century Gothic" panose="020B0502020202020204" pitchFamily="34" charset="0"/>
              </a:rPr>
              <a:t>AGENCY DEVELOPMENTS</a:t>
            </a:r>
          </a:p>
        </p:txBody>
      </p:sp>
      <p:sp>
        <p:nvSpPr>
          <p:cNvPr id="26" name="TextBox 25">
            <a:extLst>
              <a:ext uri="{FF2B5EF4-FFF2-40B4-BE49-F238E27FC236}">
                <a16:creationId xmlns:a16="http://schemas.microsoft.com/office/drawing/2014/main" id="{CB7AAFC0-896C-BF63-F738-2547E4C6E268}"/>
              </a:ext>
            </a:extLst>
          </p:cNvPr>
          <p:cNvSpPr txBox="1"/>
          <p:nvPr/>
        </p:nvSpPr>
        <p:spPr>
          <a:xfrm>
            <a:off x="6297367" y="2180419"/>
            <a:ext cx="482824" cy="738664"/>
          </a:xfrm>
          <a:prstGeom prst="rect">
            <a:avLst/>
          </a:prstGeom>
          <a:noFill/>
        </p:spPr>
        <p:txBody>
          <a:bodyPr wrap="none" rtlCol="0">
            <a:spAutoFit/>
          </a:bodyPr>
          <a:lstStyle/>
          <a:p>
            <a:r>
              <a:rPr lang="en-US" sz="4200" dirty="0">
                <a:solidFill>
                  <a:schemeClr val="tx1">
                    <a:lumMod val="65000"/>
                    <a:lumOff val="35000"/>
                  </a:schemeClr>
                </a:solidFill>
                <a:latin typeface="Century Gothic" panose="020B0502020202020204" pitchFamily="34" charset="0"/>
              </a:rPr>
              <a:t>7</a:t>
            </a:r>
          </a:p>
        </p:txBody>
      </p:sp>
      <p:sp>
        <p:nvSpPr>
          <p:cNvPr id="27" name="TextBox 26">
            <a:extLst>
              <a:ext uri="{FF2B5EF4-FFF2-40B4-BE49-F238E27FC236}">
                <a16:creationId xmlns:a16="http://schemas.microsoft.com/office/drawing/2014/main" id="{BBACAAC2-017A-B608-7AEB-F680EAB2E4BA}"/>
              </a:ext>
            </a:extLst>
          </p:cNvPr>
          <p:cNvSpPr txBox="1"/>
          <p:nvPr/>
        </p:nvSpPr>
        <p:spPr>
          <a:xfrm>
            <a:off x="6856308" y="2334307"/>
            <a:ext cx="4078361" cy="430887"/>
          </a:xfrm>
          <a:prstGeom prst="rect">
            <a:avLst/>
          </a:prstGeom>
          <a:noFill/>
        </p:spPr>
        <p:txBody>
          <a:bodyPr wrap="none" rtlCol="0">
            <a:spAutoFit/>
          </a:bodyPr>
          <a:lstStyle/>
          <a:p>
            <a:r>
              <a:rPr lang="en-US" sz="2200" dirty="0">
                <a:solidFill>
                  <a:schemeClr val="tx1">
                    <a:lumMod val="65000"/>
                    <a:lumOff val="35000"/>
                  </a:schemeClr>
                </a:solidFill>
                <a:latin typeface="Century Gothic" panose="020B0502020202020204" pitchFamily="34" charset="0"/>
              </a:rPr>
              <a:t>INDUSTRY TRENDS &amp; INSIGHTS</a:t>
            </a:r>
          </a:p>
        </p:txBody>
      </p:sp>
      <p:sp>
        <p:nvSpPr>
          <p:cNvPr id="28" name="TextBox 27">
            <a:extLst>
              <a:ext uri="{FF2B5EF4-FFF2-40B4-BE49-F238E27FC236}">
                <a16:creationId xmlns:a16="http://schemas.microsoft.com/office/drawing/2014/main" id="{AECC34DF-E594-84B8-A521-57F6240721D6}"/>
              </a:ext>
            </a:extLst>
          </p:cNvPr>
          <p:cNvSpPr txBox="1"/>
          <p:nvPr/>
        </p:nvSpPr>
        <p:spPr>
          <a:xfrm>
            <a:off x="6297367" y="2980541"/>
            <a:ext cx="482824" cy="738664"/>
          </a:xfrm>
          <a:prstGeom prst="rect">
            <a:avLst/>
          </a:prstGeom>
          <a:noFill/>
        </p:spPr>
        <p:txBody>
          <a:bodyPr wrap="none" rtlCol="0">
            <a:spAutoFit/>
          </a:bodyPr>
          <a:lstStyle/>
          <a:p>
            <a:r>
              <a:rPr lang="en-US" sz="4200" dirty="0">
                <a:solidFill>
                  <a:schemeClr val="tx1">
                    <a:lumMod val="65000"/>
                    <a:lumOff val="35000"/>
                  </a:schemeClr>
                </a:solidFill>
                <a:latin typeface="Century Gothic" panose="020B0502020202020204" pitchFamily="34" charset="0"/>
              </a:rPr>
              <a:t>8</a:t>
            </a:r>
          </a:p>
        </p:txBody>
      </p:sp>
      <p:sp>
        <p:nvSpPr>
          <p:cNvPr id="29" name="TextBox 28">
            <a:extLst>
              <a:ext uri="{FF2B5EF4-FFF2-40B4-BE49-F238E27FC236}">
                <a16:creationId xmlns:a16="http://schemas.microsoft.com/office/drawing/2014/main" id="{90E52649-F44A-8B45-370B-1D5BFE40F2EB}"/>
              </a:ext>
            </a:extLst>
          </p:cNvPr>
          <p:cNvSpPr txBox="1"/>
          <p:nvPr/>
        </p:nvSpPr>
        <p:spPr>
          <a:xfrm>
            <a:off x="6856308" y="3134429"/>
            <a:ext cx="4227439" cy="430887"/>
          </a:xfrm>
          <a:prstGeom prst="rect">
            <a:avLst/>
          </a:prstGeom>
          <a:noFill/>
        </p:spPr>
        <p:txBody>
          <a:bodyPr wrap="none" rtlCol="0">
            <a:spAutoFit/>
          </a:bodyPr>
          <a:lstStyle/>
          <a:p>
            <a:r>
              <a:rPr lang="en-US" sz="2200" dirty="0">
                <a:solidFill>
                  <a:schemeClr val="tx1">
                    <a:lumMod val="65000"/>
                    <a:lumOff val="35000"/>
                  </a:schemeClr>
                </a:solidFill>
                <a:latin typeface="Century Gothic" panose="020B0502020202020204" pitchFamily="34" charset="0"/>
              </a:rPr>
              <a:t>TESTIMONIALS &amp; CASE STUDIES</a:t>
            </a:r>
          </a:p>
        </p:txBody>
      </p:sp>
      <p:sp>
        <p:nvSpPr>
          <p:cNvPr id="30" name="TextBox 29">
            <a:extLst>
              <a:ext uri="{FF2B5EF4-FFF2-40B4-BE49-F238E27FC236}">
                <a16:creationId xmlns:a16="http://schemas.microsoft.com/office/drawing/2014/main" id="{BBF12466-B540-FFC4-EF67-5F162C852E1E}"/>
              </a:ext>
            </a:extLst>
          </p:cNvPr>
          <p:cNvSpPr txBox="1"/>
          <p:nvPr/>
        </p:nvSpPr>
        <p:spPr>
          <a:xfrm>
            <a:off x="6297367" y="3805657"/>
            <a:ext cx="482824" cy="738664"/>
          </a:xfrm>
          <a:prstGeom prst="rect">
            <a:avLst/>
          </a:prstGeom>
          <a:noFill/>
        </p:spPr>
        <p:txBody>
          <a:bodyPr wrap="none" rtlCol="0">
            <a:spAutoFit/>
          </a:bodyPr>
          <a:lstStyle/>
          <a:p>
            <a:r>
              <a:rPr lang="en-US" sz="4200" dirty="0">
                <a:solidFill>
                  <a:schemeClr val="tx1">
                    <a:lumMod val="65000"/>
                    <a:lumOff val="35000"/>
                  </a:schemeClr>
                </a:solidFill>
                <a:latin typeface="Century Gothic" panose="020B0502020202020204" pitchFamily="34" charset="0"/>
              </a:rPr>
              <a:t>9</a:t>
            </a:r>
          </a:p>
        </p:txBody>
      </p:sp>
      <p:sp>
        <p:nvSpPr>
          <p:cNvPr id="31" name="TextBox 30">
            <a:extLst>
              <a:ext uri="{FF2B5EF4-FFF2-40B4-BE49-F238E27FC236}">
                <a16:creationId xmlns:a16="http://schemas.microsoft.com/office/drawing/2014/main" id="{17C1697B-4E30-1ADB-E5AC-3F0933A305C8}"/>
              </a:ext>
            </a:extLst>
          </p:cNvPr>
          <p:cNvSpPr txBox="1"/>
          <p:nvPr/>
        </p:nvSpPr>
        <p:spPr>
          <a:xfrm>
            <a:off x="6856308" y="3959545"/>
            <a:ext cx="4028667" cy="430887"/>
          </a:xfrm>
          <a:prstGeom prst="rect">
            <a:avLst/>
          </a:prstGeom>
          <a:noFill/>
        </p:spPr>
        <p:txBody>
          <a:bodyPr wrap="none" rtlCol="0">
            <a:spAutoFit/>
          </a:bodyPr>
          <a:lstStyle/>
          <a:p>
            <a:r>
              <a:rPr lang="en-US" sz="2200" dirty="0">
                <a:solidFill>
                  <a:schemeClr val="tx1">
                    <a:lumMod val="65000"/>
                    <a:lumOff val="35000"/>
                  </a:schemeClr>
                </a:solidFill>
                <a:latin typeface="Century Gothic" panose="020B0502020202020204" pitchFamily="34" charset="0"/>
              </a:rPr>
              <a:t>FUTURE OUTLOOKS &amp; GOALS</a:t>
            </a:r>
          </a:p>
        </p:txBody>
      </p:sp>
    </p:spTree>
    <p:extLst>
      <p:ext uri="{BB962C8B-B14F-4D97-AF65-F5344CB8AC3E}">
        <p14:creationId xmlns:p14="http://schemas.microsoft.com/office/powerpoint/2010/main" val="2385030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White 3D rendering of a honeycomb">
            <a:extLst>
              <a:ext uri="{FF2B5EF4-FFF2-40B4-BE49-F238E27FC236}">
                <a16:creationId xmlns:a16="http://schemas.microsoft.com/office/drawing/2014/main" id="{7A79BE93-BC55-2FFA-AED1-539E4E3CEAD5}"/>
              </a:ext>
            </a:extLst>
          </p:cNvPr>
          <p:cNvPicPr>
            <a:picLocks noChangeAspect="1"/>
          </p:cNvPicPr>
          <p:nvPr/>
        </p:nvPicPr>
        <p:blipFill>
          <a:blip r:embed="rId2">
            <a:alphaModFix amt="40000"/>
          </a:blip>
          <a:stretch>
            <a:fillRect/>
          </a:stretch>
        </p:blipFill>
        <p:spPr>
          <a:xfrm>
            <a:off x="0" y="0"/>
            <a:ext cx="12192000" cy="6858000"/>
          </a:xfrm>
          <a:prstGeom prst="rect">
            <a:avLst/>
          </a:prstGeom>
        </p:spPr>
      </p:pic>
      <p:grpSp>
        <p:nvGrpSpPr>
          <p:cNvPr id="29" name="Group 28">
            <a:extLst>
              <a:ext uri="{FF2B5EF4-FFF2-40B4-BE49-F238E27FC236}">
                <a16:creationId xmlns:a16="http://schemas.microsoft.com/office/drawing/2014/main" id="{A2050AAE-EE03-C475-DE3B-4CFC3908E77E}"/>
              </a:ext>
            </a:extLst>
          </p:cNvPr>
          <p:cNvGrpSpPr/>
          <p:nvPr/>
        </p:nvGrpSpPr>
        <p:grpSpPr>
          <a:xfrm>
            <a:off x="316423" y="843603"/>
            <a:ext cx="1828800" cy="1818166"/>
            <a:chOff x="231228" y="168288"/>
            <a:chExt cx="1828800" cy="1818166"/>
          </a:xfrm>
          <a:solidFill>
            <a:srgbClr val="7030A0"/>
          </a:solidFill>
        </p:grpSpPr>
        <p:sp>
          <p:nvSpPr>
            <p:cNvPr id="30" name="Rectangle 29">
              <a:extLst>
                <a:ext uri="{FF2B5EF4-FFF2-40B4-BE49-F238E27FC236}">
                  <a16:creationId xmlns:a16="http://schemas.microsoft.com/office/drawing/2014/main" id="{610CD095-FBA8-F776-1EFA-E9AA631C6F85}"/>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GROWTH</a:t>
              </a:r>
            </a:p>
          </p:txBody>
        </p:sp>
        <p:sp>
          <p:nvSpPr>
            <p:cNvPr id="31" name="Rectangle 30">
              <a:extLst>
                <a:ext uri="{FF2B5EF4-FFF2-40B4-BE49-F238E27FC236}">
                  <a16:creationId xmlns:a16="http://schemas.microsoft.com/office/drawing/2014/main" id="{D158ED67-B0CC-B2A0-C123-7A3AE67AD04D}"/>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UP 35%</a:t>
              </a:r>
            </a:p>
          </p:txBody>
        </p:sp>
        <p:sp>
          <p:nvSpPr>
            <p:cNvPr id="32" name="Rectangle 31">
              <a:extLst>
                <a:ext uri="{FF2B5EF4-FFF2-40B4-BE49-F238E27FC236}">
                  <a16:creationId xmlns:a16="http://schemas.microsoft.com/office/drawing/2014/main" id="{8A3444D6-5D84-9378-6426-3C1704165202}"/>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pic>
        <p:nvPicPr>
          <p:cNvPr id="5" name="Graphic 4" descr="Document with solid fill">
            <a:extLst>
              <a:ext uri="{FF2B5EF4-FFF2-40B4-BE49-F238E27FC236}">
                <a16:creationId xmlns:a16="http://schemas.microsoft.com/office/drawing/2014/main" id="{0197AD73-FB16-E3C2-ED71-1C7F48F2B9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9490" y="1211896"/>
            <a:ext cx="556316" cy="556316"/>
          </a:xfrm>
          <a:prstGeom prst="rect">
            <a:avLst/>
          </a:prstGeom>
        </p:spPr>
      </p:pic>
      <p:pic>
        <p:nvPicPr>
          <p:cNvPr id="7" name="Graphic 6" descr="Document with solid fill">
            <a:extLst>
              <a:ext uri="{FF2B5EF4-FFF2-40B4-BE49-F238E27FC236}">
                <a16:creationId xmlns:a16="http://schemas.microsoft.com/office/drawing/2014/main" id="{07E31182-3ADD-BB06-3117-7CEE7D05D4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7596" y="1211895"/>
            <a:ext cx="540791" cy="540791"/>
          </a:xfrm>
          <a:prstGeom prst="rect">
            <a:avLst/>
          </a:prstGeom>
        </p:spPr>
      </p:pic>
      <p:grpSp>
        <p:nvGrpSpPr>
          <p:cNvPr id="21" name="Group 20">
            <a:extLst>
              <a:ext uri="{FF2B5EF4-FFF2-40B4-BE49-F238E27FC236}">
                <a16:creationId xmlns:a16="http://schemas.microsoft.com/office/drawing/2014/main" id="{04874B3A-BB4F-764C-AE38-22414D703BD4}"/>
              </a:ext>
            </a:extLst>
          </p:cNvPr>
          <p:cNvGrpSpPr/>
          <p:nvPr/>
        </p:nvGrpSpPr>
        <p:grpSpPr>
          <a:xfrm>
            <a:off x="540540" y="1792355"/>
            <a:ext cx="1388318" cy="750351"/>
            <a:chOff x="5754909" y="3436143"/>
            <a:chExt cx="691718" cy="373856"/>
          </a:xfrm>
          <a:solidFill>
            <a:schemeClr val="bg1">
              <a:alpha val="50000"/>
            </a:schemeClr>
          </a:solidFill>
        </p:grpSpPr>
        <p:sp>
          <p:nvSpPr>
            <p:cNvPr id="13" name="Freeform 12">
              <a:extLst>
                <a:ext uri="{FF2B5EF4-FFF2-40B4-BE49-F238E27FC236}">
                  <a16:creationId xmlns:a16="http://schemas.microsoft.com/office/drawing/2014/main" id="{48860F7D-600B-8DC6-7F81-5071D1B6CBC2}"/>
                </a:ext>
              </a:extLst>
            </p:cNvPr>
            <p:cNvSpPr/>
            <p:nvPr/>
          </p:nvSpPr>
          <p:spPr>
            <a:xfrm>
              <a:off x="6224301" y="3436143"/>
              <a:ext cx="148209" cy="148209"/>
            </a:xfrm>
            <a:custGeom>
              <a:avLst/>
              <a:gdLst>
                <a:gd name="connsiteX0" fmla="*/ 148209 w 148209"/>
                <a:gd name="connsiteY0" fmla="*/ 74104 h 148209"/>
                <a:gd name="connsiteX1" fmla="*/ 74105 w 148209"/>
                <a:gd name="connsiteY1" fmla="*/ 148209 h 148209"/>
                <a:gd name="connsiteX2" fmla="*/ 0 w 148209"/>
                <a:gd name="connsiteY2" fmla="*/ 74104 h 148209"/>
                <a:gd name="connsiteX3" fmla="*/ 74105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5" y="148209"/>
                  </a:cubicBezTo>
                  <a:cubicBezTo>
                    <a:pt x="33178" y="148209"/>
                    <a:pt x="0" y="115031"/>
                    <a:pt x="0" y="74104"/>
                  </a:cubicBezTo>
                  <a:cubicBezTo>
                    <a:pt x="0" y="33178"/>
                    <a:pt x="33178" y="0"/>
                    <a:pt x="74105" y="0"/>
                  </a:cubicBezTo>
                  <a:cubicBezTo>
                    <a:pt x="115031" y="0"/>
                    <a:pt x="148209" y="33178"/>
                    <a:pt x="148209" y="74104"/>
                  </a:cubicBezTo>
                  <a:close/>
                </a:path>
              </a:pathLst>
            </a:custGeom>
            <a:grpFill/>
            <a:ln w="9525"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DEB532DB-CD3A-F8DF-2800-FE8851E5826A}"/>
                </a:ext>
              </a:extLst>
            </p:cNvPr>
            <p:cNvSpPr/>
            <p:nvPr/>
          </p:nvSpPr>
          <p:spPr>
            <a:xfrm>
              <a:off x="5829109" y="3436143"/>
              <a:ext cx="148209" cy="148209"/>
            </a:xfrm>
            <a:custGeom>
              <a:avLst/>
              <a:gdLst>
                <a:gd name="connsiteX0" fmla="*/ 148209 w 148209"/>
                <a:gd name="connsiteY0" fmla="*/ 74104 h 148209"/>
                <a:gd name="connsiteX1" fmla="*/ 74105 w 148209"/>
                <a:gd name="connsiteY1" fmla="*/ 148209 h 148209"/>
                <a:gd name="connsiteX2" fmla="*/ 0 w 148209"/>
                <a:gd name="connsiteY2" fmla="*/ 74104 h 148209"/>
                <a:gd name="connsiteX3" fmla="*/ 74105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5" y="148209"/>
                  </a:cubicBezTo>
                  <a:cubicBezTo>
                    <a:pt x="33178" y="148209"/>
                    <a:pt x="0" y="115031"/>
                    <a:pt x="0" y="74104"/>
                  </a:cubicBezTo>
                  <a:cubicBezTo>
                    <a:pt x="0" y="33178"/>
                    <a:pt x="33178" y="0"/>
                    <a:pt x="74105" y="0"/>
                  </a:cubicBezTo>
                  <a:cubicBezTo>
                    <a:pt x="115031" y="0"/>
                    <a:pt x="148209" y="33178"/>
                    <a:pt x="148209" y="74104"/>
                  </a:cubicBezTo>
                  <a:close/>
                </a:path>
              </a:pathLst>
            </a:custGeom>
            <a:grpFill/>
            <a:ln w="9525"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9D13FA46-7C15-C094-ACDB-2D90FC2091E1}"/>
                </a:ext>
              </a:extLst>
            </p:cNvPr>
            <p:cNvSpPr/>
            <p:nvPr/>
          </p:nvSpPr>
          <p:spPr>
            <a:xfrm>
              <a:off x="6178295" y="3604449"/>
              <a:ext cx="268332" cy="148400"/>
            </a:xfrm>
            <a:custGeom>
              <a:avLst/>
              <a:gdLst>
                <a:gd name="connsiteX0" fmla="*/ 253556 w 268332"/>
                <a:gd name="connsiteY0" fmla="*/ 44101 h 148400"/>
                <a:gd name="connsiteX1" fmla="*/ 181070 w 268332"/>
                <a:gd name="connsiteY1" fmla="*/ 9526 h 148400"/>
                <a:gd name="connsiteX2" fmla="*/ 120110 w 268332"/>
                <a:gd name="connsiteY2" fmla="*/ 1 h 148400"/>
                <a:gd name="connsiteX3" fmla="*/ 59246 w 268332"/>
                <a:gd name="connsiteY3" fmla="*/ 9526 h 148400"/>
                <a:gd name="connsiteX4" fmla="*/ 3429 w 268332"/>
                <a:gd name="connsiteY4" fmla="*/ 33529 h 148400"/>
                <a:gd name="connsiteX5" fmla="*/ 0 w 268332"/>
                <a:gd name="connsiteY5" fmla="*/ 37434 h 148400"/>
                <a:gd name="connsiteX6" fmla="*/ 76200 w 268332"/>
                <a:gd name="connsiteY6" fmla="*/ 75534 h 148400"/>
                <a:gd name="connsiteX7" fmla="*/ 104013 w 268332"/>
                <a:gd name="connsiteY7" fmla="*/ 131446 h 148400"/>
                <a:gd name="connsiteX8" fmla="*/ 104013 w 268332"/>
                <a:gd name="connsiteY8" fmla="*/ 148400 h 148400"/>
                <a:gd name="connsiteX9" fmla="*/ 268319 w 268332"/>
                <a:gd name="connsiteY9" fmla="*/ 148400 h 148400"/>
                <a:gd name="connsiteX10" fmla="*/ 268319 w 268332"/>
                <a:gd name="connsiteY10" fmla="*/ 73819 h 148400"/>
                <a:gd name="connsiteX11" fmla="*/ 253556 w 268332"/>
                <a:gd name="connsiteY11" fmla="*/ 44101 h 14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332" h="148400">
                  <a:moveTo>
                    <a:pt x="253556" y="44101"/>
                  </a:moveTo>
                  <a:cubicBezTo>
                    <a:pt x="232176" y="27474"/>
                    <a:pt x="207446" y="15679"/>
                    <a:pt x="181070" y="9526"/>
                  </a:cubicBezTo>
                  <a:cubicBezTo>
                    <a:pt x="161246" y="3734"/>
                    <a:pt x="140756" y="532"/>
                    <a:pt x="120110" y="1"/>
                  </a:cubicBezTo>
                  <a:cubicBezTo>
                    <a:pt x="99448" y="-46"/>
                    <a:pt x="78906" y="3169"/>
                    <a:pt x="59246" y="9526"/>
                  </a:cubicBezTo>
                  <a:cubicBezTo>
                    <a:pt x="39570" y="14764"/>
                    <a:pt x="20765" y="22851"/>
                    <a:pt x="3429" y="33529"/>
                  </a:cubicBezTo>
                  <a:lnTo>
                    <a:pt x="0" y="37434"/>
                  </a:lnTo>
                  <a:cubicBezTo>
                    <a:pt x="27693" y="44909"/>
                    <a:pt x="53604" y="57865"/>
                    <a:pt x="76200" y="75534"/>
                  </a:cubicBezTo>
                  <a:cubicBezTo>
                    <a:pt x="93960" y="88582"/>
                    <a:pt x="104321" y="109409"/>
                    <a:pt x="104013" y="131446"/>
                  </a:cubicBezTo>
                  <a:lnTo>
                    <a:pt x="104013" y="148400"/>
                  </a:lnTo>
                  <a:lnTo>
                    <a:pt x="268319" y="148400"/>
                  </a:lnTo>
                  <a:lnTo>
                    <a:pt x="268319" y="73819"/>
                  </a:lnTo>
                  <a:cubicBezTo>
                    <a:pt x="268644" y="62075"/>
                    <a:pt x="263111" y="50937"/>
                    <a:pt x="253556" y="44101"/>
                  </a:cubicBezTo>
                  <a:close/>
                </a:path>
              </a:pathLst>
            </a:custGeom>
            <a:grpFill/>
            <a:ln w="9525"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03B718F2-498C-FF71-79DB-E1E732203A06}"/>
                </a:ext>
              </a:extLst>
            </p:cNvPr>
            <p:cNvSpPr/>
            <p:nvPr/>
          </p:nvSpPr>
          <p:spPr>
            <a:xfrm>
              <a:off x="5754909" y="3604449"/>
              <a:ext cx="268700" cy="148400"/>
            </a:xfrm>
            <a:custGeom>
              <a:avLst/>
              <a:gdLst>
                <a:gd name="connsiteX0" fmla="*/ 164687 w 268700"/>
                <a:gd name="connsiteY0" fmla="*/ 131446 h 148400"/>
                <a:gd name="connsiteX1" fmla="*/ 191453 w 268700"/>
                <a:gd name="connsiteY1" fmla="*/ 76486 h 148400"/>
                <a:gd name="connsiteX2" fmla="*/ 192500 w 268700"/>
                <a:gd name="connsiteY2" fmla="*/ 75534 h 148400"/>
                <a:gd name="connsiteX3" fmla="*/ 193739 w 268700"/>
                <a:gd name="connsiteY3" fmla="*/ 74677 h 148400"/>
                <a:gd name="connsiteX4" fmla="*/ 268700 w 268700"/>
                <a:gd name="connsiteY4" fmla="*/ 37529 h 148400"/>
                <a:gd name="connsiteX5" fmla="*/ 263271 w 268700"/>
                <a:gd name="connsiteY5" fmla="*/ 31338 h 148400"/>
                <a:gd name="connsiteX6" fmla="*/ 209169 w 268700"/>
                <a:gd name="connsiteY6" fmla="*/ 9526 h 148400"/>
                <a:gd name="connsiteX7" fmla="*/ 148304 w 268700"/>
                <a:gd name="connsiteY7" fmla="*/ 1 h 148400"/>
                <a:gd name="connsiteX8" fmla="*/ 87344 w 268700"/>
                <a:gd name="connsiteY8" fmla="*/ 9526 h 148400"/>
                <a:gd name="connsiteX9" fmla="*/ 14859 w 268700"/>
                <a:gd name="connsiteY9" fmla="*/ 44101 h 148400"/>
                <a:gd name="connsiteX10" fmla="*/ 0 w 268700"/>
                <a:gd name="connsiteY10" fmla="*/ 73819 h 148400"/>
                <a:gd name="connsiteX11" fmla="*/ 0 w 268700"/>
                <a:gd name="connsiteY11" fmla="*/ 148400 h 148400"/>
                <a:gd name="connsiteX12" fmla="*/ 164687 w 268700"/>
                <a:gd name="connsiteY12" fmla="*/ 148400 h 14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700" h="148400">
                  <a:moveTo>
                    <a:pt x="164687" y="131446"/>
                  </a:moveTo>
                  <a:cubicBezTo>
                    <a:pt x="164702" y="109990"/>
                    <a:pt x="174570" y="89728"/>
                    <a:pt x="191453" y="76486"/>
                  </a:cubicBezTo>
                  <a:lnTo>
                    <a:pt x="192500" y="75534"/>
                  </a:lnTo>
                  <a:lnTo>
                    <a:pt x="193739" y="74677"/>
                  </a:lnTo>
                  <a:cubicBezTo>
                    <a:pt x="216602" y="58406"/>
                    <a:pt x="241905" y="45867"/>
                    <a:pt x="268700" y="37529"/>
                  </a:cubicBezTo>
                  <a:cubicBezTo>
                    <a:pt x="266795" y="35529"/>
                    <a:pt x="264986" y="33433"/>
                    <a:pt x="263271" y="31338"/>
                  </a:cubicBezTo>
                  <a:cubicBezTo>
                    <a:pt x="246372" y="21520"/>
                    <a:pt x="228152" y="14175"/>
                    <a:pt x="209169" y="9526"/>
                  </a:cubicBezTo>
                  <a:cubicBezTo>
                    <a:pt x="189376" y="3742"/>
                    <a:pt x="168918" y="541"/>
                    <a:pt x="148304" y="1"/>
                  </a:cubicBezTo>
                  <a:cubicBezTo>
                    <a:pt x="127609" y="-53"/>
                    <a:pt x="107036" y="3162"/>
                    <a:pt x="87344" y="9526"/>
                  </a:cubicBezTo>
                  <a:cubicBezTo>
                    <a:pt x="61338" y="16700"/>
                    <a:pt x="36801" y="28404"/>
                    <a:pt x="14859" y="44101"/>
                  </a:cubicBezTo>
                  <a:cubicBezTo>
                    <a:pt x="5620" y="51212"/>
                    <a:pt x="146" y="62162"/>
                    <a:pt x="0" y="73819"/>
                  </a:cubicBezTo>
                  <a:lnTo>
                    <a:pt x="0" y="148400"/>
                  </a:lnTo>
                  <a:lnTo>
                    <a:pt x="164687" y="148400"/>
                  </a:lnTo>
                  <a:close/>
                </a:path>
              </a:pathLst>
            </a:custGeom>
            <a:grpFill/>
            <a:ln w="9525"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B2D94FA7-B73F-01F0-5128-0B173C96CFFE}"/>
                </a:ext>
              </a:extLst>
            </p:cNvPr>
            <p:cNvSpPr/>
            <p:nvPr/>
          </p:nvSpPr>
          <p:spPr>
            <a:xfrm>
              <a:off x="5952553" y="3662170"/>
              <a:ext cx="296525" cy="147829"/>
            </a:xfrm>
            <a:custGeom>
              <a:avLst/>
              <a:gdLst>
                <a:gd name="connsiteX0" fmla="*/ 0 w 296525"/>
                <a:gd name="connsiteY0" fmla="*/ 147830 h 147829"/>
                <a:gd name="connsiteX1" fmla="*/ 0 w 296525"/>
                <a:gd name="connsiteY1" fmla="*/ 73725 h 147829"/>
                <a:gd name="connsiteX2" fmla="*/ 14859 w 296525"/>
                <a:gd name="connsiteY2" fmla="*/ 44103 h 147829"/>
                <a:gd name="connsiteX3" fmla="*/ 87344 w 296525"/>
                <a:gd name="connsiteY3" fmla="*/ 9527 h 147829"/>
                <a:gd name="connsiteX4" fmla="*/ 148209 w 296525"/>
                <a:gd name="connsiteY4" fmla="*/ 2 h 147829"/>
                <a:gd name="connsiteX5" fmla="*/ 209169 w 296525"/>
                <a:gd name="connsiteY5" fmla="*/ 9527 h 147829"/>
                <a:gd name="connsiteX6" fmla="*/ 281654 w 296525"/>
                <a:gd name="connsiteY6" fmla="*/ 44103 h 147829"/>
                <a:gd name="connsiteX7" fmla="*/ 296513 w 296525"/>
                <a:gd name="connsiteY7" fmla="*/ 73725 h 147829"/>
                <a:gd name="connsiteX8" fmla="*/ 296513 w 296525"/>
                <a:gd name="connsiteY8" fmla="*/ 147830 h 14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525" h="147829">
                  <a:moveTo>
                    <a:pt x="0" y="147830"/>
                  </a:moveTo>
                  <a:lnTo>
                    <a:pt x="0" y="73725"/>
                  </a:lnTo>
                  <a:cubicBezTo>
                    <a:pt x="45" y="62070"/>
                    <a:pt x="5544" y="51107"/>
                    <a:pt x="14859" y="44103"/>
                  </a:cubicBezTo>
                  <a:cubicBezTo>
                    <a:pt x="36757" y="28332"/>
                    <a:pt x="61308" y="16621"/>
                    <a:pt x="87344" y="9527"/>
                  </a:cubicBezTo>
                  <a:cubicBezTo>
                    <a:pt x="106995" y="3128"/>
                    <a:pt x="127543" y="-88"/>
                    <a:pt x="148209" y="2"/>
                  </a:cubicBezTo>
                  <a:cubicBezTo>
                    <a:pt x="168859" y="487"/>
                    <a:pt x="189355" y="3690"/>
                    <a:pt x="209169" y="9527"/>
                  </a:cubicBezTo>
                  <a:cubicBezTo>
                    <a:pt x="235573" y="15599"/>
                    <a:pt x="260319" y="27402"/>
                    <a:pt x="281654" y="44103"/>
                  </a:cubicBezTo>
                  <a:cubicBezTo>
                    <a:pt x="291244" y="50876"/>
                    <a:pt x="296819" y="61990"/>
                    <a:pt x="296513" y="73725"/>
                  </a:cubicBezTo>
                  <a:lnTo>
                    <a:pt x="296513" y="147830"/>
                  </a:lnTo>
                  <a:close/>
                </a:path>
              </a:pathLst>
            </a:custGeom>
            <a:grpFill/>
            <a:ln w="9525"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157EDFD9-F8FF-A735-8A28-087F7E80998C}"/>
                </a:ext>
              </a:extLst>
            </p:cNvPr>
            <p:cNvSpPr/>
            <p:nvPr/>
          </p:nvSpPr>
          <p:spPr>
            <a:xfrm>
              <a:off x="6026658" y="3493770"/>
              <a:ext cx="148209" cy="148209"/>
            </a:xfrm>
            <a:custGeom>
              <a:avLst/>
              <a:gdLst>
                <a:gd name="connsiteX0" fmla="*/ 148209 w 148209"/>
                <a:gd name="connsiteY0" fmla="*/ 74105 h 148209"/>
                <a:gd name="connsiteX1" fmla="*/ 74105 w 148209"/>
                <a:gd name="connsiteY1" fmla="*/ 148209 h 148209"/>
                <a:gd name="connsiteX2" fmla="*/ 0 w 148209"/>
                <a:gd name="connsiteY2" fmla="*/ 74105 h 148209"/>
                <a:gd name="connsiteX3" fmla="*/ 74105 w 148209"/>
                <a:gd name="connsiteY3" fmla="*/ 0 h 148209"/>
                <a:gd name="connsiteX4" fmla="*/ 148209 w 148209"/>
                <a:gd name="connsiteY4" fmla="*/ 74105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grpFill/>
            <a:ln w="9525" cap="flat">
              <a:noFill/>
              <a:prstDash val="solid"/>
              <a:miter/>
            </a:ln>
          </p:spPr>
          <p:txBody>
            <a:bodyPr rtlCol="0" anchor="ctr"/>
            <a:lstStyle/>
            <a:p>
              <a:endParaRPr lang="en-US" dirty="0"/>
            </a:p>
          </p:txBody>
        </p:sp>
      </p:grpSp>
      <p:grpSp>
        <p:nvGrpSpPr>
          <p:cNvPr id="33" name="Group 32">
            <a:extLst>
              <a:ext uri="{FF2B5EF4-FFF2-40B4-BE49-F238E27FC236}">
                <a16:creationId xmlns:a16="http://schemas.microsoft.com/office/drawing/2014/main" id="{5A02BA32-9F4E-7ABE-0A4C-228260EEA566}"/>
              </a:ext>
            </a:extLst>
          </p:cNvPr>
          <p:cNvGrpSpPr/>
          <p:nvPr/>
        </p:nvGrpSpPr>
        <p:grpSpPr>
          <a:xfrm>
            <a:off x="326484" y="2305677"/>
            <a:ext cx="1827784" cy="356345"/>
            <a:chOff x="165305" y="1630106"/>
            <a:chExt cx="1827784" cy="356345"/>
          </a:xfrm>
        </p:grpSpPr>
        <p:sp>
          <p:nvSpPr>
            <p:cNvPr id="34" name="Right Triangle 33">
              <a:extLst>
                <a:ext uri="{FF2B5EF4-FFF2-40B4-BE49-F238E27FC236}">
                  <a16:creationId xmlns:a16="http://schemas.microsoft.com/office/drawing/2014/main" id="{0C66AE5A-6128-6A25-DCD5-6735484F6E4D}"/>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ight Triangle 50">
              <a:extLst>
                <a:ext uri="{FF2B5EF4-FFF2-40B4-BE49-F238E27FC236}">
                  <a16:creationId xmlns:a16="http://schemas.microsoft.com/office/drawing/2014/main" id="{81B1D931-21DC-768C-89BD-DAFC3DD8D2F4}"/>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7C45E56A-23F2-E659-4D21-EEA34AC043CA}"/>
              </a:ext>
            </a:extLst>
          </p:cNvPr>
          <p:cNvGrpSpPr/>
          <p:nvPr/>
        </p:nvGrpSpPr>
        <p:grpSpPr>
          <a:xfrm>
            <a:off x="8216203" y="3567334"/>
            <a:ext cx="1827784" cy="356345"/>
            <a:chOff x="165305" y="1630106"/>
            <a:chExt cx="1827784" cy="356345"/>
          </a:xfrm>
        </p:grpSpPr>
        <p:sp>
          <p:nvSpPr>
            <p:cNvPr id="54" name="Right Triangle 53">
              <a:extLst>
                <a:ext uri="{FF2B5EF4-FFF2-40B4-BE49-F238E27FC236}">
                  <a16:creationId xmlns:a16="http://schemas.microsoft.com/office/drawing/2014/main" id="{5916C096-439C-CF00-5D6A-5F30EF34B4A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ight Triangle 54">
              <a:extLst>
                <a:ext uri="{FF2B5EF4-FFF2-40B4-BE49-F238E27FC236}">
                  <a16:creationId xmlns:a16="http://schemas.microsoft.com/office/drawing/2014/main" id="{706F77B6-B4F0-0BB6-11A8-93BBB066755E}"/>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7E628810-9170-FFF2-8E30-61204C2843DF}"/>
              </a:ext>
            </a:extLst>
          </p:cNvPr>
          <p:cNvSpPr txBox="1"/>
          <p:nvPr/>
        </p:nvSpPr>
        <p:spPr>
          <a:xfrm>
            <a:off x="139687" y="135722"/>
            <a:ext cx="3974165" cy="492443"/>
          </a:xfrm>
          <a:prstGeom prst="rect">
            <a:avLst/>
          </a:prstGeom>
          <a:noFill/>
        </p:spPr>
        <p:txBody>
          <a:bodyPr wrap="none" rtlCol="0">
            <a:spAutoFit/>
          </a:bodyPr>
          <a:lstStyle/>
          <a:p>
            <a:r>
              <a:rPr lang="en-US" sz="2600" dirty="0">
                <a:solidFill>
                  <a:schemeClr val="accent5">
                    <a:lumMod val="75000"/>
                  </a:schemeClr>
                </a:solidFill>
                <a:latin typeface="Century Gothic" panose="020B0502020202020204" pitchFamily="34" charset="0"/>
              </a:rPr>
              <a:t>1. EXECUTIVE SUMMARY</a:t>
            </a:r>
          </a:p>
        </p:txBody>
      </p:sp>
      <p:sp>
        <p:nvSpPr>
          <p:cNvPr id="8" name="TextBox 7">
            <a:extLst>
              <a:ext uri="{FF2B5EF4-FFF2-40B4-BE49-F238E27FC236}">
                <a16:creationId xmlns:a16="http://schemas.microsoft.com/office/drawing/2014/main" id="{71EF2437-02D2-FF00-9E43-2065F62B717D}"/>
              </a:ext>
            </a:extLst>
          </p:cNvPr>
          <p:cNvSpPr txBox="1"/>
          <p:nvPr/>
        </p:nvSpPr>
        <p:spPr>
          <a:xfrm>
            <a:off x="316423" y="4105515"/>
            <a:ext cx="11419948" cy="1446550"/>
          </a:xfrm>
          <a:prstGeom prst="rect">
            <a:avLst/>
          </a:prstGeom>
          <a:noFill/>
        </p:spPr>
        <p:txBody>
          <a:bodyPr wrap="square">
            <a:spAutoFit/>
          </a:bodyPr>
          <a:lstStyle/>
          <a:p>
            <a:r>
              <a:rPr lang="en-US" sz="2200" b="0" i="0" u="none" strike="noStrike" dirty="0">
                <a:solidFill>
                  <a:srgbClr val="000000"/>
                </a:solidFill>
                <a:effectLst/>
                <a:latin typeface="Century Gothic" panose="020B0502020202020204" pitchFamily="34" charset="0"/>
              </a:rPr>
              <a:t>In 20</a:t>
            </a:r>
            <a:r>
              <a:rPr lang="en-US" sz="2200" dirty="0">
                <a:solidFill>
                  <a:srgbClr val="000000"/>
                </a:solidFill>
                <a:latin typeface="Century Gothic" panose="020B0502020202020204" pitchFamily="34" charset="0"/>
              </a:rPr>
              <a:t>XX</a:t>
            </a:r>
            <a:r>
              <a:rPr lang="en-US" sz="2200" b="0" i="0" u="none" strike="noStrike" dirty="0">
                <a:solidFill>
                  <a:srgbClr val="000000"/>
                </a:solidFill>
                <a:effectLst/>
                <a:latin typeface="Century Gothic" panose="020B0502020202020204" pitchFamily="34" charset="0"/>
              </a:rPr>
              <a:t>, Positive Charge made electrifying strides in promoting EV charging solutions, achieving a </a:t>
            </a:r>
            <a:r>
              <a:rPr lang="en-US" sz="2200" b="1" i="0" u="none" strike="noStrike" dirty="0">
                <a:solidFill>
                  <a:srgbClr val="000000"/>
                </a:solidFill>
                <a:effectLst/>
                <a:latin typeface="Century Gothic" panose="020B0502020202020204" pitchFamily="34" charset="0"/>
              </a:rPr>
              <a:t>35% growth </a:t>
            </a:r>
            <a:r>
              <a:rPr lang="en-US" sz="2200" b="0" i="0" u="none" strike="noStrike" dirty="0">
                <a:solidFill>
                  <a:srgbClr val="000000"/>
                </a:solidFill>
                <a:effectLst/>
                <a:latin typeface="Century Gothic" panose="020B0502020202020204" pitchFamily="34" charset="0"/>
              </a:rPr>
              <a:t>in client acquisition and spearheading 15 award-nominated campaigns. Our commitment to a greener tomorrow echoed in every campaign we executed.</a:t>
            </a:r>
            <a:endParaRPr lang="en-US" sz="2200" dirty="0">
              <a:latin typeface="Century Gothic" panose="020B0502020202020204" pitchFamily="34" charset="0"/>
            </a:endParaRPr>
          </a:p>
        </p:txBody>
      </p:sp>
    </p:spTree>
    <p:extLst>
      <p:ext uri="{BB962C8B-B14F-4D97-AF65-F5344CB8AC3E}">
        <p14:creationId xmlns:p14="http://schemas.microsoft.com/office/powerpoint/2010/main" val="2348695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White 3D rendering of a honeycomb">
            <a:extLst>
              <a:ext uri="{FF2B5EF4-FFF2-40B4-BE49-F238E27FC236}">
                <a16:creationId xmlns:a16="http://schemas.microsoft.com/office/drawing/2014/main" id="{7A79BE93-BC55-2FFA-AED1-539E4E3CEAD5}"/>
              </a:ext>
            </a:extLst>
          </p:cNvPr>
          <p:cNvPicPr>
            <a:picLocks noChangeAspect="1"/>
          </p:cNvPicPr>
          <p:nvPr/>
        </p:nvPicPr>
        <p:blipFill>
          <a:blip r:embed="rId2">
            <a:alphaModFix amt="40000"/>
          </a:blip>
          <a:stretch>
            <a:fillRect/>
          </a:stretch>
        </p:blipFill>
        <p:spPr>
          <a:xfrm>
            <a:off x="0" y="0"/>
            <a:ext cx="12192000" cy="6858000"/>
          </a:xfrm>
          <a:prstGeom prst="rect">
            <a:avLst/>
          </a:prstGeom>
        </p:spPr>
      </p:pic>
      <p:grpSp>
        <p:nvGrpSpPr>
          <p:cNvPr id="29" name="Group 28">
            <a:extLst>
              <a:ext uri="{FF2B5EF4-FFF2-40B4-BE49-F238E27FC236}">
                <a16:creationId xmlns:a16="http://schemas.microsoft.com/office/drawing/2014/main" id="{A2050AAE-EE03-C475-DE3B-4CFC3908E77E}"/>
              </a:ext>
            </a:extLst>
          </p:cNvPr>
          <p:cNvGrpSpPr/>
          <p:nvPr/>
        </p:nvGrpSpPr>
        <p:grpSpPr>
          <a:xfrm>
            <a:off x="316423" y="843603"/>
            <a:ext cx="1828800" cy="1818166"/>
            <a:chOff x="231228" y="168288"/>
            <a:chExt cx="1828800" cy="1818166"/>
          </a:xfrm>
          <a:solidFill>
            <a:schemeClr val="accent6"/>
          </a:solidFill>
        </p:grpSpPr>
        <p:sp>
          <p:nvSpPr>
            <p:cNvPr id="30" name="Rectangle 29">
              <a:extLst>
                <a:ext uri="{FF2B5EF4-FFF2-40B4-BE49-F238E27FC236}">
                  <a16:creationId xmlns:a16="http://schemas.microsoft.com/office/drawing/2014/main" id="{610CD095-FBA8-F776-1EFA-E9AA631C6F85}"/>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CLIENTS</a:t>
              </a:r>
            </a:p>
          </p:txBody>
        </p:sp>
        <p:sp>
          <p:nvSpPr>
            <p:cNvPr id="31" name="Rectangle 30">
              <a:extLst>
                <a:ext uri="{FF2B5EF4-FFF2-40B4-BE49-F238E27FC236}">
                  <a16:creationId xmlns:a16="http://schemas.microsoft.com/office/drawing/2014/main" id="{D158ED67-B0CC-B2A0-C123-7A3AE67AD04D}"/>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75</a:t>
              </a:r>
            </a:p>
          </p:txBody>
        </p:sp>
        <p:sp>
          <p:nvSpPr>
            <p:cNvPr id="32" name="Rectangle 31">
              <a:extLst>
                <a:ext uri="{FF2B5EF4-FFF2-40B4-BE49-F238E27FC236}">
                  <a16:creationId xmlns:a16="http://schemas.microsoft.com/office/drawing/2014/main" id="{8A3444D6-5D84-9378-6426-3C1704165202}"/>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pic>
        <p:nvPicPr>
          <p:cNvPr id="5" name="Graphic 4" descr="Document with solid fill">
            <a:extLst>
              <a:ext uri="{FF2B5EF4-FFF2-40B4-BE49-F238E27FC236}">
                <a16:creationId xmlns:a16="http://schemas.microsoft.com/office/drawing/2014/main" id="{0197AD73-FB16-E3C2-ED71-1C7F48F2B9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9490" y="1211896"/>
            <a:ext cx="556316" cy="556316"/>
          </a:xfrm>
          <a:prstGeom prst="rect">
            <a:avLst/>
          </a:prstGeom>
        </p:spPr>
      </p:pic>
      <p:pic>
        <p:nvPicPr>
          <p:cNvPr id="7" name="Graphic 6" descr="Document with solid fill">
            <a:extLst>
              <a:ext uri="{FF2B5EF4-FFF2-40B4-BE49-F238E27FC236}">
                <a16:creationId xmlns:a16="http://schemas.microsoft.com/office/drawing/2014/main" id="{07E31182-3ADD-BB06-3117-7CEE7D05D4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7596" y="1211895"/>
            <a:ext cx="540791" cy="540791"/>
          </a:xfrm>
          <a:prstGeom prst="rect">
            <a:avLst/>
          </a:prstGeom>
        </p:spPr>
      </p:pic>
      <p:grpSp>
        <p:nvGrpSpPr>
          <p:cNvPr id="33" name="Group 32">
            <a:extLst>
              <a:ext uri="{FF2B5EF4-FFF2-40B4-BE49-F238E27FC236}">
                <a16:creationId xmlns:a16="http://schemas.microsoft.com/office/drawing/2014/main" id="{5A02BA32-9F4E-7ABE-0A4C-228260EEA566}"/>
              </a:ext>
            </a:extLst>
          </p:cNvPr>
          <p:cNvGrpSpPr/>
          <p:nvPr/>
        </p:nvGrpSpPr>
        <p:grpSpPr>
          <a:xfrm>
            <a:off x="326484" y="2305677"/>
            <a:ext cx="1827784" cy="356345"/>
            <a:chOff x="165305" y="1630106"/>
            <a:chExt cx="1827784" cy="356345"/>
          </a:xfrm>
        </p:grpSpPr>
        <p:sp>
          <p:nvSpPr>
            <p:cNvPr id="34" name="Right Triangle 33">
              <a:extLst>
                <a:ext uri="{FF2B5EF4-FFF2-40B4-BE49-F238E27FC236}">
                  <a16:creationId xmlns:a16="http://schemas.microsoft.com/office/drawing/2014/main" id="{0C66AE5A-6128-6A25-DCD5-6735484F6E4D}"/>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ight Triangle 50">
              <a:extLst>
                <a:ext uri="{FF2B5EF4-FFF2-40B4-BE49-F238E27FC236}">
                  <a16:creationId xmlns:a16="http://schemas.microsoft.com/office/drawing/2014/main" id="{81B1D931-21DC-768C-89BD-DAFC3DD8D2F4}"/>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7C45E56A-23F2-E659-4D21-EEA34AC043CA}"/>
              </a:ext>
            </a:extLst>
          </p:cNvPr>
          <p:cNvGrpSpPr/>
          <p:nvPr/>
        </p:nvGrpSpPr>
        <p:grpSpPr>
          <a:xfrm>
            <a:off x="8216203" y="3567334"/>
            <a:ext cx="1827784" cy="356345"/>
            <a:chOff x="165305" y="1630106"/>
            <a:chExt cx="1827784" cy="356345"/>
          </a:xfrm>
        </p:grpSpPr>
        <p:sp>
          <p:nvSpPr>
            <p:cNvPr id="54" name="Right Triangle 53">
              <a:extLst>
                <a:ext uri="{FF2B5EF4-FFF2-40B4-BE49-F238E27FC236}">
                  <a16:creationId xmlns:a16="http://schemas.microsoft.com/office/drawing/2014/main" id="{5916C096-439C-CF00-5D6A-5F30EF34B4A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ight Triangle 54">
              <a:extLst>
                <a:ext uri="{FF2B5EF4-FFF2-40B4-BE49-F238E27FC236}">
                  <a16:creationId xmlns:a16="http://schemas.microsoft.com/office/drawing/2014/main" id="{706F77B6-B4F0-0BB6-11A8-93BBB066755E}"/>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7E628810-9170-FFF2-8E30-61204C2843DF}"/>
              </a:ext>
            </a:extLst>
          </p:cNvPr>
          <p:cNvSpPr txBox="1"/>
          <p:nvPr/>
        </p:nvSpPr>
        <p:spPr>
          <a:xfrm>
            <a:off x="139687" y="135722"/>
            <a:ext cx="5328703" cy="492443"/>
          </a:xfrm>
          <a:prstGeom prst="rect">
            <a:avLst/>
          </a:prstGeom>
          <a:noFill/>
        </p:spPr>
        <p:txBody>
          <a:bodyPr wrap="none" rtlCol="0">
            <a:spAutoFit/>
          </a:bodyPr>
          <a:lstStyle/>
          <a:p>
            <a:r>
              <a:rPr lang="en-US" sz="2600" dirty="0">
                <a:solidFill>
                  <a:schemeClr val="accent5">
                    <a:lumMod val="75000"/>
                  </a:schemeClr>
                </a:solidFill>
                <a:latin typeface="Century Gothic" panose="020B0502020202020204" pitchFamily="34" charset="0"/>
              </a:rPr>
              <a:t>2. CLIENT PORTFOLIO OVERVIEW</a:t>
            </a:r>
          </a:p>
        </p:txBody>
      </p:sp>
      <p:sp>
        <p:nvSpPr>
          <p:cNvPr id="8" name="TextBox 7">
            <a:extLst>
              <a:ext uri="{FF2B5EF4-FFF2-40B4-BE49-F238E27FC236}">
                <a16:creationId xmlns:a16="http://schemas.microsoft.com/office/drawing/2014/main" id="{71EF2437-02D2-FF00-9E43-2065F62B717D}"/>
              </a:ext>
            </a:extLst>
          </p:cNvPr>
          <p:cNvSpPr txBox="1"/>
          <p:nvPr/>
        </p:nvSpPr>
        <p:spPr>
          <a:xfrm>
            <a:off x="316423" y="4105515"/>
            <a:ext cx="11419948" cy="1107996"/>
          </a:xfrm>
          <a:prstGeom prst="rect">
            <a:avLst/>
          </a:prstGeom>
          <a:noFill/>
        </p:spPr>
        <p:txBody>
          <a:bodyPr wrap="square">
            <a:spAutoFit/>
          </a:bodyPr>
          <a:lstStyle/>
          <a:p>
            <a:r>
              <a:rPr lang="en-US" sz="2200" b="0" i="0" u="none" strike="noStrike" dirty="0">
                <a:solidFill>
                  <a:srgbClr val="000000"/>
                </a:solidFill>
                <a:effectLst/>
                <a:latin typeface="Century Gothic" panose="020B0502020202020204" pitchFamily="34" charset="0"/>
              </a:rPr>
              <a:t>We proudly served over </a:t>
            </a:r>
            <a:r>
              <a:rPr lang="en-US" sz="2200" b="1" i="0" u="none" strike="noStrike" dirty="0">
                <a:solidFill>
                  <a:srgbClr val="000000"/>
                </a:solidFill>
                <a:effectLst/>
                <a:latin typeface="Century Gothic" panose="020B0502020202020204" pitchFamily="34" charset="0"/>
              </a:rPr>
              <a:t>75 clients</a:t>
            </a:r>
            <a:r>
              <a:rPr lang="en-US" sz="2200" b="0" i="0" u="none" strike="noStrike" dirty="0">
                <a:solidFill>
                  <a:srgbClr val="000000"/>
                </a:solidFill>
                <a:effectLst/>
                <a:latin typeface="Century Gothic" panose="020B0502020202020204" pitchFamily="34" charset="0"/>
              </a:rPr>
              <a:t>, predominantly in the automotive and renewable energy sectors. Major names include ElectroMotors, GreenWheels, and UrbanCharge.</a:t>
            </a:r>
            <a:endParaRPr lang="en-US" sz="2200" dirty="0">
              <a:latin typeface="Century Gothic" panose="020B0502020202020204" pitchFamily="34" charset="0"/>
            </a:endParaRPr>
          </a:p>
        </p:txBody>
      </p:sp>
      <p:pic>
        <p:nvPicPr>
          <p:cNvPr id="4" name="Graphic 3" descr="Group of people outline">
            <a:extLst>
              <a:ext uri="{FF2B5EF4-FFF2-40B4-BE49-F238E27FC236}">
                <a16:creationId xmlns:a16="http://schemas.microsoft.com/office/drawing/2014/main" id="{D0A61D9B-B94F-268D-2185-D1A055E02C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7191" y="1655213"/>
            <a:ext cx="914400" cy="914400"/>
          </a:xfrm>
          <a:prstGeom prst="rect">
            <a:avLst/>
          </a:prstGeom>
        </p:spPr>
      </p:pic>
    </p:spTree>
    <p:extLst>
      <p:ext uri="{BB962C8B-B14F-4D97-AF65-F5344CB8AC3E}">
        <p14:creationId xmlns:p14="http://schemas.microsoft.com/office/powerpoint/2010/main" val="2895414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White 3D rendering of a honeycomb">
            <a:extLst>
              <a:ext uri="{FF2B5EF4-FFF2-40B4-BE49-F238E27FC236}">
                <a16:creationId xmlns:a16="http://schemas.microsoft.com/office/drawing/2014/main" id="{7A79BE93-BC55-2FFA-AED1-539E4E3CEAD5}"/>
              </a:ext>
            </a:extLst>
          </p:cNvPr>
          <p:cNvPicPr>
            <a:picLocks noChangeAspect="1"/>
          </p:cNvPicPr>
          <p:nvPr/>
        </p:nvPicPr>
        <p:blipFill>
          <a:blip r:embed="rId2">
            <a:alphaModFix amt="40000"/>
          </a:blip>
          <a:stretch>
            <a:fillRect/>
          </a:stretch>
        </p:blipFill>
        <p:spPr>
          <a:xfrm>
            <a:off x="0" y="0"/>
            <a:ext cx="12192000" cy="6858000"/>
          </a:xfrm>
          <a:prstGeom prst="rect">
            <a:avLst/>
          </a:prstGeom>
        </p:spPr>
      </p:pic>
      <p:pic>
        <p:nvPicPr>
          <p:cNvPr id="5" name="Graphic 4" descr="Document with solid fill">
            <a:extLst>
              <a:ext uri="{FF2B5EF4-FFF2-40B4-BE49-F238E27FC236}">
                <a16:creationId xmlns:a16="http://schemas.microsoft.com/office/drawing/2014/main" id="{0197AD73-FB16-E3C2-ED71-1C7F48F2B9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9490" y="1211896"/>
            <a:ext cx="556316" cy="556316"/>
          </a:xfrm>
          <a:prstGeom prst="rect">
            <a:avLst/>
          </a:prstGeom>
        </p:spPr>
      </p:pic>
      <p:pic>
        <p:nvPicPr>
          <p:cNvPr id="7" name="Graphic 6" descr="Document with solid fill">
            <a:extLst>
              <a:ext uri="{FF2B5EF4-FFF2-40B4-BE49-F238E27FC236}">
                <a16:creationId xmlns:a16="http://schemas.microsoft.com/office/drawing/2014/main" id="{07E31182-3ADD-BB06-3117-7CEE7D05D4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7596" y="1211895"/>
            <a:ext cx="540791" cy="540791"/>
          </a:xfrm>
          <a:prstGeom prst="rect">
            <a:avLst/>
          </a:prstGeom>
        </p:spPr>
      </p:pic>
      <p:grpSp>
        <p:nvGrpSpPr>
          <p:cNvPr id="33" name="Group 32">
            <a:extLst>
              <a:ext uri="{FF2B5EF4-FFF2-40B4-BE49-F238E27FC236}">
                <a16:creationId xmlns:a16="http://schemas.microsoft.com/office/drawing/2014/main" id="{5A02BA32-9F4E-7ABE-0A4C-228260EEA566}"/>
              </a:ext>
            </a:extLst>
          </p:cNvPr>
          <p:cNvGrpSpPr/>
          <p:nvPr/>
        </p:nvGrpSpPr>
        <p:grpSpPr>
          <a:xfrm>
            <a:off x="326484" y="2305677"/>
            <a:ext cx="1827784" cy="356345"/>
            <a:chOff x="165305" y="1630106"/>
            <a:chExt cx="1827784" cy="356345"/>
          </a:xfrm>
        </p:grpSpPr>
        <p:sp>
          <p:nvSpPr>
            <p:cNvPr id="34" name="Right Triangle 33">
              <a:extLst>
                <a:ext uri="{FF2B5EF4-FFF2-40B4-BE49-F238E27FC236}">
                  <a16:creationId xmlns:a16="http://schemas.microsoft.com/office/drawing/2014/main" id="{0C66AE5A-6128-6A25-DCD5-6735484F6E4D}"/>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ight Triangle 50">
              <a:extLst>
                <a:ext uri="{FF2B5EF4-FFF2-40B4-BE49-F238E27FC236}">
                  <a16:creationId xmlns:a16="http://schemas.microsoft.com/office/drawing/2014/main" id="{81B1D931-21DC-768C-89BD-DAFC3DD8D2F4}"/>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7C45E56A-23F2-E659-4D21-EEA34AC043CA}"/>
              </a:ext>
            </a:extLst>
          </p:cNvPr>
          <p:cNvGrpSpPr/>
          <p:nvPr/>
        </p:nvGrpSpPr>
        <p:grpSpPr>
          <a:xfrm>
            <a:off x="8216203" y="3567334"/>
            <a:ext cx="1827784" cy="356345"/>
            <a:chOff x="165305" y="1630106"/>
            <a:chExt cx="1827784" cy="356345"/>
          </a:xfrm>
        </p:grpSpPr>
        <p:sp>
          <p:nvSpPr>
            <p:cNvPr id="54" name="Right Triangle 53">
              <a:extLst>
                <a:ext uri="{FF2B5EF4-FFF2-40B4-BE49-F238E27FC236}">
                  <a16:creationId xmlns:a16="http://schemas.microsoft.com/office/drawing/2014/main" id="{5916C096-439C-CF00-5D6A-5F30EF34B4A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ight Triangle 54">
              <a:extLst>
                <a:ext uri="{FF2B5EF4-FFF2-40B4-BE49-F238E27FC236}">
                  <a16:creationId xmlns:a16="http://schemas.microsoft.com/office/drawing/2014/main" id="{706F77B6-B4F0-0BB6-11A8-93BBB066755E}"/>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7E628810-9170-FFF2-8E30-61204C2843DF}"/>
              </a:ext>
            </a:extLst>
          </p:cNvPr>
          <p:cNvSpPr txBox="1"/>
          <p:nvPr/>
        </p:nvSpPr>
        <p:spPr>
          <a:xfrm>
            <a:off x="139687" y="135722"/>
            <a:ext cx="4395755" cy="492443"/>
          </a:xfrm>
          <a:prstGeom prst="rect">
            <a:avLst/>
          </a:prstGeom>
          <a:noFill/>
        </p:spPr>
        <p:txBody>
          <a:bodyPr wrap="none" rtlCol="0">
            <a:spAutoFit/>
          </a:bodyPr>
          <a:lstStyle/>
          <a:p>
            <a:r>
              <a:rPr lang="en-US" sz="2600" dirty="0">
                <a:solidFill>
                  <a:schemeClr val="accent5">
                    <a:lumMod val="75000"/>
                  </a:schemeClr>
                </a:solidFill>
                <a:latin typeface="Century Gothic" panose="020B0502020202020204" pitchFamily="34" charset="0"/>
              </a:rPr>
              <a:t>3. CAMPAIGN SUMMARIES</a:t>
            </a:r>
          </a:p>
        </p:txBody>
      </p:sp>
      <p:sp>
        <p:nvSpPr>
          <p:cNvPr id="8" name="TextBox 7">
            <a:extLst>
              <a:ext uri="{FF2B5EF4-FFF2-40B4-BE49-F238E27FC236}">
                <a16:creationId xmlns:a16="http://schemas.microsoft.com/office/drawing/2014/main" id="{71EF2437-02D2-FF00-9E43-2065F62B717D}"/>
              </a:ext>
            </a:extLst>
          </p:cNvPr>
          <p:cNvSpPr txBox="1"/>
          <p:nvPr/>
        </p:nvSpPr>
        <p:spPr>
          <a:xfrm>
            <a:off x="283747" y="3314887"/>
            <a:ext cx="11419948" cy="2123658"/>
          </a:xfrm>
          <a:prstGeom prst="rect">
            <a:avLst/>
          </a:prstGeom>
          <a:noFill/>
        </p:spPr>
        <p:txBody>
          <a:bodyPr wrap="square">
            <a:spAutoFit/>
          </a:bodyPr>
          <a:lstStyle/>
          <a:p>
            <a:r>
              <a:rPr lang="en-US" sz="2200" b="0" i="0" u="sng" strike="noStrike" dirty="0">
                <a:solidFill>
                  <a:srgbClr val="000000"/>
                </a:solidFill>
                <a:effectLst/>
                <a:latin typeface="Century Gothic" panose="020B0502020202020204" pitchFamily="34" charset="0"/>
              </a:rPr>
              <a:t>ElectroMotors Launch Campaign</a:t>
            </a:r>
            <a:r>
              <a:rPr lang="en-US" sz="2200" b="0" i="0" u="none" strike="noStrike" dirty="0">
                <a:solidFill>
                  <a:srgbClr val="000000"/>
                </a:solidFill>
                <a:effectLst/>
                <a:latin typeface="Century Gothic" panose="020B0502020202020204" pitchFamily="34" charset="0"/>
              </a:rPr>
              <a:t>: Introduced their latest EV model with an integrated Positive Charge solution. Achieved a </a:t>
            </a:r>
            <a:r>
              <a:rPr lang="en-US" sz="2200" b="1" i="0" u="none" strike="noStrike" dirty="0">
                <a:solidFill>
                  <a:srgbClr val="000000"/>
                </a:solidFill>
                <a:effectLst/>
                <a:latin typeface="Century Gothic" panose="020B0502020202020204" pitchFamily="34" charset="0"/>
              </a:rPr>
              <a:t>20% increase </a:t>
            </a:r>
            <a:r>
              <a:rPr lang="en-US" sz="2200" b="0" i="0" u="none" strike="noStrike" dirty="0">
                <a:solidFill>
                  <a:srgbClr val="000000"/>
                </a:solidFill>
                <a:effectLst/>
                <a:latin typeface="Century Gothic" panose="020B0502020202020204" pitchFamily="34" charset="0"/>
              </a:rPr>
              <a:t>in model reservations and received the "Innovative Green Campaign" award.</a:t>
            </a:r>
          </a:p>
          <a:p>
            <a:endParaRPr lang="en-US" sz="2200" b="0" i="0" u="none" strike="noStrike" dirty="0">
              <a:solidFill>
                <a:srgbClr val="000000"/>
              </a:solidFill>
              <a:effectLst/>
              <a:latin typeface="Century Gothic" panose="020B0502020202020204" pitchFamily="34" charset="0"/>
            </a:endParaRPr>
          </a:p>
          <a:p>
            <a:r>
              <a:rPr lang="en-US" sz="2200" b="0" i="0" u="sng" strike="noStrike" dirty="0">
                <a:solidFill>
                  <a:srgbClr val="000000"/>
                </a:solidFill>
                <a:effectLst/>
                <a:latin typeface="Century Gothic" panose="020B0502020202020204" pitchFamily="34" charset="0"/>
              </a:rPr>
              <a:t>UrbanCharge City Initiative</a:t>
            </a:r>
            <a:r>
              <a:rPr lang="en-US" sz="2200" b="0" i="0" u="none" strike="noStrike" dirty="0">
                <a:solidFill>
                  <a:srgbClr val="000000"/>
                </a:solidFill>
                <a:effectLst/>
                <a:latin typeface="Century Gothic" panose="020B0502020202020204" pitchFamily="34" charset="0"/>
              </a:rPr>
              <a:t>: Positioned charging stations at key urban locations. Resulted in a </a:t>
            </a:r>
            <a:r>
              <a:rPr lang="en-US" sz="2200" b="1" i="0" u="none" strike="noStrike" dirty="0">
                <a:solidFill>
                  <a:srgbClr val="000000"/>
                </a:solidFill>
                <a:effectLst/>
                <a:latin typeface="Century Gothic" panose="020B0502020202020204" pitchFamily="34" charset="0"/>
              </a:rPr>
              <a:t>50% spike </a:t>
            </a:r>
            <a:r>
              <a:rPr lang="en-US" sz="2200" b="0" i="0" u="none" strike="noStrike" dirty="0">
                <a:solidFill>
                  <a:srgbClr val="000000"/>
                </a:solidFill>
                <a:effectLst/>
                <a:latin typeface="Century Gothic" panose="020B0502020202020204" pitchFamily="34" charset="0"/>
              </a:rPr>
              <a:t>in station usage in three months.</a:t>
            </a:r>
          </a:p>
        </p:txBody>
      </p:sp>
      <p:grpSp>
        <p:nvGrpSpPr>
          <p:cNvPr id="15" name="Group 14">
            <a:extLst>
              <a:ext uri="{FF2B5EF4-FFF2-40B4-BE49-F238E27FC236}">
                <a16:creationId xmlns:a16="http://schemas.microsoft.com/office/drawing/2014/main" id="{C59BB7B1-35AC-5A8E-45F6-996C45D5B8A4}"/>
              </a:ext>
            </a:extLst>
          </p:cNvPr>
          <p:cNvGrpSpPr/>
          <p:nvPr/>
        </p:nvGrpSpPr>
        <p:grpSpPr>
          <a:xfrm>
            <a:off x="283747" y="2218838"/>
            <a:ext cx="1827784" cy="356345"/>
            <a:chOff x="165305" y="1630106"/>
            <a:chExt cx="1827784" cy="356345"/>
          </a:xfrm>
        </p:grpSpPr>
        <p:sp>
          <p:nvSpPr>
            <p:cNvPr id="16" name="Right Triangle 15">
              <a:extLst>
                <a:ext uri="{FF2B5EF4-FFF2-40B4-BE49-F238E27FC236}">
                  <a16:creationId xmlns:a16="http://schemas.microsoft.com/office/drawing/2014/main" id="{64830E28-E52C-B62A-A4A2-2EE4CBF5FA32}"/>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id="{7738C4A8-FEAD-17CB-0030-17F30E03D5B8}"/>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AACF6CBB-ADFF-935B-DE4B-B9F451FECC15}"/>
              </a:ext>
            </a:extLst>
          </p:cNvPr>
          <p:cNvGrpSpPr/>
          <p:nvPr/>
        </p:nvGrpSpPr>
        <p:grpSpPr>
          <a:xfrm>
            <a:off x="317551" y="839210"/>
            <a:ext cx="1828800" cy="1818166"/>
            <a:chOff x="231228" y="168288"/>
            <a:chExt cx="1828800" cy="1818166"/>
          </a:xfrm>
          <a:solidFill>
            <a:srgbClr val="C023C9"/>
          </a:solidFill>
        </p:grpSpPr>
        <p:sp>
          <p:nvSpPr>
            <p:cNvPr id="19" name="Rectangle 18">
              <a:extLst>
                <a:ext uri="{FF2B5EF4-FFF2-40B4-BE49-F238E27FC236}">
                  <a16:creationId xmlns:a16="http://schemas.microsoft.com/office/drawing/2014/main" id="{C919200A-48F9-E6BA-43F7-06C96A6F2262}"/>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CAMPAIGNS</a:t>
              </a:r>
            </a:p>
          </p:txBody>
        </p:sp>
        <p:sp>
          <p:nvSpPr>
            <p:cNvPr id="20" name="Rectangle 19">
              <a:extLst>
                <a:ext uri="{FF2B5EF4-FFF2-40B4-BE49-F238E27FC236}">
                  <a16:creationId xmlns:a16="http://schemas.microsoft.com/office/drawing/2014/main" id="{240492B6-2D13-56DE-DD30-431017CE00F9}"/>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Century Gothic" panose="020B0502020202020204" pitchFamily="34" charset="0"/>
                </a:rPr>
                <a:t>50% SPIKE</a:t>
              </a:r>
            </a:p>
          </p:txBody>
        </p:sp>
        <p:sp>
          <p:nvSpPr>
            <p:cNvPr id="21" name="Rectangle 20">
              <a:extLst>
                <a:ext uri="{FF2B5EF4-FFF2-40B4-BE49-F238E27FC236}">
                  <a16:creationId xmlns:a16="http://schemas.microsoft.com/office/drawing/2014/main" id="{5895308E-9705-57BE-ABE0-5B31EA7EEFC7}"/>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pic>
        <p:nvPicPr>
          <p:cNvPr id="22" name="Graphic 21" descr="Document with solid fill">
            <a:extLst>
              <a:ext uri="{FF2B5EF4-FFF2-40B4-BE49-F238E27FC236}">
                <a16:creationId xmlns:a16="http://schemas.microsoft.com/office/drawing/2014/main" id="{730C81E3-21B9-CCC1-9C8F-34DC9C2DA5F8}"/>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885212" y="1882819"/>
            <a:ext cx="692859" cy="692859"/>
          </a:xfrm>
          <a:prstGeom prst="rect">
            <a:avLst/>
          </a:prstGeom>
        </p:spPr>
      </p:pic>
      <p:grpSp>
        <p:nvGrpSpPr>
          <p:cNvPr id="23" name="Group 22">
            <a:extLst>
              <a:ext uri="{FF2B5EF4-FFF2-40B4-BE49-F238E27FC236}">
                <a16:creationId xmlns:a16="http://schemas.microsoft.com/office/drawing/2014/main" id="{864EF517-C6CA-EF0F-6F96-FC7453D850EE}"/>
              </a:ext>
            </a:extLst>
          </p:cNvPr>
          <p:cNvGrpSpPr/>
          <p:nvPr/>
        </p:nvGrpSpPr>
        <p:grpSpPr>
          <a:xfrm>
            <a:off x="314569" y="2301030"/>
            <a:ext cx="1827784" cy="356345"/>
            <a:chOff x="165305" y="1630106"/>
            <a:chExt cx="1827784" cy="356345"/>
          </a:xfrm>
        </p:grpSpPr>
        <p:sp>
          <p:nvSpPr>
            <p:cNvPr id="24" name="Right Triangle 23">
              <a:extLst>
                <a:ext uri="{FF2B5EF4-FFF2-40B4-BE49-F238E27FC236}">
                  <a16:creationId xmlns:a16="http://schemas.microsoft.com/office/drawing/2014/main" id="{199F11D9-D029-23EC-0A05-DE733F3FFBBF}"/>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Triangle 24">
              <a:extLst>
                <a:ext uri="{FF2B5EF4-FFF2-40B4-BE49-F238E27FC236}">
                  <a16:creationId xmlns:a16="http://schemas.microsoft.com/office/drawing/2014/main" id="{8D244ED9-1309-4C44-847B-FA3C21DBF60F}"/>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91044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White 3D rendering of a honeycomb">
            <a:extLst>
              <a:ext uri="{FF2B5EF4-FFF2-40B4-BE49-F238E27FC236}">
                <a16:creationId xmlns:a16="http://schemas.microsoft.com/office/drawing/2014/main" id="{7A79BE93-BC55-2FFA-AED1-539E4E3CEAD5}"/>
              </a:ext>
            </a:extLst>
          </p:cNvPr>
          <p:cNvPicPr>
            <a:picLocks noChangeAspect="1"/>
          </p:cNvPicPr>
          <p:nvPr/>
        </p:nvPicPr>
        <p:blipFill>
          <a:blip r:embed="rId2">
            <a:alphaModFix amt="40000"/>
          </a:blip>
          <a:stretch>
            <a:fillRect/>
          </a:stretch>
        </p:blipFill>
        <p:spPr>
          <a:xfrm>
            <a:off x="0" y="0"/>
            <a:ext cx="12192000" cy="6858000"/>
          </a:xfrm>
          <a:prstGeom prst="rect">
            <a:avLst/>
          </a:prstGeom>
        </p:spPr>
      </p:pic>
      <p:pic>
        <p:nvPicPr>
          <p:cNvPr id="5" name="Graphic 4" descr="Document with solid fill">
            <a:extLst>
              <a:ext uri="{FF2B5EF4-FFF2-40B4-BE49-F238E27FC236}">
                <a16:creationId xmlns:a16="http://schemas.microsoft.com/office/drawing/2014/main" id="{0197AD73-FB16-E3C2-ED71-1C7F48F2B9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9490" y="1211896"/>
            <a:ext cx="556316" cy="556316"/>
          </a:xfrm>
          <a:prstGeom prst="rect">
            <a:avLst/>
          </a:prstGeom>
        </p:spPr>
      </p:pic>
      <p:pic>
        <p:nvPicPr>
          <p:cNvPr id="7" name="Graphic 6" descr="Document with solid fill">
            <a:extLst>
              <a:ext uri="{FF2B5EF4-FFF2-40B4-BE49-F238E27FC236}">
                <a16:creationId xmlns:a16="http://schemas.microsoft.com/office/drawing/2014/main" id="{07E31182-3ADD-BB06-3117-7CEE7D05D4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7596" y="1211895"/>
            <a:ext cx="540791" cy="540791"/>
          </a:xfrm>
          <a:prstGeom prst="rect">
            <a:avLst/>
          </a:prstGeom>
        </p:spPr>
      </p:pic>
      <p:grpSp>
        <p:nvGrpSpPr>
          <p:cNvPr id="33" name="Group 32">
            <a:extLst>
              <a:ext uri="{FF2B5EF4-FFF2-40B4-BE49-F238E27FC236}">
                <a16:creationId xmlns:a16="http://schemas.microsoft.com/office/drawing/2014/main" id="{5A02BA32-9F4E-7ABE-0A4C-228260EEA566}"/>
              </a:ext>
            </a:extLst>
          </p:cNvPr>
          <p:cNvGrpSpPr/>
          <p:nvPr/>
        </p:nvGrpSpPr>
        <p:grpSpPr>
          <a:xfrm>
            <a:off x="326484" y="2305677"/>
            <a:ext cx="1827784" cy="356345"/>
            <a:chOff x="165305" y="1630106"/>
            <a:chExt cx="1827784" cy="356345"/>
          </a:xfrm>
        </p:grpSpPr>
        <p:sp>
          <p:nvSpPr>
            <p:cNvPr id="34" name="Right Triangle 33">
              <a:extLst>
                <a:ext uri="{FF2B5EF4-FFF2-40B4-BE49-F238E27FC236}">
                  <a16:creationId xmlns:a16="http://schemas.microsoft.com/office/drawing/2014/main" id="{0C66AE5A-6128-6A25-DCD5-6735484F6E4D}"/>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ight Triangle 50">
              <a:extLst>
                <a:ext uri="{FF2B5EF4-FFF2-40B4-BE49-F238E27FC236}">
                  <a16:creationId xmlns:a16="http://schemas.microsoft.com/office/drawing/2014/main" id="{81B1D931-21DC-768C-89BD-DAFC3DD8D2F4}"/>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7C45E56A-23F2-E659-4D21-EEA34AC043CA}"/>
              </a:ext>
            </a:extLst>
          </p:cNvPr>
          <p:cNvGrpSpPr/>
          <p:nvPr/>
        </p:nvGrpSpPr>
        <p:grpSpPr>
          <a:xfrm>
            <a:off x="8216203" y="3567334"/>
            <a:ext cx="1827784" cy="356345"/>
            <a:chOff x="165305" y="1630106"/>
            <a:chExt cx="1827784" cy="356345"/>
          </a:xfrm>
        </p:grpSpPr>
        <p:sp>
          <p:nvSpPr>
            <p:cNvPr id="54" name="Right Triangle 53">
              <a:extLst>
                <a:ext uri="{FF2B5EF4-FFF2-40B4-BE49-F238E27FC236}">
                  <a16:creationId xmlns:a16="http://schemas.microsoft.com/office/drawing/2014/main" id="{5916C096-439C-CF00-5D6A-5F30EF34B4A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ight Triangle 54">
              <a:extLst>
                <a:ext uri="{FF2B5EF4-FFF2-40B4-BE49-F238E27FC236}">
                  <a16:creationId xmlns:a16="http://schemas.microsoft.com/office/drawing/2014/main" id="{706F77B6-B4F0-0BB6-11A8-93BBB066755E}"/>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7E628810-9170-FFF2-8E30-61204C2843DF}"/>
              </a:ext>
            </a:extLst>
          </p:cNvPr>
          <p:cNvSpPr txBox="1"/>
          <p:nvPr/>
        </p:nvSpPr>
        <p:spPr>
          <a:xfrm>
            <a:off x="139687" y="135722"/>
            <a:ext cx="4474302" cy="492443"/>
          </a:xfrm>
          <a:prstGeom prst="rect">
            <a:avLst/>
          </a:prstGeom>
          <a:noFill/>
        </p:spPr>
        <p:txBody>
          <a:bodyPr wrap="none" rtlCol="0">
            <a:spAutoFit/>
          </a:bodyPr>
          <a:lstStyle/>
          <a:p>
            <a:r>
              <a:rPr lang="en-US" sz="2600" dirty="0">
                <a:solidFill>
                  <a:schemeClr val="accent5">
                    <a:lumMod val="75000"/>
                  </a:schemeClr>
                </a:solidFill>
                <a:latin typeface="Century Gothic" panose="020B0502020202020204" pitchFamily="34" charset="0"/>
              </a:rPr>
              <a:t>4. PERFORMANCE METRICS</a:t>
            </a:r>
          </a:p>
        </p:txBody>
      </p:sp>
      <p:sp>
        <p:nvSpPr>
          <p:cNvPr id="8" name="TextBox 7">
            <a:extLst>
              <a:ext uri="{FF2B5EF4-FFF2-40B4-BE49-F238E27FC236}">
                <a16:creationId xmlns:a16="http://schemas.microsoft.com/office/drawing/2014/main" id="{71EF2437-02D2-FF00-9E43-2065F62B717D}"/>
              </a:ext>
            </a:extLst>
          </p:cNvPr>
          <p:cNvSpPr txBox="1"/>
          <p:nvPr/>
        </p:nvSpPr>
        <p:spPr>
          <a:xfrm>
            <a:off x="283747" y="3314887"/>
            <a:ext cx="11419948" cy="2123658"/>
          </a:xfrm>
          <a:prstGeom prst="rect">
            <a:avLst/>
          </a:prstGeom>
          <a:noFill/>
        </p:spPr>
        <p:txBody>
          <a:bodyPr wrap="square">
            <a:spAutoFit/>
          </a:bodyPr>
          <a:lstStyle/>
          <a:p>
            <a:r>
              <a:rPr lang="en-US" sz="2200" b="0" i="0" u="sng" strike="noStrike" dirty="0">
                <a:solidFill>
                  <a:srgbClr val="000000"/>
                </a:solidFill>
                <a:effectLst/>
                <a:latin typeface="Century Gothic" panose="020B0502020202020204" pitchFamily="34" charset="0"/>
              </a:rPr>
              <a:t>ROAS</a:t>
            </a:r>
            <a:r>
              <a:rPr lang="en-US" sz="2200" b="0" i="0" u="none" strike="noStrike" dirty="0">
                <a:solidFill>
                  <a:srgbClr val="000000"/>
                </a:solidFill>
                <a:effectLst/>
                <a:latin typeface="Century Gothic" panose="020B0502020202020204" pitchFamily="34" charset="0"/>
              </a:rPr>
              <a:t>: </a:t>
            </a:r>
            <a:r>
              <a:rPr lang="en-US" sz="2200" b="1" i="0" u="none" strike="noStrike" dirty="0">
                <a:solidFill>
                  <a:srgbClr val="000000"/>
                </a:solidFill>
                <a:effectLst/>
                <a:latin typeface="Century Gothic" panose="020B0502020202020204" pitchFamily="34" charset="0"/>
              </a:rPr>
              <a:t>$3.50 </a:t>
            </a:r>
            <a:r>
              <a:rPr lang="en-US" sz="2200" b="0" i="0" u="none" strike="noStrike" dirty="0">
                <a:solidFill>
                  <a:srgbClr val="000000"/>
                </a:solidFill>
                <a:effectLst/>
                <a:latin typeface="Century Gothic" panose="020B0502020202020204" pitchFamily="34" charset="0"/>
              </a:rPr>
              <a:t>for every dollar spent.</a:t>
            </a:r>
          </a:p>
          <a:p>
            <a:endParaRPr lang="en-US" sz="2200" b="0" i="0" u="none" strike="noStrike" dirty="0">
              <a:solidFill>
                <a:srgbClr val="000000"/>
              </a:solidFill>
              <a:effectLst/>
              <a:latin typeface="Century Gothic" panose="020B0502020202020204" pitchFamily="34" charset="0"/>
            </a:endParaRPr>
          </a:p>
          <a:p>
            <a:r>
              <a:rPr lang="en-US" sz="2200" b="0" i="0" u="sng" strike="noStrike" dirty="0">
                <a:solidFill>
                  <a:srgbClr val="000000"/>
                </a:solidFill>
                <a:effectLst/>
                <a:latin typeface="Century Gothic" panose="020B0502020202020204" pitchFamily="34" charset="0"/>
              </a:rPr>
              <a:t>Brand Awareness</a:t>
            </a:r>
            <a:r>
              <a:rPr lang="en-US" sz="2200" b="0" i="0" u="none" strike="noStrike" dirty="0">
                <a:solidFill>
                  <a:srgbClr val="000000"/>
                </a:solidFill>
                <a:effectLst/>
                <a:latin typeface="Century Gothic" panose="020B0502020202020204" pitchFamily="34" charset="0"/>
              </a:rPr>
              <a:t>: </a:t>
            </a:r>
            <a:r>
              <a:rPr lang="en-US" sz="2200" b="1" i="0" u="none" strike="noStrike" dirty="0">
                <a:solidFill>
                  <a:srgbClr val="000000"/>
                </a:solidFill>
                <a:effectLst/>
                <a:latin typeface="Century Gothic" panose="020B0502020202020204" pitchFamily="34" charset="0"/>
              </a:rPr>
              <a:t>60% increase </a:t>
            </a:r>
            <a:r>
              <a:rPr lang="en-US" sz="2200" b="0" i="0" u="none" strike="noStrike" dirty="0">
                <a:solidFill>
                  <a:srgbClr val="000000"/>
                </a:solidFill>
                <a:effectLst/>
                <a:latin typeface="Century Gothic" panose="020B0502020202020204" pitchFamily="34" charset="0"/>
              </a:rPr>
              <a:t>in brand mentions and online discussions.</a:t>
            </a:r>
          </a:p>
          <a:p>
            <a:endParaRPr lang="en-US" sz="2200" b="0" i="0" u="none" strike="noStrike" dirty="0">
              <a:solidFill>
                <a:srgbClr val="000000"/>
              </a:solidFill>
              <a:effectLst/>
              <a:latin typeface="Century Gothic" panose="020B0502020202020204" pitchFamily="34" charset="0"/>
            </a:endParaRPr>
          </a:p>
          <a:p>
            <a:r>
              <a:rPr lang="en-US" sz="2200" b="0" i="0" u="sng" strike="noStrike" dirty="0">
                <a:solidFill>
                  <a:srgbClr val="000000"/>
                </a:solidFill>
                <a:effectLst/>
                <a:latin typeface="Century Gothic" panose="020B0502020202020204" pitchFamily="34" charset="0"/>
              </a:rPr>
              <a:t>Conversion Rate</a:t>
            </a:r>
            <a:r>
              <a:rPr lang="en-US" sz="2200" b="0" i="0" u="none" strike="noStrike" dirty="0">
                <a:solidFill>
                  <a:srgbClr val="000000"/>
                </a:solidFill>
                <a:effectLst/>
                <a:latin typeface="Century Gothic" panose="020B0502020202020204" pitchFamily="34" charset="0"/>
              </a:rPr>
              <a:t>: From interest to station installation, a robust </a:t>
            </a:r>
            <a:r>
              <a:rPr lang="en-US" sz="2200" b="1" i="0" u="none" strike="noStrike" dirty="0">
                <a:solidFill>
                  <a:srgbClr val="000000"/>
                </a:solidFill>
                <a:effectLst/>
                <a:latin typeface="Century Gothic" panose="020B0502020202020204" pitchFamily="34" charset="0"/>
              </a:rPr>
              <a:t>25% conversion </a:t>
            </a:r>
            <a:r>
              <a:rPr lang="en-US" sz="2200" b="0" i="0" u="none" strike="noStrike" dirty="0">
                <a:solidFill>
                  <a:srgbClr val="000000"/>
                </a:solidFill>
                <a:effectLst/>
                <a:latin typeface="Century Gothic" panose="020B0502020202020204" pitchFamily="34" charset="0"/>
              </a:rPr>
              <a:t>was observed.</a:t>
            </a:r>
          </a:p>
        </p:txBody>
      </p:sp>
      <p:grpSp>
        <p:nvGrpSpPr>
          <p:cNvPr id="15" name="Group 14">
            <a:extLst>
              <a:ext uri="{FF2B5EF4-FFF2-40B4-BE49-F238E27FC236}">
                <a16:creationId xmlns:a16="http://schemas.microsoft.com/office/drawing/2014/main" id="{C59BB7B1-35AC-5A8E-45F6-996C45D5B8A4}"/>
              </a:ext>
            </a:extLst>
          </p:cNvPr>
          <p:cNvGrpSpPr/>
          <p:nvPr/>
        </p:nvGrpSpPr>
        <p:grpSpPr>
          <a:xfrm>
            <a:off x="283747" y="2218838"/>
            <a:ext cx="1827784" cy="356345"/>
            <a:chOff x="165305" y="1630106"/>
            <a:chExt cx="1827784" cy="356345"/>
          </a:xfrm>
        </p:grpSpPr>
        <p:sp>
          <p:nvSpPr>
            <p:cNvPr id="16" name="Right Triangle 15">
              <a:extLst>
                <a:ext uri="{FF2B5EF4-FFF2-40B4-BE49-F238E27FC236}">
                  <a16:creationId xmlns:a16="http://schemas.microsoft.com/office/drawing/2014/main" id="{64830E28-E52C-B62A-A4A2-2EE4CBF5FA32}"/>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id="{7738C4A8-FEAD-17CB-0030-17F30E03D5B8}"/>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864EF517-C6CA-EF0F-6F96-FC7453D850EE}"/>
              </a:ext>
            </a:extLst>
          </p:cNvPr>
          <p:cNvGrpSpPr/>
          <p:nvPr/>
        </p:nvGrpSpPr>
        <p:grpSpPr>
          <a:xfrm>
            <a:off x="314569" y="2301030"/>
            <a:ext cx="1827784" cy="356345"/>
            <a:chOff x="165305" y="1630106"/>
            <a:chExt cx="1827784" cy="356345"/>
          </a:xfrm>
        </p:grpSpPr>
        <p:sp>
          <p:nvSpPr>
            <p:cNvPr id="24" name="Right Triangle 23">
              <a:extLst>
                <a:ext uri="{FF2B5EF4-FFF2-40B4-BE49-F238E27FC236}">
                  <a16:creationId xmlns:a16="http://schemas.microsoft.com/office/drawing/2014/main" id="{199F11D9-D029-23EC-0A05-DE733F3FFBBF}"/>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Triangle 24">
              <a:extLst>
                <a:ext uri="{FF2B5EF4-FFF2-40B4-BE49-F238E27FC236}">
                  <a16:creationId xmlns:a16="http://schemas.microsoft.com/office/drawing/2014/main" id="{8D244ED9-1309-4C44-847B-FA3C21DBF60F}"/>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56002BB3-3F69-E425-D02D-36C0E1006FB0}"/>
              </a:ext>
            </a:extLst>
          </p:cNvPr>
          <p:cNvGrpSpPr/>
          <p:nvPr/>
        </p:nvGrpSpPr>
        <p:grpSpPr>
          <a:xfrm>
            <a:off x="325468" y="859129"/>
            <a:ext cx="1828800" cy="1818166"/>
            <a:chOff x="231228" y="168288"/>
            <a:chExt cx="1828800" cy="1818166"/>
          </a:xfrm>
          <a:solidFill>
            <a:srgbClr val="006863"/>
          </a:solidFill>
        </p:grpSpPr>
        <p:sp>
          <p:nvSpPr>
            <p:cNvPr id="35" name="Rectangle 34">
              <a:extLst>
                <a:ext uri="{FF2B5EF4-FFF2-40B4-BE49-F238E27FC236}">
                  <a16:creationId xmlns:a16="http://schemas.microsoft.com/office/drawing/2014/main" id="{F8139C6B-3BDA-3954-B561-29B549D95148}"/>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METRICS</a:t>
              </a:r>
            </a:p>
          </p:txBody>
        </p:sp>
        <p:sp>
          <p:nvSpPr>
            <p:cNvPr id="36" name="Rectangle 35">
              <a:extLst>
                <a:ext uri="{FF2B5EF4-FFF2-40B4-BE49-F238E27FC236}">
                  <a16:creationId xmlns:a16="http://schemas.microsoft.com/office/drawing/2014/main" id="{0A3F3C39-07A6-C95E-A143-BF881A0718A9}"/>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25% </a:t>
              </a:r>
            </a:p>
          </p:txBody>
        </p:sp>
        <p:sp>
          <p:nvSpPr>
            <p:cNvPr id="37" name="Rectangle 36">
              <a:extLst>
                <a:ext uri="{FF2B5EF4-FFF2-40B4-BE49-F238E27FC236}">
                  <a16:creationId xmlns:a16="http://schemas.microsoft.com/office/drawing/2014/main" id="{2919DC81-E106-B8CA-E3A1-24F24C624496}"/>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39" name="Group 38">
            <a:extLst>
              <a:ext uri="{FF2B5EF4-FFF2-40B4-BE49-F238E27FC236}">
                <a16:creationId xmlns:a16="http://schemas.microsoft.com/office/drawing/2014/main" id="{0AD5C0D8-EFB2-7F79-A228-EAA5DD4ECD6B}"/>
              </a:ext>
            </a:extLst>
          </p:cNvPr>
          <p:cNvGrpSpPr/>
          <p:nvPr/>
        </p:nvGrpSpPr>
        <p:grpSpPr>
          <a:xfrm>
            <a:off x="321852" y="2336269"/>
            <a:ext cx="1827784" cy="356345"/>
            <a:chOff x="165305" y="1630106"/>
            <a:chExt cx="1827784" cy="356345"/>
          </a:xfrm>
        </p:grpSpPr>
        <p:sp>
          <p:nvSpPr>
            <p:cNvPr id="40" name="Right Triangle 39">
              <a:extLst>
                <a:ext uri="{FF2B5EF4-FFF2-40B4-BE49-F238E27FC236}">
                  <a16:creationId xmlns:a16="http://schemas.microsoft.com/office/drawing/2014/main" id="{B3282737-C5E0-EE7F-9EFB-E7CA495559B3}"/>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ight Triangle 40">
              <a:extLst>
                <a:ext uri="{FF2B5EF4-FFF2-40B4-BE49-F238E27FC236}">
                  <a16:creationId xmlns:a16="http://schemas.microsoft.com/office/drawing/2014/main" id="{1825A4D4-47FD-32AC-05C6-CCDD15A731FF}"/>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List outline">
            <a:extLst>
              <a:ext uri="{FF2B5EF4-FFF2-40B4-BE49-F238E27FC236}">
                <a16:creationId xmlns:a16="http://schemas.microsoft.com/office/drawing/2014/main" id="{F43F2C98-E059-3952-D8E8-D83B06EBFA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0143" y="1778214"/>
            <a:ext cx="914400" cy="914400"/>
          </a:xfrm>
          <a:prstGeom prst="rect">
            <a:avLst/>
          </a:prstGeom>
        </p:spPr>
      </p:pic>
    </p:spTree>
    <p:extLst>
      <p:ext uri="{BB962C8B-B14F-4D97-AF65-F5344CB8AC3E}">
        <p14:creationId xmlns:p14="http://schemas.microsoft.com/office/powerpoint/2010/main" val="2717600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White 3D rendering of a honeycomb">
            <a:extLst>
              <a:ext uri="{FF2B5EF4-FFF2-40B4-BE49-F238E27FC236}">
                <a16:creationId xmlns:a16="http://schemas.microsoft.com/office/drawing/2014/main" id="{7A79BE93-BC55-2FFA-AED1-539E4E3CEAD5}"/>
              </a:ext>
            </a:extLst>
          </p:cNvPr>
          <p:cNvPicPr>
            <a:picLocks noChangeAspect="1"/>
          </p:cNvPicPr>
          <p:nvPr/>
        </p:nvPicPr>
        <p:blipFill>
          <a:blip r:embed="rId2">
            <a:alphaModFix amt="40000"/>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8C37FEFC-1092-5701-B016-8E1EFEC0AF64}"/>
              </a:ext>
            </a:extLst>
          </p:cNvPr>
          <p:cNvGrpSpPr/>
          <p:nvPr/>
        </p:nvGrpSpPr>
        <p:grpSpPr>
          <a:xfrm>
            <a:off x="328119" y="869131"/>
            <a:ext cx="1828800" cy="1818166"/>
            <a:chOff x="231228" y="168288"/>
            <a:chExt cx="1828800" cy="1818166"/>
          </a:xfrm>
        </p:grpSpPr>
        <p:sp>
          <p:nvSpPr>
            <p:cNvPr id="4" name="Rectangle 3">
              <a:extLst>
                <a:ext uri="{FF2B5EF4-FFF2-40B4-BE49-F238E27FC236}">
                  <a16:creationId xmlns:a16="http://schemas.microsoft.com/office/drawing/2014/main" id="{48597412-750C-1497-3C50-BB4822C83C05}"/>
                </a:ext>
              </a:extLst>
            </p:cNvPr>
            <p:cNvSpPr/>
            <p:nvPr/>
          </p:nvSpPr>
          <p:spPr>
            <a:xfrm>
              <a:off x="231228" y="168288"/>
              <a:ext cx="1828800" cy="365760"/>
            </a:xfrm>
            <a:prstGeom prst="rect">
              <a:avLst/>
            </a:prstGeom>
            <a:solidFill>
              <a:srgbClr val="12C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OVERVIEW</a:t>
              </a:r>
            </a:p>
          </p:txBody>
        </p:sp>
        <p:sp>
          <p:nvSpPr>
            <p:cNvPr id="6" name="Rectangle 5">
              <a:extLst>
                <a:ext uri="{FF2B5EF4-FFF2-40B4-BE49-F238E27FC236}">
                  <a16:creationId xmlns:a16="http://schemas.microsoft.com/office/drawing/2014/main" id="{3D167E7B-C53E-A728-0B78-0D225A366497}"/>
                </a:ext>
              </a:extLst>
            </p:cNvPr>
            <p:cNvSpPr/>
            <p:nvPr/>
          </p:nvSpPr>
          <p:spPr>
            <a:xfrm>
              <a:off x="231228" y="526567"/>
              <a:ext cx="1828800" cy="545487"/>
            </a:xfrm>
            <a:prstGeom prst="rect">
              <a:avLst/>
            </a:prstGeom>
            <a:solidFill>
              <a:srgbClr val="12C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$2.5M</a:t>
              </a:r>
            </a:p>
          </p:txBody>
        </p:sp>
        <p:sp>
          <p:nvSpPr>
            <p:cNvPr id="9" name="Rectangle 8">
              <a:extLst>
                <a:ext uri="{FF2B5EF4-FFF2-40B4-BE49-F238E27FC236}">
                  <a16:creationId xmlns:a16="http://schemas.microsoft.com/office/drawing/2014/main" id="{6A850503-6773-4E95-2623-450253611AC0}"/>
                </a:ext>
              </a:extLst>
            </p:cNvPr>
            <p:cNvSpPr/>
            <p:nvPr/>
          </p:nvSpPr>
          <p:spPr>
            <a:xfrm>
              <a:off x="231228" y="1072054"/>
              <a:ext cx="1828800" cy="914400"/>
            </a:xfrm>
            <a:prstGeom prst="rect">
              <a:avLst/>
            </a:prstGeom>
            <a:solidFill>
              <a:srgbClr val="12C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11" name="Group 10">
            <a:extLst>
              <a:ext uri="{FF2B5EF4-FFF2-40B4-BE49-F238E27FC236}">
                <a16:creationId xmlns:a16="http://schemas.microsoft.com/office/drawing/2014/main" id="{C098526A-A715-A9D5-AF4D-FF87B3763ECA}"/>
              </a:ext>
            </a:extLst>
          </p:cNvPr>
          <p:cNvGrpSpPr/>
          <p:nvPr/>
        </p:nvGrpSpPr>
        <p:grpSpPr>
          <a:xfrm>
            <a:off x="338061" y="2331205"/>
            <a:ext cx="1827784" cy="356345"/>
            <a:chOff x="165305" y="1630106"/>
            <a:chExt cx="1827784" cy="356345"/>
          </a:xfrm>
        </p:grpSpPr>
        <p:sp>
          <p:nvSpPr>
            <p:cNvPr id="12" name="Right Triangle 11">
              <a:extLst>
                <a:ext uri="{FF2B5EF4-FFF2-40B4-BE49-F238E27FC236}">
                  <a16:creationId xmlns:a16="http://schemas.microsoft.com/office/drawing/2014/main" id="{BC472848-1130-0165-BE8B-63C3700D76D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955484D4-1DA4-13DA-ED4F-9021F44A9E57}"/>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Graphic 4" descr="Document with solid fill">
            <a:extLst>
              <a:ext uri="{FF2B5EF4-FFF2-40B4-BE49-F238E27FC236}">
                <a16:creationId xmlns:a16="http://schemas.microsoft.com/office/drawing/2014/main" id="{0197AD73-FB16-E3C2-ED71-1C7F48F2B9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9490" y="1211896"/>
            <a:ext cx="556316" cy="556316"/>
          </a:xfrm>
          <a:prstGeom prst="rect">
            <a:avLst/>
          </a:prstGeom>
        </p:spPr>
      </p:pic>
      <p:pic>
        <p:nvPicPr>
          <p:cNvPr id="7" name="Graphic 6" descr="Document with solid fill">
            <a:extLst>
              <a:ext uri="{FF2B5EF4-FFF2-40B4-BE49-F238E27FC236}">
                <a16:creationId xmlns:a16="http://schemas.microsoft.com/office/drawing/2014/main" id="{07E31182-3ADD-BB06-3117-7CEE7D05D4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7596" y="1211895"/>
            <a:ext cx="540791" cy="540791"/>
          </a:xfrm>
          <a:prstGeom prst="rect">
            <a:avLst/>
          </a:prstGeom>
        </p:spPr>
      </p:pic>
      <p:grpSp>
        <p:nvGrpSpPr>
          <p:cNvPr id="53" name="Group 52">
            <a:extLst>
              <a:ext uri="{FF2B5EF4-FFF2-40B4-BE49-F238E27FC236}">
                <a16:creationId xmlns:a16="http://schemas.microsoft.com/office/drawing/2014/main" id="{7C45E56A-23F2-E659-4D21-EEA34AC043CA}"/>
              </a:ext>
            </a:extLst>
          </p:cNvPr>
          <p:cNvGrpSpPr/>
          <p:nvPr/>
        </p:nvGrpSpPr>
        <p:grpSpPr>
          <a:xfrm>
            <a:off x="8216203" y="3567334"/>
            <a:ext cx="1827784" cy="356345"/>
            <a:chOff x="165305" y="1630106"/>
            <a:chExt cx="1827784" cy="356345"/>
          </a:xfrm>
        </p:grpSpPr>
        <p:sp>
          <p:nvSpPr>
            <p:cNvPr id="54" name="Right Triangle 53">
              <a:extLst>
                <a:ext uri="{FF2B5EF4-FFF2-40B4-BE49-F238E27FC236}">
                  <a16:creationId xmlns:a16="http://schemas.microsoft.com/office/drawing/2014/main" id="{5916C096-439C-CF00-5D6A-5F30EF34B4A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ight Triangle 54">
              <a:extLst>
                <a:ext uri="{FF2B5EF4-FFF2-40B4-BE49-F238E27FC236}">
                  <a16:creationId xmlns:a16="http://schemas.microsoft.com/office/drawing/2014/main" id="{706F77B6-B4F0-0BB6-11A8-93BBB066755E}"/>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7E628810-9170-FFF2-8E30-61204C2843DF}"/>
              </a:ext>
            </a:extLst>
          </p:cNvPr>
          <p:cNvSpPr txBox="1"/>
          <p:nvPr/>
        </p:nvSpPr>
        <p:spPr>
          <a:xfrm>
            <a:off x="139687" y="135722"/>
            <a:ext cx="4087979" cy="492443"/>
          </a:xfrm>
          <a:prstGeom prst="rect">
            <a:avLst/>
          </a:prstGeom>
          <a:noFill/>
        </p:spPr>
        <p:txBody>
          <a:bodyPr wrap="none" rtlCol="0">
            <a:spAutoFit/>
          </a:bodyPr>
          <a:lstStyle/>
          <a:p>
            <a:r>
              <a:rPr lang="en-US" sz="2600" dirty="0">
                <a:solidFill>
                  <a:schemeClr val="accent5">
                    <a:lumMod val="75000"/>
                  </a:schemeClr>
                </a:solidFill>
                <a:latin typeface="Century Gothic" panose="020B0502020202020204" pitchFamily="34" charset="0"/>
              </a:rPr>
              <a:t>5. FINANCIAL OVERVIEW</a:t>
            </a:r>
          </a:p>
        </p:txBody>
      </p:sp>
      <p:sp>
        <p:nvSpPr>
          <p:cNvPr id="8" name="TextBox 7">
            <a:extLst>
              <a:ext uri="{FF2B5EF4-FFF2-40B4-BE49-F238E27FC236}">
                <a16:creationId xmlns:a16="http://schemas.microsoft.com/office/drawing/2014/main" id="{71EF2437-02D2-FF00-9E43-2065F62B717D}"/>
              </a:ext>
            </a:extLst>
          </p:cNvPr>
          <p:cNvSpPr txBox="1"/>
          <p:nvPr/>
        </p:nvSpPr>
        <p:spPr>
          <a:xfrm>
            <a:off x="283747" y="3314887"/>
            <a:ext cx="11419948" cy="1107996"/>
          </a:xfrm>
          <a:prstGeom prst="rect">
            <a:avLst/>
          </a:prstGeom>
          <a:noFill/>
        </p:spPr>
        <p:txBody>
          <a:bodyPr wrap="square">
            <a:spAutoFit/>
          </a:bodyPr>
          <a:lstStyle/>
          <a:p>
            <a:r>
              <a:rPr lang="en-US" sz="2200" b="0" i="0" u="sng" strike="noStrike" dirty="0">
                <a:solidFill>
                  <a:srgbClr val="000000"/>
                </a:solidFill>
                <a:effectLst/>
                <a:latin typeface="Century Gothic" panose="020B0502020202020204" pitchFamily="34" charset="0"/>
              </a:rPr>
              <a:t>Revenue</a:t>
            </a:r>
            <a:r>
              <a:rPr lang="en-US" sz="2200" b="0" i="0" strike="noStrike" dirty="0">
                <a:solidFill>
                  <a:srgbClr val="000000"/>
                </a:solidFill>
                <a:effectLst/>
                <a:latin typeface="Century Gothic" panose="020B0502020202020204" pitchFamily="34" charset="0"/>
              </a:rPr>
              <a:t>: </a:t>
            </a:r>
            <a:r>
              <a:rPr lang="en-US" sz="2200" b="1" i="0" strike="noStrike" dirty="0">
                <a:solidFill>
                  <a:srgbClr val="000000"/>
                </a:solidFill>
                <a:effectLst/>
                <a:latin typeface="Century Gothic" panose="020B0502020202020204" pitchFamily="34" charset="0"/>
              </a:rPr>
              <a:t>$4.5M</a:t>
            </a:r>
            <a:r>
              <a:rPr lang="en-US" sz="2200" b="0" i="0" strike="noStrike" dirty="0">
                <a:solidFill>
                  <a:srgbClr val="000000"/>
                </a:solidFill>
                <a:effectLst/>
                <a:latin typeface="Century Gothic" panose="020B0502020202020204" pitchFamily="34" charset="0"/>
              </a:rPr>
              <a:t>, a growth of 18% from the previous year.</a:t>
            </a:r>
          </a:p>
          <a:p>
            <a:endParaRPr lang="en-US" sz="2200" b="0" i="0" u="sng" strike="noStrike" dirty="0">
              <a:solidFill>
                <a:srgbClr val="000000"/>
              </a:solidFill>
              <a:effectLst/>
              <a:latin typeface="Century Gothic" panose="020B0502020202020204" pitchFamily="34" charset="0"/>
            </a:endParaRPr>
          </a:p>
          <a:p>
            <a:r>
              <a:rPr lang="en-US" sz="2200" b="0" i="0" u="sng" strike="noStrike" dirty="0">
                <a:solidFill>
                  <a:srgbClr val="000000"/>
                </a:solidFill>
                <a:effectLst/>
                <a:latin typeface="Century Gothic" panose="020B0502020202020204" pitchFamily="34" charset="0"/>
              </a:rPr>
              <a:t>Profit</a:t>
            </a:r>
            <a:r>
              <a:rPr lang="en-US" sz="2200" b="0" i="0" strike="noStrike" dirty="0">
                <a:solidFill>
                  <a:srgbClr val="000000"/>
                </a:solidFill>
                <a:effectLst/>
                <a:latin typeface="Century Gothic" panose="020B0502020202020204" pitchFamily="34" charset="0"/>
              </a:rPr>
              <a:t>: </a:t>
            </a:r>
            <a:r>
              <a:rPr lang="en-US" sz="2200" b="1" i="0" strike="noStrike" dirty="0">
                <a:solidFill>
                  <a:srgbClr val="000000"/>
                </a:solidFill>
                <a:effectLst/>
                <a:latin typeface="Century Gothic" panose="020B0502020202020204" pitchFamily="34" charset="0"/>
              </a:rPr>
              <a:t>$2.1M </a:t>
            </a:r>
            <a:r>
              <a:rPr lang="en-US" sz="2200" b="0" i="0" strike="noStrike" dirty="0">
                <a:solidFill>
                  <a:srgbClr val="000000"/>
                </a:solidFill>
                <a:effectLst/>
                <a:latin typeface="Century Gothic" panose="020B0502020202020204" pitchFamily="34" charset="0"/>
              </a:rPr>
              <a:t>after adjusting for campaign and operational costs.</a:t>
            </a:r>
          </a:p>
        </p:txBody>
      </p:sp>
      <p:pic>
        <p:nvPicPr>
          <p:cNvPr id="43" name="Graphic 42" descr="Abacus outline">
            <a:extLst>
              <a:ext uri="{FF2B5EF4-FFF2-40B4-BE49-F238E27FC236}">
                <a16:creationId xmlns:a16="http://schemas.microsoft.com/office/drawing/2014/main" id="{F43F2C98-E059-3952-D8E8-D83B06EBFAA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60143" y="1778214"/>
            <a:ext cx="914400" cy="914400"/>
          </a:xfrm>
          <a:prstGeom prst="rect">
            <a:avLst/>
          </a:prstGeom>
        </p:spPr>
      </p:pic>
    </p:spTree>
    <p:extLst>
      <p:ext uri="{BB962C8B-B14F-4D97-AF65-F5344CB8AC3E}">
        <p14:creationId xmlns:p14="http://schemas.microsoft.com/office/powerpoint/2010/main" val="1452613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White 3D rendering of a honeycomb">
            <a:extLst>
              <a:ext uri="{FF2B5EF4-FFF2-40B4-BE49-F238E27FC236}">
                <a16:creationId xmlns:a16="http://schemas.microsoft.com/office/drawing/2014/main" id="{7A79BE93-BC55-2FFA-AED1-539E4E3CEAD5}"/>
              </a:ext>
            </a:extLst>
          </p:cNvPr>
          <p:cNvPicPr>
            <a:picLocks noChangeAspect="1"/>
          </p:cNvPicPr>
          <p:nvPr/>
        </p:nvPicPr>
        <p:blipFill>
          <a:blip r:embed="rId2">
            <a:alphaModFix amt="40000"/>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8C37FEFC-1092-5701-B016-8E1EFEC0AF64}"/>
              </a:ext>
            </a:extLst>
          </p:cNvPr>
          <p:cNvGrpSpPr/>
          <p:nvPr/>
        </p:nvGrpSpPr>
        <p:grpSpPr>
          <a:xfrm>
            <a:off x="328119" y="869131"/>
            <a:ext cx="1828800" cy="1818166"/>
            <a:chOff x="231228" y="168288"/>
            <a:chExt cx="1828800" cy="1818166"/>
          </a:xfrm>
          <a:solidFill>
            <a:schemeClr val="accent4"/>
          </a:solidFill>
        </p:grpSpPr>
        <p:sp>
          <p:nvSpPr>
            <p:cNvPr id="4" name="Rectangle 3">
              <a:extLst>
                <a:ext uri="{FF2B5EF4-FFF2-40B4-BE49-F238E27FC236}">
                  <a16:creationId xmlns:a16="http://schemas.microsoft.com/office/drawing/2014/main" id="{48597412-750C-1497-3C50-BB4822C83C05}"/>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UPDATES</a:t>
              </a:r>
            </a:p>
          </p:txBody>
        </p:sp>
        <p:sp>
          <p:nvSpPr>
            <p:cNvPr id="6" name="Rectangle 5">
              <a:extLst>
                <a:ext uri="{FF2B5EF4-FFF2-40B4-BE49-F238E27FC236}">
                  <a16:creationId xmlns:a16="http://schemas.microsoft.com/office/drawing/2014/main" id="{3D167E7B-C53E-A728-0B78-0D225A366497}"/>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latin typeface="Century Gothic" panose="020B0502020202020204" pitchFamily="34" charset="0"/>
                </a:rPr>
                <a:t>10 HIRES</a:t>
              </a:r>
              <a:endParaRPr lang="en-US" sz="2200" b="1" dirty="0">
                <a:solidFill>
                  <a:schemeClr val="bg1"/>
                </a:solidFill>
                <a:latin typeface="Century Gothic" panose="020B0502020202020204" pitchFamily="34" charset="0"/>
              </a:endParaRPr>
            </a:p>
          </p:txBody>
        </p:sp>
        <p:sp>
          <p:nvSpPr>
            <p:cNvPr id="9" name="Rectangle 8">
              <a:extLst>
                <a:ext uri="{FF2B5EF4-FFF2-40B4-BE49-F238E27FC236}">
                  <a16:creationId xmlns:a16="http://schemas.microsoft.com/office/drawing/2014/main" id="{6A850503-6773-4E95-2623-450253611AC0}"/>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11" name="Group 10">
            <a:extLst>
              <a:ext uri="{FF2B5EF4-FFF2-40B4-BE49-F238E27FC236}">
                <a16:creationId xmlns:a16="http://schemas.microsoft.com/office/drawing/2014/main" id="{C098526A-A715-A9D5-AF4D-FF87B3763ECA}"/>
              </a:ext>
            </a:extLst>
          </p:cNvPr>
          <p:cNvGrpSpPr/>
          <p:nvPr/>
        </p:nvGrpSpPr>
        <p:grpSpPr>
          <a:xfrm>
            <a:off x="338061" y="2331205"/>
            <a:ext cx="1827784" cy="356345"/>
            <a:chOff x="165305" y="1630106"/>
            <a:chExt cx="1827784" cy="356345"/>
          </a:xfrm>
        </p:grpSpPr>
        <p:sp>
          <p:nvSpPr>
            <p:cNvPr id="12" name="Right Triangle 11">
              <a:extLst>
                <a:ext uri="{FF2B5EF4-FFF2-40B4-BE49-F238E27FC236}">
                  <a16:creationId xmlns:a16="http://schemas.microsoft.com/office/drawing/2014/main" id="{BC472848-1130-0165-BE8B-63C3700D76D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955484D4-1DA4-13DA-ED4F-9021F44A9E57}"/>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Graphic 4" descr="Document with solid fill">
            <a:extLst>
              <a:ext uri="{FF2B5EF4-FFF2-40B4-BE49-F238E27FC236}">
                <a16:creationId xmlns:a16="http://schemas.microsoft.com/office/drawing/2014/main" id="{0197AD73-FB16-E3C2-ED71-1C7F48F2B9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9490" y="1211896"/>
            <a:ext cx="556316" cy="556316"/>
          </a:xfrm>
          <a:prstGeom prst="rect">
            <a:avLst/>
          </a:prstGeom>
        </p:spPr>
      </p:pic>
      <p:pic>
        <p:nvPicPr>
          <p:cNvPr id="7" name="Graphic 6" descr="Document with solid fill">
            <a:extLst>
              <a:ext uri="{FF2B5EF4-FFF2-40B4-BE49-F238E27FC236}">
                <a16:creationId xmlns:a16="http://schemas.microsoft.com/office/drawing/2014/main" id="{07E31182-3ADD-BB06-3117-7CEE7D05D4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7596" y="1211895"/>
            <a:ext cx="540791" cy="540791"/>
          </a:xfrm>
          <a:prstGeom prst="rect">
            <a:avLst/>
          </a:prstGeom>
        </p:spPr>
      </p:pic>
      <p:grpSp>
        <p:nvGrpSpPr>
          <p:cNvPr id="33" name="Group 32">
            <a:extLst>
              <a:ext uri="{FF2B5EF4-FFF2-40B4-BE49-F238E27FC236}">
                <a16:creationId xmlns:a16="http://schemas.microsoft.com/office/drawing/2014/main" id="{5A02BA32-9F4E-7ABE-0A4C-228260EEA566}"/>
              </a:ext>
            </a:extLst>
          </p:cNvPr>
          <p:cNvGrpSpPr/>
          <p:nvPr/>
        </p:nvGrpSpPr>
        <p:grpSpPr>
          <a:xfrm>
            <a:off x="326484" y="2305677"/>
            <a:ext cx="1827784" cy="356345"/>
            <a:chOff x="165305" y="1630106"/>
            <a:chExt cx="1827784" cy="356345"/>
          </a:xfrm>
        </p:grpSpPr>
        <p:sp>
          <p:nvSpPr>
            <p:cNvPr id="34" name="Right Triangle 33">
              <a:extLst>
                <a:ext uri="{FF2B5EF4-FFF2-40B4-BE49-F238E27FC236}">
                  <a16:creationId xmlns:a16="http://schemas.microsoft.com/office/drawing/2014/main" id="{0C66AE5A-6128-6A25-DCD5-6735484F6E4D}"/>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ight Triangle 50">
              <a:extLst>
                <a:ext uri="{FF2B5EF4-FFF2-40B4-BE49-F238E27FC236}">
                  <a16:creationId xmlns:a16="http://schemas.microsoft.com/office/drawing/2014/main" id="{81B1D931-21DC-768C-89BD-DAFC3DD8D2F4}"/>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7C45E56A-23F2-E659-4D21-EEA34AC043CA}"/>
              </a:ext>
            </a:extLst>
          </p:cNvPr>
          <p:cNvGrpSpPr/>
          <p:nvPr/>
        </p:nvGrpSpPr>
        <p:grpSpPr>
          <a:xfrm>
            <a:off x="8216203" y="3567334"/>
            <a:ext cx="1827784" cy="356345"/>
            <a:chOff x="165305" y="1630106"/>
            <a:chExt cx="1827784" cy="356345"/>
          </a:xfrm>
        </p:grpSpPr>
        <p:sp>
          <p:nvSpPr>
            <p:cNvPr id="54" name="Right Triangle 53">
              <a:extLst>
                <a:ext uri="{FF2B5EF4-FFF2-40B4-BE49-F238E27FC236}">
                  <a16:creationId xmlns:a16="http://schemas.microsoft.com/office/drawing/2014/main" id="{5916C096-439C-CF00-5D6A-5F30EF34B4A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ight Triangle 54">
              <a:extLst>
                <a:ext uri="{FF2B5EF4-FFF2-40B4-BE49-F238E27FC236}">
                  <a16:creationId xmlns:a16="http://schemas.microsoft.com/office/drawing/2014/main" id="{706F77B6-B4F0-0BB6-11A8-93BBB066755E}"/>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7E628810-9170-FFF2-8E30-61204C2843DF}"/>
              </a:ext>
            </a:extLst>
          </p:cNvPr>
          <p:cNvSpPr txBox="1"/>
          <p:nvPr/>
        </p:nvSpPr>
        <p:spPr>
          <a:xfrm>
            <a:off x="139687" y="135722"/>
            <a:ext cx="4604146" cy="492443"/>
          </a:xfrm>
          <a:prstGeom prst="rect">
            <a:avLst/>
          </a:prstGeom>
          <a:noFill/>
        </p:spPr>
        <p:txBody>
          <a:bodyPr wrap="none" rtlCol="0">
            <a:spAutoFit/>
          </a:bodyPr>
          <a:lstStyle/>
          <a:p>
            <a:r>
              <a:rPr lang="en-US" sz="2600" dirty="0">
                <a:solidFill>
                  <a:schemeClr val="accent5">
                    <a:lumMod val="75000"/>
                  </a:schemeClr>
                </a:solidFill>
                <a:latin typeface="Century Gothic" panose="020B0502020202020204" pitchFamily="34" charset="0"/>
              </a:rPr>
              <a:t>6. AGENCY DEVELOPMENTS</a:t>
            </a:r>
          </a:p>
        </p:txBody>
      </p:sp>
      <p:sp>
        <p:nvSpPr>
          <p:cNvPr id="8" name="TextBox 7">
            <a:extLst>
              <a:ext uri="{FF2B5EF4-FFF2-40B4-BE49-F238E27FC236}">
                <a16:creationId xmlns:a16="http://schemas.microsoft.com/office/drawing/2014/main" id="{71EF2437-02D2-FF00-9E43-2065F62B717D}"/>
              </a:ext>
            </a:extLst>
          </p:cNvPr>
          <p:cNvSpPr txBox="1"/>
          <p:nvPr/>
        </p:nvSpPr>
        <p:spPr>
          <a:xfrm>
            <a:off x="283747" y="3314887"/>
            <a:ext cx="11695920" cy="1785104"/>
          </a:xfrm>
          <a:prstGeom prst="rect">
            <a:avLst/>
          </a:prstGeom>
          <a:noFill/>
        </p:spPr>
        <p:txBody>
          <a:bodyPr wrap="square">
            <a:spAutoFit/>
          </a:bodyPr>
          <a:lstStyle/>
          <a:p>
            <a:r>
              <a:rPr lang="en-US" sz="2200" b="0" i="0" u="sng" strike="noStrike" dirty="0">
                <a:solidFill>
                  <a:srgbClr val="000000"/>
                </a:solidFill>
                <a:effectLst/>
                <a:latin typeface="Century Gothic" panose="020B0502020202020204" pitchFamily="34" charset="0"/>
              </a:rPr>
              <a:t>Team Expansion</a:t>
            </a:r>
            <a:r>
              <a:rPr lang="en-US" sz="2200" b="0" i="0" strike="noStrike" dirty="0">
                <a:solidFill>
                  <a:srgbClr val="000000"/>
                </a:solidFill>
                <a:effectLst/>
                <a:latin typeface="Century Gothic" panose="020B0502020202020204" pitchFamily="34" charset="0"/>
              </a:rPr>
              <a:t>: Welcomed 10 new marketing professionals and strategists.</a:t>
            </a:r>
          </a:p>
          <a:p>
            <a:endParaRPr lang="en-US" sz="2200" b="0" i="0" strike="noStrike" dirty="0">
              <a:solidFill>
                <a:srgbClr val="000000"/>
              </a:solidFill>
              <a:effectLst/>
              <a:latin typeface="Century Gothic" panose="020B0502020202020204" pitchFamily="34" charset="0"/>
            </a:endParaRPr>
          </a:p>
          <a:p>
            <a:r>
              <a:rPr lang="en-US" sz="2200" b="0" i="0" u="sng" strike="noStrike" dirty="0">
                <a:solidFill>
                  <a:srgbClr val="000000"/>
                </a:solidFill>
                <a:effectLst/>
                <a:latin typeface="Century Gothic" panose="020B0502020202020204" pitchFamily="34" charset="0"/>
              </a:rPr>
              <a:t>New Office</a:t>
            </a:r>
            <a:r>
              <a:rPr lang="en-US" sz="2200" b="0" i="0" strike="noStrike" dirty="0">
                <a:solidFill>
                  <a:srgbClr val="000000"/>
                </a:solidFill>
                <a:effectLst/>
                <a:latin typeface="Century Gothic" panose="020B0502020202020204" pitchFamily="34" charset="0"/>
              </a:rPr>
              <a:t>: Inaugurated our state-of-the-art workspace in San Francisco's tech hub.</a:t>
            </a:r>
          </a:p>
          <a:p>
            <a:endParaRPr lang="en-US" sz="2200" b="0" i="0" u="sng" strike="noStrike" dirty="0">
              <a:solidFill>
                <a:srgbClr val="000000"/>
              </a:solidFill>
              <a:effectLst/>
              <a:latin typeface="Century Gothic" panose="020B0502020202020204" pitchFamily="34" charset="0"/>
            </a:endParaRPr>
          </a:p>
          <a:p>
            <a:r>
              <a:rPr lang="en-US" sz="2200" b="0" i="0" u="sng" strike="noStrike" dirty="0">
                <a:solidFill>
                  <a:srgbClr val="000000"/>
                </a:solidFill>
                <a:effectLst/>
                <a:latin typeface="Century Gothic" panose="020B0502020202020204" pitchFamily="34" charset="0"/>
              </a:rPr>
              <a:t>Tech Advancement</a:t>
            </a:r>
            <a:r>
              <a:rPr lang="en-US" sz="2200" b="0" i="0" strike="noStrike" dirty="0">
                <a:solidFill>
                  <a:srgbClr val="000000"/>
                </a:solidFill>
                <a:effectLst/>
                <a:latin typeface="Century Gothic" panose="020B0502020202020204" pitchFamily="34" charset="0"/>
              </a:rPr>
              <a:t>: Launched our AI-driven analytics tool, ChargeInsight.</a:t>
            </a:r>
          </a:p>
        </p:txBody>
      </p:sp>
      <p:pic>
        <p:nvPicPr>
          <p:cNvPr id="43" name="Graphic 42" descr="Badge New outline">
            <a:extLst>
              <a:ext uri="{FF2B5EF4-FFF2-40B4-BE49-F238E27FC236}">
                <a16:creationId xmlns:a16="http://schemas.microsoft.com/office/drawing/2014/main" id="{F43F2C98-E059-3952-D8E8-D83B06EBFAA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60143" y="1778214"/>
            <a:ext cx="914400" cy="914400"/>
          </a:xfrm>
          <a:prstGeom prst="rect">
            <a:avLst/>
          </a:prstGeom>
        </p:spPr>
      </p:pic>
    </p:spTree>
    <p:extLst>
      <p:ext uri="{BB962C8B-B14F-4D97-AF65-F5344CB8AC3E}">
        <p14:creationId xmlns:p14="http://schemas.microsoft.com/office/powerpoint/2010/main" val="3923752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White 3D rendering of a honeycomb">
            <a:extLst>
              <a:ext uri="{FF2B5EF4-FFF2-40B4-BE49-F238E27FC236}">
                <a16:creationId xmlns:a16="http://schemas.microsoft.com/office/drawing/2014/main" id="{7A79BE93-BC55-2FFA-AED1-539E4E3CEAD5}"/>
              </a:ext>
            </a:extLst>
          </p:cNvPr>
          <p:cNvPicPr>
            <a:picLocks noChangeAspect="1"/>
          </p:cNvPicPr>
          <p:nvPr/>
        </p:nvPicPr>
        <p:blipFill>
          <a:blip r:embed="rId2">
            <a:alphaModFix amt="40000"/>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8C37FEFC-1092-5701-B016-8E1EFEC0AF64}"/>
              </a:ext>
            </a:extLst>
          </p:cNvPr>
          <p:cNvGrpSpPr/>
          <p:nvPr/>
        </p:nvGrpSpPr>
        <p:grpSpPr>
          <a:xfrm>
            <a:off x="328119" y="869131"/>
            <a:ext cx="1828800" cy="1818166"/>
            <a:chOff x="231228" y="168288"/>
            <a:chExt cx="1828800" cy="1818166"/>
          </a:xfrm>
          <a:solidFill>
            <a:schemeClr val="accent1">
              <a:lumMod val="60000"/>
              <a:lumOff val="40000"/>
            </a:schemeClr>
          </a:solidFill>
        </p:grpSpPr>
        <p:sp>
          <p:nvSpPr>
            <p:cNvPr id="4" name="Rectangle 3">
              <a:extLst>
                <a:ext uri="{FF2B5EF4-FFF2-40B4-BE49-F238E27FC236}">
                  <a16:creationId xmlns:a16="http://schemas.microsoft.com/office/drawing/2014/main" id="{48597412-750C-1497-3C50-BB4822C83C05}"/>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TRENDS</a:t>
              </a:r>
            </a:p>
          </p:txBody>
        </p:sp>
        <p:sp>
          <p:nvSpPr>
            <p:cNvPr id="6" name="Rectangle 5">
              <a:extLst>
                <a:ext uri="{FF2B5EF4-FFF2-40B4-BE49-F238E27FC236}">
                  <a16:creationId xmlns:a16="http://schemas.microsoft.com/office/drawing/2014/main" id="{3D167E7B-C53E-A728-0B78-0D225A366497}"/>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UP 40%</a:t>
              </a:r>
            </a:p>
          </p:txBody>
        </p:sp>
        <p:sp>
          <p:nvSpPr>
            <p:cNvPr id="9" name="Rectangle 8">
              <a:extLst>
                <a:ext uri="{FF2B5EF4-FFF2-40B4-BE49-F238E27FC236}">
                  <a16:creationId xmlns:a16="http://schemas.microsoft.com/office/drawing/2014/main" id="{6A850503-6773-4E95-2623-450253611AC0}"/>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11" name="Group 10">
            <a:extLst>
              <a:ext uri="{FF2B5EF4-FFF2-40B4-BE49-F238E27FC236}">
                <a16:creationId xmlns:a16="http://schemas.microsoft.com/office/drawing/2014/main" id="{C098526A-A715-A9D5-AF4D-FF87B3763ECA}"/>
              </a:ext>
            </a:extLst>
          </p:cNvPr>
          <p:cNvGrpSpPr/>
          <p:nvPr/>
        </p:nvGrpSpPr>
        <p:grpSpPr>
          <a:xfrm>
            <a:off x="338061" y="2331205"/>
            <a:ext cx="1827784" cy="356345"/>
            <a:chOff x="165305" y="1630106"/>
            <a:chExt cx="1827784" cy="356345"/>
          </a:xfrm>
        </p:grpSpPr>
        <p:sp>
          <p:nvSpPr>
            <p:cNvPr id="12" name="Right Triangle 11">
              <a:extLst>
                <a:ext uri="{FF2B5EF4-FFF2-40B4-BE49-F238E27FC236}">
                  <a16:creationId xmlns:a16="http://schemas.microsoft.com/office/drawing/2014/main" id="{BC472848-1130-0165-BE8B-63C3700D76D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955484D4-1DA4-13DA-ED4F-9021F44A9E57}"/>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Graphic 4" descr="Document with solid fill">
            <a:extLst>
              <a:ext uri="{FF2B5EF4-FFF2-40B4-BE49-F238E27FC236}">
                <a16:creationId xmlns:a16="http://schemas.microsoft.com/office/drawing/2014/main" id="{0197AD73-FB16-E3C2-ED71-1C7F48F2B9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9490" y="1211896"/>
            <a:ext cx="556316" cy="556316"/>
          </a:xfrm>
          <a:prstGeom prst="rect">
            <a:avLst/>
          </a:prstGeom>
        </p:spPr>
      </p:pic>
      <p:pic>
        <p:nvPicPr>
          <p:cNvPr id="7" name="Graphic 6" descr="Document with solid fill">
            <a:extLst>
              <a:ext uri="{FF2B5EF4-FFF2-40B4-BE49-F238E27FC236}">
                <a16:creationId xmlns:a16="http://schemas.microsoft.com/office/drawing/2014/main" id="{07E31182-3ADD-BB06-3117-7CEE7D05D4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7596" y="1211895"/>
            <a:ext cx="540791" cy="540791"/>
          </a:xfrm>
          <a:prstGeom prst="rect">
            <a:avLst/>
          </a:prstGeom>
        </p:spPr>
      </p:pic>
      <p:grpSp>
        <p:nvGrpSpPr>
          <p:cNvPr id="53" name="Group 52">
            <a:extLst>
              <a:ext uri="{FF2B5EF4-FFF2-40B4-BE49-F238E27FC236}">
                <a16:creationId xmlns:a16="http://schemas.microsoft.com/office/drawing/2014/main" id="{7C45E56A-23F2-E659-4D21-EEA34AC043CA}"/>
              </a:ext>
            </a:extLst>
          </p:cNvPr>
          <p:cNvGrpSpPr/>
          <p:nvPr/>
        </p:nvGrpSpPr>
        <p:grpSpPr>
          <a:xfrm>
            <a:off x="8216203" y="3567334"/>
            <a:ext cx="1827784" cy="356345"/>
            <a:chOff x="165305" y="1630106"/>
            <a:chExt cx="1827784" cy="356345"/>
          </a:xfrm>
        </p:grpSpPr>
        <p:sp>
          <p:nvSpPr>
            <p:cNvPr id="54" name="Right Triangle 53">
              <a:extLst>
                <a:ext uri="{FF2B5EF4-FFF2-40B4-BE49-F238E27FC236}">
                  <a16:creationId xmlns:a16="http://schemas.microsoft.com/office/drawing/2014/main" id="{5916C096-439C-CF00-5D6A-5F30EF34B4A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ight Triangle 54">
              <a:extLst>
                <a:ext uri="{FF2B5EF4-FFF2-40B4-BE49-F238E27FC236}">
                  <a16:creationId xmlns:a16="http://schemas.microsoft.com/office/drawing/2014/main" id="{706F77B6-B4F0-0BB6-11A8-93BBB066755E}"/>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7E628810-9170-FFF2-8E30-61204C2843DF}"/>
              </a:ext>
            </a:extLst>
          </p:cNvPr>
          <p:cNvSpPr txBox="1"/>
          <p:nvPr/>
        </p:nvSpPr>
        <p:spPr>
          <a:xfrm>
            <a:off x="139687" y="135722"/>
            <a:ext cx="5160387" cy="492443"/>
          </a:xfrm>
          <a:prstGeom prst="rect">
            <a:avLst/>
          </a:prstGeom>
          <a:noFill/>
        </p:spPr>
        <p:txBody>
          <a:bodyPr wrap="none" rtlCol="0">
            <a:spAutoFit/>
          </a:bodyPr>
          <a:lstStyle/>
          <a:p>
            <a:r>
              <a:rPr lang="en-US" sz="2600" dirty="0">
                <a:solidFill>
                  <a:schemeClr val="accent5">
                    <a:lumMod val="75000"/>
                  </a:schemeClr>
                </a:solidFill>
                <a:latin typeface="Century Gothic" panose="020B0502020202020204" pitchFamily="34" charset="0"/>
              </a:rPr>
              <a:t>7. INDUSTRY TRENDS &amp; INSIGHTS</a:t>
            </a:r>
          </a:p>
        </p:txBody>
      </p:sp>
      <p:sp>
        <p:nvSpPr>
          <p:cNvPr id="8" name="TextBox 7">
            <a:extLst>
              <a:ext uri="{FF2B5EF4-FFF2-40B4-BE49-F238E27FC236}">
                <a16:creationId xmlns:a16="http://schemas.microsoft.com/office/drawing/2014/main" id="{71EF2437-02D2-FF00-9E43-2065F62B717D}"/>
              </a:ext>
            </a:extLst>
          </p:cNvPr>
          <p:cNvSpPr txBox="1"/>
          <p:nvPr/>
        </p:nvSpPr>
        <p:spPr>
          <a:xfrm>
            <a:off x="283747" y="3314887"/>
            <a:ext cx="11695920" cy="1107996"/>
          </a:xfrm>
          <a:prstGeom prst="rect">
            <a:avLst/>
          </a:prstGeom>
          <a:noFill/>
        </p:spPr>
        <p:txBody>
          <a:bodyPr wrap="square">
            <a:spAutoFit/>
          </a:bodyPr>
          <a:lstStyle/>
          <a:p>
            <a:r>
              <a:rPr lang="en-US" sz="2200" b="0" i="0" strike="noStrike" dirty="0">
                <a:solidFill>
                  <a:srgbClr val="000000"/>
                </a:solidFill>
                <a:effectLst/>
                <a:latin typeface="Century Gothic" panose="020B0502020202020204" pitchFamily="34" charset="0"/>
              </a:rPr>
              <a:t>The EV charging domain is rapidly expanding, with consumer demand surging by </a:t>
            </a:r>
            <a:r>
              <a:rPr lang="en-US" sz="2200" b="1" i="0" strike="noStrike" dirty="0">
                <a:solidFill>
                  <a:srgbClr val="000000"/>
                </a:solidFill>
                <a:effectLst/>
                <a:latin typeface="Century Gothic" panose="020B0502020202020204" pitchFamily="34" charset="0"/>
              </a:rPr>
              <a:t>40%. </a:t>
            </a:r>
            <a:r>
              <a:rPr lang="en-US" sz="2200" b="0" i="0" strike="noStrike" dirty="0">
                <a:solidFill>
                  <a:srgbClr val="000000"/>
                </a:solidFill>
                <a:effectLst/>
                <a:latin typeface="Century Gothic" panose="020B0502020202020204" pitchFamily="34" charset="0"/>
              </a:rPr>
              <a:t>Urban regions are particularly receptive, with a notable trend being the integration of EV charging in commercial spaces like malls and theaters.</a:t>
            </a:r>
          </a:p>
        </p:txBody>
      </p:sp>
      <p:pic>
        <p:nvPicPr>
          <p:cNvPr id="43" name="Graphic 42" descr="Statistics outline">
            <a:extLst>
              <a:ext uri="{FF2B5EF4-FFF2-40B4-BE49-F238E27FC236}">
                <a16:creationId xmlns:a16="http://schemas.microsoft.com/office/drawing/2014/main" id="{F43F2C98-E059-3952-D8E8-D83B06EBFAA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60143" y="1778214"/>
            <a:ext cx="914400" cy="914400"/>
          </a:xfrm>
          <a:prstGeom prst="rect">
            <a:avLst/>
          </a:prstGeom>
        </p:spPr>
      </p:pic>
    </p:spTree>
    <p:extLst>
      <p:ext uri="{BB962C8B-B14F-4D97-AF65-F5344CB8AC3E}">
        <p14:creationId xmlns:p14="http://schemas.microsoft.com/office/powerpoint/2010/main" val="3572087627"/>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12293</TotalTime>
  <Words>598</Words>
  <Application>Microsoft Macintosh PowerPoint</Application>
  <PresentationFormat>Widescreen</PresentationFormat>
  <Paragraphs>90</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37</cp:revision>
  <dcterms:created xsi:type="dcterms:W3CDTF">2022-05-22T18:55:25Z</dcterms:created>
  <dcterms:modified xsi:type="dcterms:W3CDTF">2023-11-30T20:34:12Z</dcterms:modified>
</cp:coreProperties>
</file>