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9" r:id="rId2"/>
    <p:sldId id="360" r:id="rId3"/>
    <p:sldId id="361"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DE1"/>
    <a:srgbClr val="FBF2EB"/>
    <a:srgbClr val="D2EDF2"/>
    <a:srgbClr val="BDCDE1"/>
    <a:srgbClr val="FB682C"/>
    <a:srgbClr val="FBB12A"/>
    <a:srgbClr val="F2F4FB"/>
    <a:srgbClr val="EDFBFD"/>
    <a:srgbClr val="07BEE4"/>
    <a:srgbClr val="09B8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0" autoAdjust="0"/>
    <p:restoredTop sz="86447"/>
  </p:normalViewPr>
  <p:slideViewPr>
    <p:cSldViewPr snapToGrid="0" snapToObjects="1">
      <p:cViewPr varScale="1">
        <p:scale>
          <a:sx n="128" d="100"/>
          <a:sy n="128" d="100"/>
        </p:scale>
        <p:origin x="80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s://www.smartsheet.com/try-it?trp=11892&amp;utm_source=template-powerpoint&amp;utm_medium=content&amp;utm_campaign=Basic+SWOT+Analysis+Marketing+Example-powerpoint-11892&amp;lpa=Basic+SWOT+Analysis+Marketing+Example+powerpoint+11892" TargetMode="External"/><Relationship Id="rId4" Type="http://schemas.openxmlformats.org/officeDocument/2006/relationships/image" Target="../media/image3.pn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B79004D8-4AFF-6030-BCEB-9BD5FE92B610}"/>
              </a:ext>
            </a:extLst>
          </p:cNvPr>
          <p:cNvSpPr/>
          <p:nvPr/>
        </p:nvSpPr>
        <p:spPr>
          <a:xfrm flipH="1">
            <a:off x="0" y="0"/>
            <a:ext cx="12192000" cy="6857998"/>
          </a:xfrm>
          <a:prstGeom prst="rtTriangle">
            <a:avLst/>
          </a:prstGeom>
          <a:gradFill>
            <a:gsLst>
              <a:gs pos="0">
                <a:schemeClr val="bg1">
                  <a:lumMod val="95000"/>
                </a:schemeClr>
              </a:gs>
              <a:gs pos="100000">
                <a:schemeClr val="bg1">
                  <a:lumMod val="8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3C5FCE37-2BB3-212C-3117-27BE1EEE3FCC}"/>
              </a:ext>
            </a:extLst>
          </p:cNvPr>
          <p:cNvSpPr/>
          <p:nvPr/>
        </p:nvSpPr>
        <p:spPr>
          <a:xfrm flipH="1">
            <a:off x="0" y="2505693"/>
            <a:ext cx="12192000" cy="4364180"/>
          </a:xfrm>
          <a:prstGeom prst="rtTriangle">
            <a:avLst/>
          </a:prstGeom>
          <a:gradFill>
            <a:gsLst>
              <a:gs pos="0">
                <a:schemeClr val="bg1">
                  <a:lumMod val="85000"/>
                </a:schemeClr>
              </a:gs>
              <a:gs pos="99000">
                <a:schemeClr val="bg1">
                  <a:lumMod val="9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a:solidFill>
            <a:schemeClr val="bg1">
              <a:lumMod val="50000"/>
            </a:schemeClr>
          </a:solidFill>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grp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pic>
        <p:nvPicPr>
          <p:cNvPr id="30" name="Picture 29">
            <a:extLst>
              <a:ext uri="{FF2B5EF4-FFF2-40B4-BE49-F238E27FC236}">
                <a16:creationId xmlns:a16="http://schemas.microsoft.com/office/drawing/2014/main" id="{3560EBE8-540A-9E0E-A01C-F9707BB5AA1A}"/>
              </a:ext>
            </a:extLst>
          </p:cNvPr>
          <p:cNvPicPr>
            <a:picLocks noChangeAspect="1"/>
          </p:cNvPicPr>
          <p:nvPr/>
        </p:nvPicPr>
        <p:blipFill>
          <a:blip r:embed="rId8">
            <a:grayscl/>
            <a:extLst>
              <a:ext uri="{BEBA8EAE-BF5A-486C-A8C5-ECC9F3942E4B}">
                <a14:imgProps xmlns:a14="http://schemas.microsoft.com/office/drawing/2010/main">
                  <a14:imgLayer r:embed="rId9">
                    <a14:imgEffect>
                      <a14:brightnessContrast contrast="-29000"/>
                    </a14:imgEffect>
                  </a14:imgLayer>
                </a14:imgProps>
              </a:ext>
            </a:extLst>
          </a:blip>
          <a:srcRect/>
          <a:stretch/>
        </p:blipFill>
        <p:spPr>
          <a:xfrm>
            <a:off x="36397" y="1104055"/>
            <a:ext cx="2351203" cy="5971123"/>
          </a:xfrm>
          <a:prstGeom prst="rect">
            <a:avLst/>
          </a:prstGeom>
        </p:spPr>
      </p:pic>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7703522"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SWOT ANALYSIS MARKETING TEMPLATE EXAMPLE</a:t>
            </a:r>
          </a:p>
        </p:txBody>
      </p:sp>
      <p:pic>
        <p:nvPicPr>
          <p:cNvPr id="32" name="Picture 31">
            <a:hlinkClick r:id="rId10"/>
            <a:extLst>
              <a:ext uri="{FF2B5EF4-FFF2-40B4-BE49-F238E27FC236}">
                <a16:creationId xmlns:a16="http://schemas.microsoft.com/office/drawing/2014/main" id="{1A2B46E7-E6AF-206C-ACD1-D7EB794C1647}"/>
              </a:ext>
            </a:extLst>
          </p:cNvPr>
          <p:cNvPicPr>
            <a:picLocks noChangeAspect="1"/>
          </p:cNvPicPr>
          <p:nvPr/>
        </p:nvPicPr>
        <p:blipFill>
          <a:blip r:embed="rId11"/>
          <a:stretch>
            <a:fillRect/>
          </a:stretch>
        </p:blipFill>
        <p:spPr>
          <a:xfrm>
            <a:off x="7519916"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2412638" y="1320514"/>
            <a:ext cx="5591331" cy="4359142"/>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Succinctly convey critical information about your company's marketing position to key stakeholders with this marketing SWOT analysis presentation template. The template’s visually compelling presentation style ensures that collaborators and project sponsors remain engaged and can easily digest complex data. By presenting insights in an impactful manner (i.e., through the assessment of internal and external factors), this template helps foster better understanding and collaboration, guiding your team toward successful strategizing.</a:t>
            </a:r>
            <a:endParaRPr lang="en-US" sz="1700" dirty="0">
              <a:solidFill>
                <a:schemeClr val="tx1">
                  <a:lumMod val="85000"/>
                  <a:lumOff val="15000"/>
                </a:schemeClr>
              </a:solidFill>
              <a:latin typeface="Century Gothic" panose="020B0502020202020204" pitchFamily="34" charset="0"/>
            </a:endParaRPr>
          </a:p>
        </p:txBody>
      </p:sp>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3" name="Right Triangle 22">
            <a:extLst>
              <a:ext uri="{FF2B5EF4-FFF2-40B4-BE49-F238E27FC236}">
                <a16:creationId xmlns:a16="http://schemas.microsoft.com/office/drawing/2014/main" id="{3901D727-18DA-799F-66A2-7D89D0A454A1}"/>
              </a:ext>
            </a:extLst>
          </p:cNvPr>
          <p:cNvSpPr/>
          <p:nvPr/>
        </p:nvSpPr>
        <p:spPr>
          <a:xfrm flipH="1">
            <a:off x="0" y="0"/>
            <a:ext cx="12192000" cy="6857998"/>
          </a:xfrm>
          <a:prstGeom prst="rtTriangle">
            <a:avLst/>
          </a:prstGeom>
          <a:gradFill>
            <a:gsLst>
              <a:gs pos="0">
                <a:schemeClr val="bg1">
                  <a:lumMod val="95000"/>
                </a:schemeClr>
              </a:gs>
              <a:gs pos="100000">
                <a:schemeClr val="bg1">
                  <a:lumMod val="8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F8010023-AABF-FC8D-CF26-C9A85CB40E25}"/>
              </a:ext>
            </a:extLst>
          </p:cNvPr>
          <p:cNvSpPr/>
          <p:nvPr/>
        </p:nvSpPr>
        <p:spPr>
          <a:xfrm flipH="1">
            <a:off x="0" y="2505693"/>
            <a:ext cx="12192000" cy="4364180"/>
          </a:xfrm>
          <a:prstGeom prst="rtTriangle">
            <a:avLst/>
          </a:prstGeom>
          <a:gradFill>
            <a:gsLst>
              <a:gs pos="0">
                <a:schemeClr val="bg1">
                  <a:lumMod val="85000"/>
                </a:schemeClr>
              </a:gs>
              <a:gs pos="99000">
                <a:schemeClr val="bg1">
                  <a:lumMod val="9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873FB78-43BE-79BE-7D91-8698D5C1A559}"/>
              </a:ext>
            </a:extLst>
          </p:cNvPr>
          <p:cNvSpPr txBox="1"/>
          <p:nvPr/>
        </p:nvSpPr>
        <p:spPr>
          <a:xfrm>
            <a:off x="262051" y="251752"/>
            <a:ext cx="2166504" cy="584775"/>
          </a:xfrm>
          <a:prstGeom prst="rect">
            <a:avLst/>
          </a:prstGeom>
          <a:noFill/>
        </p:spPr>
        <p:txBody>
          <a:bodyPr wrap="square">
            <a:spAutoFit/>
          </a:bodyPr>
          <a:lstStyle/>
          <a:p>
            <a:r>
              <a:rPr lang="en-US" sz="1600" dirty="0">
                <a:solidFill>
                  <a:srgbClr val="262626"/>
                </a:solidFill>
                <a:effectLst/>
                <a:latin typeface="Century Gothic" panose="020B0502020202020204" pitchFamily="34" charset="0"/>
                <a:ea typeface="Times New Roman" panose="02020603050405020304" pitchFamily="18" charset="0"/>
                <a:cs typeface="Calibri" panose="020F0502020204030204" pitchFamily="34" charset="0"/>
              </a:rPr>
              <a:t>SWOT ANALYSIS CONDUCTED FOR: </a:t>
            </a:r>
            <a:endParaRPr lang="en-US" sz="1600" dirty="0"/>
          </a:p>
        </p:txBody>
      </p:sp>
      <p:sp>
        <p:nvSpPr>
          <p:cNvPr id="8" name="TextBox 7">
            <a:extLst>
              <a:ext uri="{FF2B5EF4-FFF2-40B4-BE49-F238E27FC236}">
                <a16:creationId xmlns:a16="http://schemas.microsoft.com/office/drawing/2014/main" id="{D579E7F5-F2DE-93CE-0CF1-1D2CA0326D0B}"/>
              </a:ext>
            </a:extLst>
          </p:cNvPr>
          <p:cNvSpPr txBox="1"/>
          <p:nvPr/>
        </p:nvSpPr>
        <p:spPr>
          <a:xfrm>
            <a:off x="2257105" y="244639"/>
            <a:ext cx="9315450" cy="646331"/>
          </a:xfrm>
          <a:prstGeom prst="rect">
            <a:avLst/>
          </a:prstGeom>
          <a:noFill/>
        </p:spPr>
        <p:txBody>
          <a:bodyPr wrap="square">
            <a:spAutoFit/>
          </a:bodyPr>
          <a:lstStyle/>
          <a:p>
            <a:r>
              <a:rPr lang="en-US" sz="36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Positive Charge</a:t>
            </a:r>
            <a:r>
              <a:rPr lang="en-US" sz="3600" dirty="0">
                <a:effectLst/>
              </a:rPr>
              <a:t> </a:t>
            </a:r>
            <a:endParaRPr lang="en-US" sz="3600" dirty="0"/>
          </a:p>
        </p:txBody>
      </p:sp>
      <p:cxnSp>
        <p:nvCxnSpPr>
          <p:cNvPr id="11" name="Straight Connector 10">
            <a:extLst>
              <a:ext uri="{FF2B5EF4-FFF2-40B4-BE49-F238E27FC236}">
                <a16:creationId xmlns:a16="http://schemas.microsoft.com/office/drawing/2014/main" id="{E0D19793-76E5-A197-FA10-68E9F98332E9}"/>
              </a:ext>
            </a:extLst>
          </p:cNvPr>
          <p:cNvCxnSpPr/>
          <p:nvPr/>
        </p:nvCxnSpPr>
        <p:spPr>
          <a:xfrm>
            <a:off x="181841" y="890970"/>
            <a:ext cx="1174692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F059876D-F5A6-D37D-BE7D-B606F9F9EBBC}"/>
              </a:ext>
            </a:extLst>
          </p:cNvPr>
          <p:cNvGraphicFramePr>
            <a:graphicFrameLocks noGrp="1"/>
          </p:cNvGraphicFramePr>
          <p:nvPr>
            <p:extLst>
              <p:ext uri="{D42A27DB-BD31-4B8C-83A1-F6EECF244321}">
                <p14:modId xmlns:p14="http://schemas.microsoft.com/office/powerpoint/2010/main" val="345347367"/>
              </p:ext>
            </p:extLst>
          </p:nvPr>
        </p:nvGraphicFramePr>
        <p:xfrm>
          <a:off x="263237" y="1620737"/>
          <a:ext cx="5669280" cy="4988045"/>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08550">
                <a:tc>
                  <a:txBody>
                    <a:bodyPr/>
                    <a:lstStyle/>
                    <a:p>
                      <a:pPr algn="ctr"/>
                      <a:r>
                        <a:rPr lang="en-US" sz="2800" b="0" kern="1200" dirty="0">
                          <a:solidFill>
                            <a:schemeClr val="tx1"/>
                          </a:solidFill>
                          <a:effectLst/>
                          <a:latin typeface="Century Gothic" panose="020B0502020202020204" pitchFamily="34" charset="0"/>
                          <a:ea typeface="+mn-ea"/>
                          <a:cs typeface="+mn-cs"/>
                        </a:rPr>
                        <a:t>STRENGTHS +</a:t>
                      </a:r>
                      <a:r>
                        <a:rPr lang="en-US" sz="2800" b="0" dirty="0">
                          <a:solidFill>
                            <a:schemeClr val="tx1"/>
                          </a:solidFill>
                          <a:effectLst/>
                          <a:latin typeface="Century Gothic" panose="020B0502020202020204" pitchFamily="34" charset="0"/>
                        </a:rPr>
                        <a:t> </a:t>
                      </a:r>
                      <a:endParaRPr lang="en-US" sz="2800" b="0" dirty="0">
                        <a:solidFill>
                          <a:schemeClr val="tx1"/>
                        </a:solidFill>
                        <a:latin typeface="Century Gothic" panose="020B0502020202020204" pitchFamily="34" charset="0"/>
                      </a:endParaRP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BB12A"/>
                    </a:solidFill>
                  </a:tcPr>
                </a:tc>
                <a:extLst>
                  <a:ext uri="{0D108BD9-81ED-4DB2-BD59-A6C34878D82A}">
                    <a16:rowId xmlns:a16="http://schemas.microsoft.com/office/drawing/2014/main" val="239341550"/>
                  </a:ext>
                </a:extLst>
              </a:tr>
              <a:tr h="869549">
                <a:tc>
                  <a:txBody>
                    <a:bodyPr/>
                    <a:lstStyle/>
                    <a:p>
                      <a:pPr algn="l"/>
                      <a:r>
                        <a:rPr lang="en-US" sz="1400" kern="1200" dirty="0">
                          <a:solidFill>
                            <a:schemeClr val="dk1"/>
                          </a:solidFill>
                          <a:effectLst/>
                          <a:latin typeface="Century Gothic" panose="020B0502020202020204" pitchFamily="34" charset="0"/>
                          <a:ea typeface="+mn-ea"/>
                          <a:cs typeface="+mn-cs"/>
                        </a:rPr>
                        <a:t>In the </a:t>
                      </a:r>
                      <a:r>
                        <a:rPr lang="en-US" sz="1400" i="1" kern="1200" dirty="0">
                          <a:solidFill>
                            <a:schemeClr val="dk1"/>
                          </a:solidFill>
                          <a:effectLst/>
                          <a:latin typeface="Century Gothic" panose="020B0502020202020204" pitchFamily="34" charset="0"/>
                          <a:ea typeface="+mn-ea"/>
                          <a:cs typeface="+mn-cs"/>
                        </a:rPr>
                        <a:t>Strengths</a:t>
                      </a:r>
                      <a:r>
                        <a:rPr lang="en-US" sz="1400" kern="1200" dirty="0">
                          <a:solidFill>
                            <a:schemeClr val="dk1"/>
                          </a:solidFill>
                          <a:effectLst/>
                          <a:latin typeface="Century Gothic" panose="020B0502020202020204" pitchFamily="34" charset="0"/>
                          <a:ea typeface="+mn-ea"/>
                          <a:cs typeface="+mn-cs"/>
                        </a:rPr>
                        <a:t> section of a marketing SWOT template, one should identify and list the unique advantages and core competencies of the company in the context of the market and competitors.</a:t>
                      </a:r>
                      <a:r>
                        <a:rPr lang="en-US" sz="1400" dirty="0">
                          <a:effectLst/>
                          <a:latin typeface="Century Gothic" panose="020B0502020202020204" pitchFamily="34" charset="0"/>
                        </a:rPr>
                        <a:t> </a:t>
                      </a:r>
                      <a:endParaRPr lang="en-US" sz="140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FBF2EB"/>
                    </a:solidFill>
                  </a:tcPr>
                </a:tc>
                <a:extLst>
                  <a:ext uri="{0D108BD9-81ED-4DB2-BD59-A6C34878D82A}">
                    <a16:rowId xmlns:a16="http://schemas.microsoft.com/office/drawing/2014/main" val="2698214842"/>
                  </a:ext>
                </a:extLst>
              </a:tr>
              <a:tr h="3343175">
                <a:tc>
                  <a:txBody>
                    <a:bodyPr/>
                    <a:lstStyle/>
                    <a:p>
                      <a:pPr>
                        <a:spcAft>
                          <a:spcPts val="600"/>
                        </a:spcAft>
                      </a:pPr>
                      <a:r>
                        <a:rPr lang="en-US" sz="1500" b="1" kern="1200" dirty="0">
                          <a:solidFill>
                            <a:schemeClr val="dk1"/>
                          </a:solidFill>
                          <a:effectLst/>
                          <a:latin typeface="Century Gothic" panose="020B0502020202020204" pitchFamily="34" charset="0"/>
                          <a:ea typeface="+mn-ea"/>
                          <a:cs typeface="+mn-cs"/>
                        </a:rPr>
                        <a:t>Pioneering Technology: </a:t>
                      </a:r>
                      <a:r>
                        <a:rPr lang="en-US" sz="1500" kern="1200" dirty="0">
                          <a:solidFill>
                            <a:schemeClr val="dk1"/>
                          </a:solidFill>
                          <a:effectLst/>
                          <a:latin typeface="Century Gothic" panose="020B0502020202020204" pitchFamily="34" charset="0"/>
                          <a:ea typeface="+mn-ea"/>
                          <a:cs typeface="+mn-cs"/>
                        </a:rPr>
                        <a:t>Advanced and efficient EV-charging technology that sets us apart from competitors.</a:t>
                      </a:r>
                    </a:p>
                    <a:p>
                      <a:pPr>
                        <a:spcAft>
                          <a:spcPts val="600"/>
                        </a:spcAft>
                      </a:pPr>
                      <a:r>
                        <a:rPr lang="en-US" sz="1500" b="1" kern="1200" dirty="0">
                          <a:solidFill>
                            <a:schemeClr val="dk1"/>
                          </a:solidFill>
                          <a:effectLst/>
                          <a:latin typeface="Century Gothic" panose="020B0502020202020204" pitchFamily="34" charset="0"/>
                          <a:ea typeface="+mn-ea"/>
                          <a:cs typeface="+mn-cs"/>
                        </a:rPr>
                        <a:t>Wide Network: </a:t>
                      </a:r>
                      <a:r>
                        <a:rPr lang="en-US" sz="1500" kern="1200" dirty="0">
                          <a:solidFill>
                            <a:schemeClr val="dk1"/>
                          </a:solidFill>
                          <a:effectLst/>
                          <a:latin typeface="Century Gothic" panose="020B0502020202020204" pitchFamily="34" charset="0"/>
                          <a:ea typeface="+mn-ea"/>
                          <a:cs typeface="+mn-cs"/>
                        </a:rPr>
                        <a:t>An extensive network of charging stations across strategic locations.</a:t>
                      </a:r>
                    </a:p>
                    <a:p>
                      <a:pPr>
                        <a:spcAft>
                          <a:spcPts val="600"/>
                        </a:spcAft>
                      </a:pPr>
                      <a:r>
                        <a:rPr lang="en-US" sz="1500" b="1" kern="1200" dirty="0">
                          <a:solidFill>
                            <a:schemeClr val="dk1"/>
                          </a:solidFill>
                          <a:effectLst/>
                          <a:latin typeface="Century Gothic" panose="020B0502020202020204" pitchFamily="34" charset="0"/>
                          <a:ea typeface="+mn-ea"/>
                          <a:cs typeface="+mn-cs"/>
                        </a:rPr>
                        <a:t>Eco-Friendly Initiatives: </a:t>
                      </a:r>
                      <a:r>
                        <a:rPr lang="en-US" sz="1500" kern="1200" dirty="0">
                          <a:solidFill>
                            <a:schemeClr val="dk1"/>
                          </a:solidFill>
                          <a:effectLst/>
                          <a:latin typeface="Century Gothic" panose="020B0502020202020204" pitchFamily="34" charset="0"/>
                          <a:ea typeface="+mn-ea"/>
                          <a:cs typeface="+mn-cs"/>
                        </a:rPr>
                        <a:t>Commitment to sustainable practices, boosting brand image among eco-conscious consumers.</a:t>
                      </a:r>
                    </a:p>
                    <a:p>
                      <a:pPr algn="l">
                        <a:spcAft>
                          <a:spcPts val="600"/>
                        </a:spcAft>
                      </a:pPr>
                      <a:r>
                        <a:rPr lang="en-US" sz="1500" b="1" kern="1200" dirty="0">
                          <a:solidFill>
                            <a:schemeClr val="dk1"/>
                          </a:solidFill>
                          <a:effectLst/>
                          <a:latin typeface="Century Gothic" panose="020B0502020202020204" pitchFamily="34" charset="0"/>
                          <a:ea typeface="+mn-ea"/>
                          <a:cs typeface="+mn-cs"/>
                        </a:rPr>
                        <a:t>User-Friendly Interface: </a:t>
                      </a:r>
                      <a:r>
                        <a:rPr lang="en-US" sz="1500" kern="1200" dirty="0">
                          <a:solidFill>
                            <a:schemeClr val="dk1"/>
                          </a:solidFill>
                          <a:effectLst/>
                          <a:latin typeface="Century Gothic" panose="020B0502020202020204" pitchFamily="34" charset="0"/>
                          <a:ea typeface="+mn-ea"/>
                          <a:cs typeface="+mn-cs"/>
                        </a:rPr>
                        <a:t>Intuitive and easy-to-use mobile application for seamless charging experiences.</a:t>
                      </a:r>
                    </a:p>
                    <a:p>
                      <a:pPr>
                        <a:spcAft>
                          <a:spcPts val="600"/>
                        </a:spcAft>
                      </a:pPr>
                      <a:r>
                        <a:rPr lang="en-US" sz="1500" b="1" kern="1200" dirty="0">
                          <a:solidFill>
                            <a:schemeClr val="dk1"/>
                          </a:solidFill>
                          <a:effectLst/>
                          <a:latin typeface="Century Gothic" panose="020B0502020202020204" pitchFamily="34" charset="0"/>
                          <a:ea typeface="+mn-ea"/>
                          <a:cs typeface="+mn-cs"/>
                        </a:rPr>
                        <a:t>Strong Partnerships: </a:t>
                      </a:r>
                      <a:r>
                        <a:rPr lang="en-US" sz="1500" kern="1200" dirty="0">
                          <a:solidFill>
                            <a:schemeClr val="dk1"/>
                          </a:solidFill>
                          <a:effectLst/>
                          <a:latin typeface="Century Gothic" panose="020B0502020202020204" pitchFamily="34" charset="0"/>
                          <a:ea typeface="+mn-ea"/>
                          <a:cs typeface="+mn-cs"/>
                        </a:rPr>
                        <a:t>Collaborations with key industry players and municipalities for better reach and accessibility.</a:t>
                      </a:r>
                      <a:r>
                        <a:rPr lang="en-US" sz="1500" dirty="0">
                          <a:effectLst/>
                          <a:latin typeface="Century Gothic" panose="020B0502020202020204" pitchFamily="34" charset="0"/>
                        </a:rPr>
                        <a:t> </a:t>
                      </a:r>
                      <a:endParaRPr lang="en-US" sz="150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graphicFrame>
        <p:nvGraphicFramePr>
          <p:cNvPr id="19" name="Table 18">
            <a:extLst>
              <a:ext uri="{FF2B5EF4-FFF2-40B4-BE49-F238E27FC236}">
                <a16:creationId xmlns:a16="http://schemas.microsoft.com/office/drawing/2014/main" id="{08331876-B44C-DC83-B34D-DC9E8639B36F}"/>
              </a:ext>
            </a:extLst>
          </p:cNvPr>
          <p:cNvGraphicFramePr>
            <a:graphicFrameLocks noGrp="1"/>
          </p:cNvGraphicFramePr>
          <p:nvPr>
            <p:extLst>
              <p:ext uri="{D42A27DB-BD31-4B8C-83A1-F6EECF244321}">
                <p14:modId xmlns:p14="http://schemas.microsoft.com/office/powerpoint/2010/main" val="210504688"/>
              </p:ext>
            </p:extLst>
          </p:nvPr>
        </p:nvGraphicFramePr>
        <p:xfrm>
          <a:off x="6259484" y="1620737"/>
          <a:ext cx="5669280" cy="4992624"/>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11074">
                <a:tc>
                  <a:txBody>
                    <a:bodyPr/>
                    <a:lstStyle/>
                    <a:p>
                      <a:pPr algn="ctr"/>
                      <a:r>
                        <a:rPr lang="en-US" sz="2800" b="0" dirty="0">
                          <a:solidFill>
                            <a:schemeClr val="tx1"/>
                          </a:solidFill>
                          <a:latin typeface="Century Gothic" panose="020B0502020202020204" pitchFamily="34" charset="0"/>
                        </a:rPr>
                        <a:t>WEAKNESSES –</a:t>
                      </a: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B682C"/>
                    </a:solidFill>
                  </a:tcPr>
                </a:tc>
                <a:extLst>
                  <a:ext uri="{0D108BD9-81ED-4DB2-BD59-A6C34878D82A}">
                    <a16:rowId xmlns:a16="http://schemas.microsoft.com/office/drawing/2014/main" val="239341550"/>
                  </a:ext>
                </a:extLst>
              </a:tr>
              <a:tr h="1040618">
                <a:tc>
                  <a:txBody>
                    <a:bodyPr/>
                    <a:lstStyle/>
                    <a:p>
                      <a:pPr algn="l"/>
                      <a:r>
                        <a:rPr lang="en-US" sz="1400" dirty="0">
                          <a:latin typeface="Century Gothic" panose="020B0502020202020204" pitchFamily="34" charset="0"/>
                        </a:rPr>
                        <a:t>In the </a:t>
                      </a:r>
                      <a:r>
                        <a:rPr lang="en-US" sz="1400" i="1" dirty="0">
                          <a:latin typeface="Century Gothic" panose="020B0502020202020204" pitchFamily="34" charset="0"/>
                        </a:rPr>
                        <a:t>Weaknesses</a:t>
                      </a:r>
                      <a:r>
                        <a:rPr lang="en-US" sz="1400" dirty="0">
                          <a:latin typeface="Century Gothic" panose="020B0502020202020204" pitchFamily="34" charset="0"/>
                        </a:rPr>
                        <a:t> section of a marketing SWOT template, one should pinpoint and detail the internal vulnerabilities or areas in need of improvement that might impede the company's growth or performance in the market.</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FBEDE1"/>
                    </a:solidFill>
                  </a:tcPr>
                </a:tc>
                <a:extLst>
                  <a:ext uri="{0D108BD9-81ED-4DB2-BD59-A6C34878D82A}">
                    <a16:rowId xmlns:a16="http://schemas.microsoft.com/office/drawing/2014/main" val="2698214842"/>
                  </a:ext>
                </a:extLst>
              </a:tr>
              <a:tr h="3340932">
                <a:tc>
                  <a:txBody>
                    <a:bodyPr/>
                    <a:lstStyle/>
                    <a:p>
                      <a:pPr>
                        <a:spcAft>
                          <a:spcPts val="600"/>
                        </a:spcAft>
                      </a:pPr>
                      <a:r>
                        <a:rPr lang="en-US" sz="1500" b="1" dirty="0">
                          <a:latin typeface="Century Gothic" panose="020B0502020202020204" pitchFamily="34" charset="0"/>
                        </a:rPr>
                        <a:t>Limited Brand Awareness: </a:t>
                      </a:r>
                      <a:r>
                        <a:rPr lang="en-US" sz="1500" dirty="0">
                          <a:latin typeface="Century Gothic" panose="020B0502020202020204" pitchFamily="34" charset="0"/>
                        </a:rPr>
                        <a:t>Not yet widely recognized compared to long-standing competitors.</a:t>
                      </a:r>
                    </a:p>
                    <a:p>
                      <a:pPr>
                        <a:spcAft>
                          <a:spcPts val="600"/>
                        </a:spcAft>
                      </a:pPr>
                      <a:r>
                        <a:rPr lang="en-US" sz="1500" b="1" dirty="0">
                          <a:latin typeface="Century Gothic" panose="020B0502020202020204" pitchFamily="34" charset="0"/>
                        </a:rPr>
                        <a:t>Infrastructure Investment: </a:t>
                      </a:r>
                      <a:r>
                        <a:rPr lang="en-US" sz="1500" dirty="0">
                          <a:latin typeface="Century Gothic" panose="020B0502020202020204" pitchFamily="34" charset="0"/>
                        </a:rPr>
                        <a:t>Initial high costs associated with setting up new charging stations.</a:t>
                      </a:r>
                    </a:p>
                    <a:p>
                      <a:pPr>
                        <a:spcAft>
                          <a:spcPts val="600"/>
                        </a:spcAft>
                      </a:pPr>
                      <a:r>
                        <a:rPr lang="en-US" sz="1500" b="1" dirty="0">
                          <a:latin typeface="Century Gothic" panose="020B0502020202020204" pitchFamily="34" charset="0"/>
                        </a:rPr>
                        <a:t>Dependency on Tech: </a:t>
                      </a:r>
                      <a:r>
                        <a:rPr lang="en-US" sz="1500" dirty="0">
                          <a:latin typeface="Century Gothic" panose="020B0502020202020204" pitchFamily="34" charset="0"/>
                        </a:rPr>
                        <a:t>Heavy reliance on mobile app performance, potentially alienating non-tech-savvy users.</a:t>
                      </a:r>
                    </a:p>
                    <a:p>
                      <a:pPr>
                        <a:spcAft>
                          <a:spcPts val="600"/>
                        </a:spcAft>
                      </a:pPr>
                      <a:r>
                        <a:rPr lang="en-US" sz="1500" b="1" dirty="0">
                          <a:latin typeface="Century Gothic" panose="020B0502020202020204" pitchFamily="34" charset="0"/>
                        </a:rPr>
                        <a:t>Regional Limitations: </a:t>
                      </a:r>
                      <a:r>
                        <a:rPr lang="en-US" sz="1500" dirty="0">
                          <a:latin typeface="Century Gothic" panose="020B0502020202020204" pitchFamily="34" charset="0"/>
                        </a:rPr>
                        <a:t>Predominant presence in urban areas, with limited stations in rural regions.</a:t>
                      </a:r>
                    </a:p>
                    <a:p>
                      <a:pPr>
                        <a:spcAft>
                          <a:spcPts val="600"/>
                        </a:spcAft>
                      </a:pPr>
                      <a:r>
                        <a:rPr lang="en-US" sz="1500" b="1" dirty="0">
                          <a:latin typeface="Century Gothic" panose="020B0502020202020204" pitchFamily="34" charset="0"/>
                        </a:rPr>
                        <a:t>Service Speed: </a:t>
                      </a:r>
                      <a:r>
                        <a:rPr lang="en-US" sz="1500" dirty="0">
                          <a:latin typeface="Century Gothic" panose="020B0502020202020204" pitchFamily="34" charset="0"/>
                        </a:rPr>
                        <a:t>Charging speeds that may not be competitive with the fast-charging solutions currently on the market.</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sp>
        <p:nvSpPr>
          <p:cNvPr id="20" name="TextBox 19">
            <a:extLst>
              <a:ext uri="{FF2B5EF4-FFF2-40B4-BE49-F238E27FC236}">
                <a16:creationId xmlns:a16="http://schemas.microsoft.com/office/drawing/2014/main" id="{393B15B8-870F-59E6-16C2-FE8EDE51E1DB}"/>
              </a:ext>
            </a:extLst>
          </p:cNvPr>
          <p:cNvSpPr txBox="1"/>
          <p:nvPr/>
        </p:nvSpPr>
        <p:spPr>
          <a:xfrm>
            <a:off x="262050" y="1080865"/>
            <a:ext cx="11666713" cy="523220"/>
          </a:xfrm>
          <a:prstGeom prst="rect">
            <a:avLst/>
          </a:prstGeom>
          <a:noFill/>
        </p:spPr>
        <p:txBody>
          <a:bodyPr wrap="square">
            <a:spAutoFit/>
          </a:bodyPr>
          <a:lstStyle/>
          <a:p>
            <a:pPr algn="ctr"/>
            <a:r>
              <a:rPr lang="en-US"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INTERNAL FACTORS</a:t>
            </a:r>
            <a:endParaRPr lang="en-US" sz="2800" dirty="0"/>
          </a:p>
        </p:txBody>
      </p:sp>
    </p:spTree>
    <p:extLst>
      <p:ext uri="{BB962C8B-B14F-4D97-AF65-F5344CB8AC3E}">
        <p14:creationId xmlns:p14="http://schemas.microsoft.com/office/powerpoint/2010/main" val="407064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CC592444-402B-5049-81E4-05EB492BAF10}"/>
              </a:ext>
            </a:extLst>
          </p:cNvPr>
          <p:cNvSpPr/>
          <p:nvPr/>
        </p:nvSpPr>
        <p:spPr>
          <a:xfrm flipH="1">
            <a:off x="0" y="0"/>
            <a:ext cx="12192000" cy="6857998"/>
          </a:xfrm>
          <a:prstGeom prst="rtTriangle">
            <a:avLst/>
          </a:prstGeom>
          <a:gradFill>
            <a:gsLst>
              <a:gs pos="0">
                <a:schemeClr val="bg1">
                  <a:lumMod val="95000"/>
                </a:schemeClr>
              </a:gs>
              <a:gs pos="100000">
                <a:schemeClr val="bg1">
                  <a:lumMod val="8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Triangle 2">
            <a:extLst>
              <a:ext uri="{FF2B5EF4-FFF2-40B4-BE49-F238E27FC236}">
                <a16:creationId xmlns:a16="http://schemas.microsoft.com/office/drawing/2014/main" id="{02CE5DC6-D4BB-6E61-0D2E-27E1C13D1B78}"/>
              </a:ext>
            </a:extLst>
          </p:cNvPr>
          <p:cNvSpPr/>
          <p:nvPr/>
        </p:nvSpPr>
        <p:spPr>
          <a:xfrm flipH="1">
            <a:off x="0" y="2505693"/>
            <a:ext cx="12192000" cy="4364180"/>
          </a:xfrm>
          <a:prstGeom prst="rtTriangle">
            <a:avLst/>
          </a:prstGeom>
          <a:gradFill>
            <a:gsLst>
              <a:gs pos="0">
                <a:schemeClr val="bg1">
                  <a:lumMod val="85000"/>
                </a:schemeClr>
              </a:gs>
              <a:gs pos="99000">
                <a:schemeClr val="bg1">
                  <a:lumMod val="9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873FB78-43BE-79BE-7D91-8698D5C1A559}"/>
              </a:ext>
            </a:extLst>
          </p:cNvPr>
          <p:cNvSpPr txBox="1"/>
          <p:nvPr/>
        </p:nvSpPr>
        <p:spPr>
          <a:xfrm>
            <a:off x="262051" y="251752"/>
            <a:ext cx="2166504" cy="584775"/>
          </a:xfrm>
          <a:prstGeom prst="rect">
            <a:avLst/>
          </a:prstGeom>
          <a:noFill/>
        </p:spPr>
        <p:txBody>
          <a:bodyPr wrap="square">
            <a:spAutoFit/>
          </a:bodyPr>
          <a:lstStyle/>
          <a:p>
            <a:r>
              <a:rPr lang="en-US" sz="1600" dirty="0">
                <a:solidFill>
                  <a:srgbClr val="262626"/>
                </a:solidFill>
                <a:effectLst/>
                <a:latin typeface="Century Gothic" panose="020B0502020202020204" pitchFamily="34" charset="0"/>
                <a:ea typeface="Times New Roman" panose="02020603050405020304" pitchFamily="18" charset="0"/>
                <a:cs typeface="Calibri" panose="020F0502020204030204" pitchFamily="34" charset="0"/>
              </a:rPr>
              <a:t>SWOT ANALYSIS CONDUCTED FOR: </a:t>
            </a:r>
            <a:endParaRPr lang="en-US" sz="1600" dirty="0"/>
          </a:p>
        </p:txBody>
      </p:sp>
      <p:sp>
        <p:nvSpPr>
          <p:cNvPr id="8" name="TextBox 7">
            <a:extLst>
              <a:ext uri="{FF2B5EF4-FFF2-40B4-BE49-F238E27FC236}">
                <a16:creationId xmlns:a16="http://schemas.microsoft.com/office/drawing/2014/main" id="{D579E7F5-F2DE-93CE-0CF1-1D2CA0326D0B}"/>
              </a:ext>
            </a:extLst>
          </p:cNvPr>
          <p:cNvSpPr txBox="1"/>
          <p:nvPr/>
        </p:nvSpPr>
        <p:spPr>
          <a:xfrm>
            <a:off x="2257105" y="244639"/>
            <a:ext cx="9315450" cy="646331"/>
          </a:xfrm>
          <a:prstGeom prst="rect">
            <a:avLst/>
          </a:prstGeom>
          <a:noFill/>
        </p:spPr>
        <p:txBody>
          <a:bodyPr wrap="square">
            <a:spAutoFit/>
          </a:bodyPr>
          <a:lstStyle/>
          <a:p>
            <a:r>
              <a:rPr lang="en-US" sz="36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Positive Charge</a:t>
            </a:r>
            <a:r>
              <a:rPr lang="en-US" sz="3600" dirty="0">
                <a:effectLst/>
              </a:rPr>
              <a:t> </a:t>
            </a:r>
            <a:endParaRPr lang="en-US" sz="3600" dirty="0"/>
          </a:p>
        </p:txBody>
      </p:sp>
      <p:cxnSp>
        <p:nvCxnSpPr>
          <p:cNvPr id="11" name="Straight Connector 10">
            <a:extLst>
              <a:ext uri="{FF2B5EF4-FFF2-40B4-BE49-F238E27FC236}">
                <a16:creationId xmlns:a16="http://schemas.microsoft.com/office/drawing/2014/main" id="{E0D19793-76E5-A197-FA10-68E9F98332E9}"/>
              </a:ext>
            </a:extLst>
          </p:cNvPr>
          <p:cNvCxnSpPr/>
          <p:nvPr/>
        </p:nvCxnSpPr>
        <p:spPr>
          <a:xfrm>
            <a:off x="181841" y="890970"/>
            <a:ext cx="1174692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F059876D-F5A6-D37D-BE7D-B606F9F9EBBC}"/>
              </a:ext>
            </a:extLst>
          </p:cNvPr>
          <p:cNvGraphicFramePr>
            <a:graphicFrameLocks noGrp="1"/>
          </p:cNvGraphicFramePr>
          <p:nvPr>
            <p:extLst>
              <p:ext uri="{D42A27DB-BD31-4B8C-83A1-F6EECF244321}">
                <p14:modId xmlns:p14="http://schemas.microsoft.com/office/powerpoint/2010/main" val="965645635"/>
              </p:ext>
            </p:extLst>
          </p:nvPr>
        </p:nvGraphicFramePr>
        <p:xfrm>
          <a:off x="263237" y="1620737"/>
          <a:ext cx="5669280" cy="4988045"/>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08550">
                <a:tc>
                  <a:txBody>
                    <a:bodyPr/>
                    <a:lstStyle/>
                    <a:p>
                      <a:pPr algn="ctr"/>
                      <a:r>
                        <a:rPr lang="en-US" sz="2800" b="0" kern="1200" dirty="0">
                          <a:solidFill>
                            <a:schemeClr val="tx1"/>
                          </a:solidFill>
                          <a:effectLst/>
                          <a:latin typeface="Century Gothic" panose="020B0502020202020204" pitchFamily="34" charset="0"/>
                          <a:ea typeface="+mn-ea"/>
                          <a:cs typeface="+mn-cs"/>
                        </a:rPr>
                        <a:t>OPPORTUNITIES +</a:t>
                      </a:r>
                      <a:r>
                        <a:rPr lang="en-US" sz="2800" b="0" dirty="0">
                          <a:solidFill>
                            <a:schemeClr val="tx1"/>
                          </a:solidFill>
                          <a:effectLst/>
                          <a:latin typeface="Century Gothic" panose="020B0502020202020204" pitchFamily="34" charset="0"/>
                        </a:rPr>
                        <a:t> </a:t>
                      </a:r>
                      <a:endParaRPr lang="en-US" sz="2800" b="0" dirty="0">
                        <a:solidFill>
                          <a:schemeClr val="tx1"/>
                        </a:solidFill>
                        <a:latin typeface="Century Gothic" panose="020B0502020202020204" pitchFamily="34" charset="0"/>
                      </a:endParaRP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2EDF2"/>
                    </a:solidFill>
                  </a:tcPr>
                </a:tc>
                <a:extLst>
                  <a:ext uri="{0D108BD9-81ED-4DB2-BD59-A6C34878D82A}">
                    <a16:rowId xmlns:a16="http://schemas.microsoft.com/office/drawing/2014/main" val="239341550"/>
                  </a:ext>
                </a:extLst>
              </a:tr>
              <a:tr h="869549">
                <a:tc>
                  <a:txBody>
                    <a:bodyPr/>
                    <a:lstStyle/>
                    <a:p>
                      <a:pPr algn="l"/>
                      <a:r>
                        <a:rPr lang="en-US" sz="1400" kern="1200" dirty="0">
                          <a:solidFill>
                            <a:schemeClr val="dk1"/>
                          </a:solidFill>
                          <a:effectLst/>
                          <a:latin typeface="Century Gothic" panose="020B0502020202020204" pitchFamily="34" charset="0"/>
                          <a:ea typeface="+mn-ea"/>
                          <a:cs typeface="+mn-cs"/>
                        </a:rPr>
                        <a:t>In the </a:t>
                      </a:r>
                      <a:r>
                        <a:rPr lang="en-US" sz="1400" i="1" kern="1200" dirty="0">
                          <a:solidFill>
                            <a:schemeClr val="dk1"/>
                          </a:solidFill>
                          <a:effectLst/>
                          <a:latin typeface="Century Gothic" panose="020B0502020202020204" pitchFamily="34" charset="0"/>
                          <a:ea typeface="+mn-ea"/>
                          <a:cs typeface="+mn-cs"/>
                        </a:rPr>
                        <a:t>Opportunities</a:t>
                      </a:r>
                      <a:r>
                        <a:rPr lang="en-US" sz="1400" kern="1200" dirty="0">
                          <a:solidFill>
                            <a:schemeClr val="dk1"/>
                          </a:solidFill>
                          <a:effectLst/>
                          <a:latin typeface="Century Gothic" panose="020B0502020202020204" pitchFamily="34" charset="0"/>
                          <a:ea typeface="+mn-ea"/>
                          <a:cs typeface="+mn-cs"/>
                        </a:rPr>
                        <a:t> section of a marketing SWOT template, one should identify external factors or trends that the company can capitalize on for growth, market expansion, or increased revenue.</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EDFBFD"/>
                    </a:solidFill>
                  </a:tcPr>
                </a:tc>
                <a:extLst>
                  <a:ext uri="{0D108BD9-81ED-4DB2-BD59-A6C34878D82A}">
                    <a16:rowId xmlns:a16="http://schemas.microsoft.com/office/drawing/2014/main" val="2698214842"/>
                  </a:ext>
                </a:extLst>
              </a:tr>
              <a:tr h="3343175">
                <a:tc>
                  <a:txBody>
                    <a:bodyPr/>
                    <a:lstStyle/>
                    <a:p>
                      <a:pPr>
                        <a:spcAft>
                          <a:spcPts val="600"/>
                        </a:spcAft>
                      </a:pPr>
                      <a:r>
                        <a:rPr lang="en-US" sz="1500" b="1" dirty="0">
                          <a:latin typeface="Century Gothic" panose="020B0502020202020204" pitchFamily="34" charset="0"/>
                        </a:rPr>
                        <a:t>Rising Demand: </a:t>
                      </a:r>
                      <a:r>
                        <a:rPr lang="en-US" sz="1500" dirty="0">
                          <a:latin typeface="Century Gothic" panose="020B0502020202020204" pitchFamily="34" charset="0"/>
                        </a:rPr>
                        <a:t>The global shift toward EVs signifies a growing demand for charging infrastructure.</a:t>
                      </a:r>
                    </a:p>
                    <a:p>
                      <a:pPr>
                        <a:spcAft>
                          <a:spcPts val="600"/>
                        </a:spcAft>
                      </a:pPr>
                      <a:r>
                        <a:rPr lang="en-US" sz="1500" b="1" dirty="0">
                          <a:latin typeface="Century Gothic" panose="020B0502020202020204" pitchFamily="34" charset="0"/>
                        </a:rPr>
                        <a:t>Partnerships: </a:t>
                      </a:r>
                      <a:r>
                        <a:rPr lang="en-US" sz="1500" dirty="0">
                          <a:latin typeface="Century Gothic" panose="020B0502020202020204" pitchFamily="34" charset="0"/>
                        </a:rPr>
                        <a:t>Potential collaborations with businesses (like malls or restaurants) to install charging stations, offering mutual benefits.</a:t>
                      </a:r>
                    </a:p>
                    <a:p>
                      <a:pPr>
                        <a:spcAft>
                          <a:spcPts val="600"/>
                        </a:spcAft>
                      </a:pPr>
                      <a:r>
                        <a:rPr lang="en-US" sz="1500" b="1" dirty="0">
                          <a:latin typeface="Century Gothic" panose="020B0502020202020204" pitchFamily="34" charset="0"/>
                        </a:rPr>
                        <a:t>Innovation: </a:t>
                      </a:r>
                      <a:r>
                        <a:rPr lang="en-US" sz="1500" dirty="0">
                          <a:latin typeface="Century Gothic" panose="020B0502020202020204" pitchFamily="34" charset="0"/>
                        </a:rPr>
                        <a:t>Development of faster charging technologies or green charging solutions powered by renewable energy.</a:t>
                      </a:r>
                    </a:p>
                    <a:p>
                      <a:pPr>
                        <a:spcAft>
                          <a:spcPts val="600"/>
                        </a:spcAft>
                      </a:pPr>
                      <a:r>
                        <a:rPr lang="en-US" sz="1500" b="1" dirty="0">
                          <a:latin typeface="Century Gothic" panose="020B0502020202020204" pitchFamily="34" charset="0"/>
                        </a:rPr>
                        <a:t>Expansion: </a:t>
                      </a:r>
                      <a:r>
                        <a:rPr lang="en-US" sz="1500" dirty="0">
                          <a:latin typeface="Century Gothic" panose="020B0502020202020204" pitchFamily="34" charset="0"/>
                        </a:rPr>
                        <a:t>Penetrating underserved markets or regions with limited EV-charging options.</a:t>
                      </a:r>
                    </a:p>
                    <a:p>
                      <a:pPr>
                        <a:spcAft>
                          <a:spcPts val="600"/>
                        </a:spcAft>
                      </a:pPr>
                      <a:r>
                        <a:rPr lang="en-US" sz="1500" b="1" dirty="0">
                          <a:latin typeface="Century Gothic" panose="020B0502020202020204" pitchFamily="34" charset="0"/>
                        </a:rPr>
                        <a:t>Government Incentives: </a:t>
                      </a:r>
                      <a:r>
                        <a:rPr lang="en-US" sz="1500" dirty="0">
                          <a:latin typeface="Century Gothic" panose="020B0502020202020204" pitchFamily="34" charset="0"/>
                        </a:rPr>
                        <a:t>Leveraging tax breaks or grants meant for green initiatives or infrastructure development.</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graphicFrame>
        <p:nvGraphicFramePr>
          <p:cNvPr id="19" name="Table 18">
            <a:extLst>
              <a:ext uri="{FF2B5EF4-FFF2-40B4-BE49-F238E27FC236}">
                <a16:creationId xmlns:a16="http://schemas.microsoft.com/office/drawing/2014/main" id="{08331876-B44C-DC83-B34D-DC9E8639B36F}"/>
              </a:ext>
            </a:extLst>
          </p:cNvPr>
          <p:cNvGraphicFramePr>
            <a:graphicFrameLocks noGrp="1"/>
          </p:cNvGraphicFramePr>
          <p:nvPr>
            <p:extLst>
              <p:ext uri="{D42A27DB-BD31-4B8C-83A1-F6EECF244321}">
                <p14:modId xmlns:p14="http://schemas.microsoft.com/office/powerpoint/2010/main" val="597027560"/>
              </p:ext>
            </p:extLst>
          </p:nvPr>
        </p:nvGraphicFramePr>
        <p:xfrm>
          <a:off x="6259484" y="1620737"/>
          <a:ext cx="5669280" cy="5111172"/>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11074">
                <a:tc>
                  <a:txBody>
                    <a:bodyPr/>
                    <a:lstStyle/>
                    <a:p>
                      <a:pPr algn="ctr"/>
                      <a:r>
                        <a:rPr lang="en-US" sz="2800" b="0" dirty="0">
                          <a:solidFill>
                            <a:schemeClr val="tx1"/>
                          </a:solidFill>
                          <a:latin typeface="Century Gothic" panose="020B0502020202020204" pitchFamily="34" charset="0"/>
                        </a:rPr>
                        <a:t>THREATS –</a:t>
                      </a: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BDCDE1"/>
                    </a:solidFill>
                  </a:tcPr>
                </a:tc>
                <a:extLst>
                  <a:ext uri="{0D108BD9-81ED-4DB2-BD59-A6C34878D82A}">
                    <a16:rowId xmlns:a16="http://schemas.microsoft.com/office/drawing/2014/main" val="239341550"/>
                  </a:ext>
                </a:extLst>
              </a:tr>
              <a:tr h="1040618">
                <a:tc>
                  <a:txBody>
                    <a:bodyPr/>
                    <a:lstStyle/>
                    <a:p>
                      <a:pPr algn="l"/>
                      <a:r>
                        <a:rPr lang="en-US" sz="1400" dirty="0">
                          <a:latin typeface="Century Gothic" panose="020B0502020202020204" pitchFamily="34" charset="0"/>
                        </a:rPr>
                        <a:t>In the </a:t>
                      </a:r>
                      <a:r>
                        <a:rPr lang="en-US" sz="1400" i="1" dirty="0">
                          <a:latin typeface="Century Gothic" panose="020B0502020202020204" pitchFamily="34" charset="0"/>
                        </a:rPr>
                        <a:t>Threats</a:t>
                      </a:r>
                      <a:r>
                        <a:rPr lang="en-US" sz="1400" dirty="0">
                          <a:latin typeface="Century Gothic" panose="020B0502020202020204" pitchFamily="34" charset="0"/>
                        </a:rPr>
                        <a:t> section of a marketing SWOT template, one should list external challenges, risks, or barriers that might prevent the company from achieving its goals or might adversely affect the firm’s operations.</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F2F4FB"/>
                    </a:solidFill>
                  </a:tcPr>
                </a:tc>
                <a:extLst>
                  <a:ext uri="{0D108BD9-81ED-4DB2-BD59-A6C34878D82A}">
                    <a16:rowId xmlns:a16="http://schemas.microsoft.com/office/drawing/2014/main" val="2698214842"/>
                  </a:ext>
                </a:extLst>
              </a:tr>
              <a:tr h="3340932">
                <a:tc>
                  <a:txBody>
                    <a:bodyPr/>
                    <a:lstStyle/>
                    <a:p>
                      <a:pPr>
                        <a:spcAft>
                          <a:spcPts val="600"/>
                        </a:spcAft>
                      </a:pPr>
                      <a:r>
                        <a:rPr lang="en-US" sz="1500" b="1" dirty="0">
                          <a:latin typeface="Century Gothic" panose="020B0502020202020204" pitchFamily="34" charset="0"/>
                        </a:rPr>
                        <a:t>Competition: </a:t>
                      </a:r>
                      <a:r>
                        <a:rPr lang="en-US" sz="1500" dirty="0">
                          <a:latin typeface="Century Gothic" panose="020B0502020202020204" pitchFamily="34" charset="0"/>
                        </a:rPr>
                        <a:t>New EV-charging companies or established players that are expanding their networks.</a:t>
                      </a:r>
                    </a:p>
                    <a:p>
                      <a:pPr>
                        <a:spcAft>
                          <a:spcPts val="600"/>
                        </a:spcAft>
                      </a:pPr>
                      <a:r>
                        <a:rPr lang="en-US" sz="1500" b="1" dirty="0">
                          <a:latin typeface="Century Gothic" panose="020B0502020202020204" pitchFamily="34" charset="0"/>
                        </a:rPr>
                        <a:t>Technological Advancements: </a:t>
                      </a:r>
                      <a:r>
                        <a:rPr lang="en-US" sz="1500" dirty="0">
                          <a:latin typeface="Century Gothic" panose="020B0502020202020204" pitchFamily="34" charset="0"/>
                        </a:rPr>
                        <a:t>Rapid changes in EV-charging technology that may render existing stations obsolete.</a:t>
                      </a:r>
                    </a:p>
                    <a:p>
                      <a:pPr>
                        <a:spcAft>
                          <a:spcPts val="600"/>
                        </a:spcAft>
                      </a:pPr>
                      <a:r>
                        <a:rPr lang="en-US" sz="1500" b="1" dirty="0">
                          <a:latin typeface="Century Gothic" panose="020B0502020202020204" pitchFamily="34" charset="0"/>
                        </a:rPr>
                        <a:t>Regulatory Changes: </a:t>
                      </a:r>
                      <a:r>
                        <a:rPr lang="en-US" sz="1500" dirty="0">
                          <a:latin typeface="Century Gothic" panose="020B0502020202020204" pitchFamily="34" charset="0"/>
                        </a:rPr>
                        <a:t>Potential legal or regulatory constraints related to EV infrastructure or energy consumption.</a:t>
                      </a:r>
                    </a:p>
                    <a:p>
                      <a:pPr>
                        <a:spcAft>
                          <a:spcPts val="600"/>
                        </a:spcAft>
                      </a:pPr>
                      <a:r>
                        <a:rPr lang="en-US" sz="1500" b="1" dirty="0">
                          <a:latin typeface="Century Gothic" panose="020B0502020202020204" pitchFamily="34" charset="0"/>
                        </a:rPr>
                        <a:t>Infrastructure Limitations: </a:t>
                      </a:r>
                      <a:r>
                        <a:rPr lang="en-US" sz="1500" dirty="0">
                          <a:latin typeface="Century Gothic" panose="020B0502020202020204" pitchFamily="34" charset="0"/>
                        </a:rPr>
                        <a:t>Constraints in power grids or local infrastructure that could hinder expansion.</a:t>
                      </a:r>
                    </a:p>
                    <a:p>
                      <a:pPr>
                        <a:spcAft>
                          <a:spcPts val="600"/>
                        </a:spcAft>
                      </a:pPr>
                      <a:r>
                        <a:rPr lang="en-US" sz="1500" b="1" dirty="0">
                          <a:latin typeface="Century Gothic" panose="020B0502020202020204" pitchFamily="34" charset="0"/>
                        </a:rPr>
                        <a:t>Economic Fluctuations: </a:t>
                      </a:r>
                      <a:r>
                        <a:rPr lang="en-US" sz="1500" dirty="0">
                          <a:latin typeface="Century Gothic" panose="020B0502020202020204" pitchFamily="34" charset="0"/>
                        </a:rPr>
                        <a:t>Economic downturns that might slow the growth of the EV market, impacting charging demand.</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sp>
        <p:nvSpPr>
          <p:cNvPr id="20" name="TextBox 19">
            <a:extLst>
              <a:ext uri="{FF2B5EF4-FFF2-40B4-BE49-F238E27FC236}">
                <a16:creationId xmlns:a16="http://schemas.microsoft.com/office/drawing/2014/main" id="{393B15B8-870F-59E6-16C2-FE8EDE51E1DB}"/>
              </a:ext>
            </a:extLst>
          </p:cNvPr>
          <p:cNvSpPr txBox="1"/>
          <p:nvPr/>
        </p:nvSpPr>
        <p:spPr>
          <a:xfrm>
            <a:off x="262050" y="1080865"/>
            <a:ext cx="11666713" cy="523220"/>
          </a:xfrm>
          <a:prstGeom prst="rect">
            <a:avLst/>
          </a:prstGeom>
          <a:noFill/>
        </p:spPr>
        <p:txBody>
          <a:bodyPr wrap="square">
            <a:spAutoFit/>
          </a:bodyPr>
          <a:lstStyle/>
          <a:p>
            <a:pPr algn="ctr"/>
            <a:r>
              <a:rPr lang="en-US"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EXTERNAL FACTORS</a:t>
            </a:r>
            <a:endParaRPr lang="en-US" sz="2800" dirty="0"/>
          </a:p>
        </p:txBody>
      </p:sp>
    </p:spTree>
    <p:extLst>
      <p:ext uri="{BB962C8B-B14F-4D97-AF65-F5344CB8AC3E}">
        <p14:creationId xmlns:p14="http://schemas.microsoft.com/office/powerpoint/2010/main" val="245079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1774</TotalTime>
  <Words>655</Words>
  <Application>Microsoft Macintosh PowerPoint</Application>
  <PresentationFormat>Widescreen</PresentationFormat>
  <Paragraphs>40</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41</cp:revision>
  <cp:lastPrinted>2020-08-31T22:23:58Z</cp:lastPrinted>
  <dcterms:created xsi:type="dcterms:W3CDTF">2021-07-07T23:54:57Z</dcterms:created>
  <dcterms:modified xsi:type="dcterms:W3CDTF">2023-11-12T00:14:55Z</dcterms:modified>
</cp:coreProperties>
</file>