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9" r:id="rId2"/>
    <p:sldId id="358" r:id="rId3"/>
    <p:sldId id="359" r:id="rId4"/>
    <p:sldId id="348" r:id="rId5"/>
    <p:sldId id="350" r:id="rId6"/>
    <p:sldId id="351" r:id="rId7"/>
    <p:sldId id="352" r:id="rId8"/>
    <p:sldId id="36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2FF"/>
    <a:srgbClr val="6526F9"/>
    <a:srgbClr val="E262FF"/>
    <a:srgbClr val="8646DF"/>
    <a:srgbClr val="0DA3C2"/>
    <a:srgbClr val="4FACC2"/>
    <a:srgbClr val="0B7E94"/>
    <a:srgbClr val="0C98B5"/>
    <a:srgbClr val="FF672A"/>
    <a:srgbClr val="051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autoAdjust="0"/>
    <p:restoredTop sz="86447"/>
  </p:normalViewPr>
  <p:slideViewPr>
    <p:cSldViewPr snapToGrid="0" snapToObjects="1">
      <p:cViewPr varScale="1">
        <p:scale>
          <a:sx n="128" d="100"/>
          <a:sy n="128" d="100"/>
        </p:scale>
        <p:origin x="6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s://www.smartsheet.com/try-it?trp=11892&amp;utm_source=template-powerpoint&amp;utm_medium=content&amp;utm_campaign=Marketing+SWOT+Analysis+Presentation-powerpoint-11892&amp;lpa=Marketing+SWOT+Analysis+Presentation+powerpoint+11892"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bit.ly/2JohkOf" TargetMode="External"/><Relationship Id="rId4" Type="http://schemas.openxmlformats.org/officeDocument/2006/relationships/image" Target="../media/image3.pn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526F9"/>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F7404A2-7E78-206F-E17A-17EA896A89A2}"/>
              </a:ext>
            </a:extLst>
          </p:cNvPr>
          <p:cNvSpPr/>
          <p:nvPr/>
        </p:nvSpPr>
        <p:spPr>
          <a:xfrm flipH="1">
            <a:off x="0" y="0"/>
            <a:ext cx="12192000" cy="6857998"/>
          </a:xfrm>
          <a:prstGeom prst="rtTriangle">
            <a:avLst/>
          </a:prstGeom>
          <a:gradFill>
            <a:gsLst>
              <a:gs pos="10000">
                <a:srgbClr val="6526F9"/>
              </a:gs>
              <a:gs pos="100000">
                <a:srgbClr val="E262FF"/>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20000">
                <a:srgbClr val="6526F9"/>
              </a:gs>
              <a:gs pos="99000">
                <a:srgbClr val="9C52FF"/>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pic>
        <p:nvPicPr>
          <p:cNvPr id="30" name="Picture 29">
            <a:extLst>
              <a:ext uri="{FF2B5EF4-FFF2-40B4-BE49-F238E27FC236}">
                <a16:creationId xmlns:a16="http://schemas.microsoft.com/office/drawing/2014/main" id="{3560EBE8-540A-9E0E-A01C-F9707BB5AA1A}"/>
              </a:ext>
            </a:extLst>
          </p:cNvPr>
          <p:cNvPicPr>
            <a:picLocks noChangeAspect="1"/>
          </p:cNvPicPr>
          <p:nvPr/>
        </p:nvPicPr>
        <p:blipFill>
          <a:blip r:embed="rId8">
            <a:grayscl/>
            <a:extLst>
              <a:ext uri="{BEBA8EAE-BF5A-486C-A8C5-ECC9F3942E4B}">
                <a14:imgProps xmlns:a14="http://schemas.microsoft.com/office/drawing/2010/main">
                  <a14:imgLayer r:embed="rId9">
                    <a14:imgEffect>
                      <a14:brightnessContrast contrast="-29000"/>
                    </a14:imgEffect>
                  </a14:imgLayer>
                </a14:imgProps>
              </a:ext>
            </a:extLst>
          </a:blip>
          <a:srcRect/>
          <a:stretch/>
        </p:blipFill>
        <p:spPr>
          <a:xfrm>
            <a:off x="36397" y="1104055"/>
            <a:ext cx="2351203" cy="5971123"/>
          </a:xfrm>
          <a:prstGeom prst="rect">
            <a:avLst/>
          </a:prstGeom>
        </p:spPr>
      </p:pic>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7173779" cy="954107"/>
          </a:xfrm>
          <a:prstGeom prst="rect">
            <a:avLst/>
          </a:prstGeom>
          <a:noFill/>
        </p:spPr>
        <p:txBody>
          <a:bodyPr wrap="square" rtlCol="0">
            <a:spAutoFit/>
          </a:bodyPr>
          <a:lstStyle/>
          <a:p>
            <a:r>
              <a:rPr lang="en-US" sz="2800" b="1" dirty="0">
                <a:solidFill>
                  <a:schemeClr val="bg1"/>
                </a:solidFill>
                <a:latin typeface="Century Gothic" panose="020B0502020202020204" pitchFamily="34" charset="0"/>
              </a:rPr>
              <a:t>MARKETING SWOT ANALYSIS PRESENTATION TEMPLATE</a:t>
            </a:r>
          </a:p>
        </p:txBody>
      </p:sp>
      <p:pic>
        <p:nvPicPr>
          <p:cNvPr id="32" name="Picture 31">
            <a:hlinkClick r:id="rId10"/>
            <a:extLst>
              <a:ext uri="{FF2B5EF4-FFF2-40B4-BE49-F238E27FC236}">
                <a16:creationId xmlns:a16="http://schemas.microsoft.com/office/drawing/2014/main" id="{1A2B46E7-E6AF-206C-ACD1-D7EB794C1647}"/>
              </a:ext>
            </a:extLst>
          </p:cNvPr>
          <p:cNvPicPr>
            <a:picLocks noChangeAspect="1"/>
          </p:cNvPicPr>
          <p:nvPr/>
        </p:nvPicPr>
        <p:blipFill>
          <a:blip r:embed="rId11"/>
          <a:stretch>
            <a:fillRect/>
          </a:stretch>
        </p:blipFill>
        <p:spPr>
          <a:xfrm>
            <a:off x="8229599" y="187165"/>
            <a:ext cx="3611877" cy="501240"/>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2412638" y="1320514"/>
            <a:ext cx="5591331" cy="4359142"/>
          </a:xfrm>
          <a:prstGeom prst="rect">
            <a:avLst/>
          </a:prstGeom>
          <a:noFill/>
        </p:spPr>
        <p:txBody>
          <a:bodyPr wrap="square">
            <a:spAutoFit/>
          </a:bodyPr>
          <a:lstStyle/>
          <a:p>
            <a:pPr>
              <a:lnSpc>
                <a:spcPct val="150000"/>
              </a:lnSpc>
            </a:pPr>
            <a:r>
              <a:rPr lang="en-US" sz="1700" b="0" i="0" u="none" strike="noStrike" dirty="0">
                <a:solidFill>
                  <a:schemeClr val="bg1"/>
                </a:solidFill>
                <a:effectLst/>
                <a:latin typeface="Century Gothic" panose="020B0502020202020204" pitchFamily="34" charset="0"/>
              </a:rPr>
              <a:t>Succinctly convey critical information about your company's marketing position to key stakeholders with this marketing SWOT analysis presentation template. The template’s visually compelling presentation style ensures that collaborators and project sponsors remain engaged and can easily digest complex data. By presenting insights in an impactful manner (i.e., through the assessment of internal and external factors), this template helps foster better understanding and collaboration, guiding your team toward successful strategizing.</a:t>
            </a:r>
            <a:endParaRPr lang="en-US" sz="1700" dirty="0">
              <a:solidFill>
                <a:schemeClr val="bg1"/>
              </a:solidFill>
              <a:latin typeface="Century Gothic" panose="020B0502020202020204" pitchFamily="34" charset="0"/>
            </a:endParaRPr>
          </a:p>
        </p:txBody>
      </p:sp>
      <p:pic>
        <p:nvPicPr>
          <p:cNvPr id="2" name="Picture 1">
            <a:hlinkClick r:id="rId12"/>
            <a:extLst>
              <a:ext uri="{FF2B5EF4-FFF2-40B4-BE49-F238E27FC236}">
                <a16:creationId xmlns:a16="http://schemas.microsoft.com/office/drawing/2014/main" id="{5AE9094F-FEAB-5D01-7A41-9EEA794FCFA8}"/>
              </a:ext>
            </a:extLst>
          </p:cNvPr>
          <p:cNvPicPr>
            <a:picLocks noChangeAspect="1"/>
          </p:cNvPicPr>
          <p:nvPr/>
        </p:nvPicPr>
        <p:blipFill>
          <a:blip r:embed="rId11"/>
          <a:stretch>
            <a:fillRect/>
          </a:stretch>
        </p:blipFill>
        <p:spPr>
          <a:xfrm>
            <a:off x="8279676" y="176378"/>
            <a:ext cx="3611877" cy="501240"/>
          </a:xfrm>
          <a:prstGeom prst="rect">
            <a:avLst/>
          </a:prstGeom>
        </p:spPr>
      </p:pic>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4865"/>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F7404A2-7E78-206F-E17A-17EA896A89A2}"/>
              </a:ext>
            </a:extLst>
          </p:cNvPr>
          <p:cNvSpPr/>
          <p:nvPr/>
        </p:nvSpPr>
        <p:spPr>
          <a:xfrm flipH="1">
            <a:off x="0" y="0"/>
            <a:ext cx="12192000" cy="6857998"/>
          </a:xfrm>
          <a:prstGeom prst="rtTriangle">
            <a:avLst/>
          </a:prstGeom>
          <a:gradFill>
            <a:gsLst>
              <a:gs pos="0">
                <a:srgbClr val="294865"/>
              </a:gs>
              <a:gs pos="100000">
                <a:srgbClr val="1D3243"/>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32000">
                <a:srgbClr val="294865"/>
              </a:gs>
              <a:gs pos="100000">
                <a:srgbClr val="05131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E46E22-4012-3998-F177-8B4D33955894}"/>
              </a:ext>
            </a:extLst>
          </p:cNvPr>
          <p:cNvSpPr txBox="1"/>
          <p:nvPr/>
        </p:nvSpPr>
        <p:spPr>
          <a:xfrm>
            <a:off x="486691" y="1524184"/>
            <a:ext cx="3634047" cy="400110"/>
          </a:xfrm>
          <a:prstGeom prst="rect">
            <a:avLst/>
          </a:prstGeom>
          <a:noFill/>
        </p:spPr>
        <p:txBody>
          <a:bodyPr wrap="square" rtlCol="0">
            <a:spAutoFit/>
          </a:bodyPr>
          <a:lstStyle/>
          <a:p>
            <a:r>
              <a:rPr lang="en-US" sz="2000" dirty="0">
                <a:solidFill>
                  <a:schemeClr val="bg1">
                    <a:alpha val="75000"/>
                  </a:schemeClr>
                </a:solidFill>
                <a:latin typeface="Century Gothic" panose="020B0502020202020204" pitchFamily="34" charset="0"/>
              </a:rPr>
              <a:t>SWOT ANALYSIS OF</a:t>
            </a:r>
          </a:p>
        </p:txBody>
      </p:sp>
      <p:sp>
        <p:nvSpPr>
          <p:cNvPr id="3" name="TextBox 2">
            <a:extLst>
              <a:ext uri="{FF2B5EF4-FFF2-40B4-BE49-F238E27FC236}">
                <a16:creationId xmlns:a16="http://schemas.microsoft.com/office/drawing/2014/main" id="{782973DB-9315-1DFE-9415-B31A8DD8F226}"/>
              </a:ext>
            </a:extLst>
          </p:cNvPr>
          <p:cNvSpPr txBox="1"/>
          <p:nvPr/>
        </p:nvSpPr>
        <p:spPr>
          <a:xfrm>
            <a:off x="371364" y="2507592"/>
            <a:ext cx="6675479" cy="2554545"/>
          </a:xfrm>
          <a:prstGeom prst="rect">
            <a:avLst/>
          </a:prstGeom>
          <a:noFill/>
        </p:spPr>
        <p:txBody>
          <a:bodyPr wrap="square" rtlCol="0">
            <a:spAutoFit/>
          </a:bodyPr>
          <a:lstStyle/>
          <a:p>
            <a:r>
              <a:rPr lang="en-US" sz="8000" dirty="0">
                <a:solidFill>
                  <a:schemeClr val="bg1"/>
                </a:solidFill>
                <a:latin typeface="Century Gothic" panose="020B0502020202020204" pitchFamily="34" charset="0"/>
              </a:rPr>
              <a:t>Enter</a:t>
            </a:r>
          </a:p>
          <a:p>
            <a:r>
              <a:rPr lang="en-US" sz="8000" dirty="0">
                <a:solidFill>
                  <a:schemeClr val="bg1"/>
                </a:solidFill>
                <a:latin typeface="Century Gothic" panose="020B0502020202020204" pitchFamily="34" charset="0"/>
              </a:rPr>
              <a:t>Text</a:t>
            </a:r>
          </a:p>
        </p:txBody>
      </p:sp>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933" y="210384"/>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1702" y="187418"/>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0471" y="248913"/>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2376615" y="239291"/>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63676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B7E94"/>
        </a:solidFill>
        <a:effectLst/>
      </p:bgPr>
    </p:bg>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F3DED552-F792-0F3E-3D26-5B47B9A918D2}"/>
              </a:ext>
            </a:extLst>
          </p:cNvPr>
          <p:cNvSpPr/>
          <p:nvPr/>
        </p:nvSpPr>
        <p:spPr>
          <a:xfrm flipH="1">
            <a:off x="0" y="0"/>
            <a:ext cx="12192000" cy="6857998"/>
          </a:xfrm>
          <a:prstGeom prst="rtTriangle">
            <a:avLst/>
          </a:prstGeom>
          <a:gradFill>
            <a:gsLst>
              <a:gs pos="100000">
                <a:srgbClr val="07BEE4"/>
              </a:gs>
              <a:gs pos="17000">
                <a:srgbClr val="0B7E94"/>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0">
                <a:srgbClr val="0B7E94"/>
              </a:gs>
              <a:gs pos="99000">
                <a:srgbClr val="0DA3C2"/>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pic>
        <p:nvPicPr>
          <p:cNvPr id="30" name="Picture 29">
            <a:extLst>
              <a:ext uri="{FF2B5EF4-FFF2-40B4-BE49-F238E27FC236}">
                <a16:creationId xmlns:a16="http://schemas.microsoft.com/office/drawing/2014/main" id="{3560EBE8-540A-9E0E-A01C-F9707BB5AA1A}"/>
              </a:ext>
            </a:extLst>
          </p:cNvPr>
          <p:cNvPicPr>
            <a:picLocks noChangeAspect="1"/>
          </p:cNvPicPr>
          <p:nvPr/>
        </p:nvPicPr>
        <p:blipFill>
          <a:blip r:embed="rId8">
            <a:grayscl/>
            <a:extLst>
              <a:ext uri="{BEBA8EAE-BF5A-486C-A8C5-ECC9F3942E4B}">
                <a14:imgProps xmlns:a14="http://schemas.microsoft.com/office/drawing/2010/main">
                  <a14:imgLayer r:embed="rId9">
                    <a14:imgEffect>
                      <a14:brightnessContrast contrast="-29000"/>
                    </a14:imgEffect>
                  </a14:imgLayer>
                </a14:imgProps>
              </a:ext>
            </a:extLst>
          </a:blip>
          <a:srcRect/>
          <a:stretch/>
        </p:blipFill>
        <p:spPr>
          <a:xfrm>
            <a:off x="36397" y="1104055"/>
            <a:ext cx="2351203" cy="5971123"/>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2412638" y="1320514"/>
            <a:ext cx="5591331" cy="434991"/>
          </a:xfrm>
          <a:prstGeom prst="rect">
            <a:avLst/>
          </a:prstGeom>
          <a:noFill/>
        </p:spPr>
        <p:txBody>
          <a:bodyPr wrap="square">
            <a:spAutoFit/>
          </a:bodyPr>
          <a:lstStyle/>
          <a:p>
            <a:pPr>
              <a:lnSpc>
                <a:spcPct val="150000"/>
              </a:lnSpc>
            </a:pPr>
            <a:r>
              <a:rPr lang="en-US" sz="1700" b="0" i="0" u="none" strike="noStrike" dirty="0">
                <a:solidFill>
                  <a:schemeClr val="bg1"/>
                </a:solidFill>
                <a:effectLst/>
                <a:latin typeface="Century Gothic" panose="020B0502020202020204" pitchFamily="34" charset="0"/>
              </a:rPr>
              <a:t>Enter Text</a:t>
            </a:r>
            <a:endParaRPr lang="en-US" sz="1700" dirty="0">
              <a:solidFill>
                <a:schemeClr val="bg1"/>
              </a:solidFill>
              <a:latin typeface="Century Gothic" panose="020B0502020202020204" pitchFamily="34" charset="0"/>
            </a:endParaRPr>
          </a:p>
        </p:txBody>
      </p:sp>
      <p:sp>
        <p:nvSpPr>
          <p:cNvPr id="2" name="TextBox 1">
            <a:extLst>
              <a:ext uri="{FF2B5EF4-FFF2-40B4-BE49-F238E27FC236}">
                <a16:creationId xmlns:a16="http://schemas.microsoft.com/office/drawing/2014/main" id="{28930664-32F5-248F-960F-78643BA1BAE3}"/>
              </a:ext>
            </a:extLst>
          </p:cNvPr>
          <p:cNvSpPr txBox="1"/>
          <p:nvPr/>
        </p:nvSpPr>
        <p:spPr>
          <a:xfrm>
            <a:off x="35624" y="11658"/>
            <a:ext cx="10972801" cy="1200329"/>
          </a:xfrm>
          <a:prstGeom prst="rect">
            <a:avLst/>
          </a:prstGeom>
          <a:noFill/>
        </p:spPr>
        <p:txBody>
          <a:bodyPr wrap="square" rtlCol="0">
            <a:spAutoFit/>
          </a:bodyPr>
          <a:lstStyle/>
          <a:p>
            <a:r>
              <a:rPr lang="en-US" sz="7200" spc="300" dirty="0">
                <a:solidFill>
                  <a:schemeClr val="bg1"/>
                </a:solidFill>
                <a:latin typeface="Century Gothic" panose="020B0502020202020204" pitchFamily="34" charset="0"/>
              </a:rPr>
              <a:t>SWOT PLAN OVERVIEW</a:t>
            </a:r>
          </a:p>
        </p:txBody>
      </p:sp>
    </p:spTree>
    <p:extLst>
      <p:ext uri="{BB962C8B-B14F-4D97-AF65-F5344CB8AC3E}">
        <p14:creationId xmlns:p14="http://schemas.microsoft.com/office/powerpoint/2010/main" val="361387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CA71B"/>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7CA71B"/>
              </a:gs>
              <a:gs pos="100000">
                <a:srgbClr val="9ED365"/>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0">
                <a:srgbClr val="7CA71B"/>
              </a:gs>
              <a:gs pos="99000">
                <a:srgbClr val="9DD262"/>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6578930" y="5657669"/>
            <a:ext cx="5564302" cy="1200329"/>
          </a:xfrm>
          <a:prstGeom prst="rect">
            <a:avLst/>
          </a:prstGeom>
          <a:noFill/>
        </p:spPr>
        <p:txBody>
          <a:bodyPr wrap="square" rtlCol="0">
            <a:spAutoFit/>
          </a:bodyPr>
          <a:lstStyle/>
          <a:p>
            <a:pPr algn="r"/>
            <a:r>
              <a:rPr lang="en-US" sz="7200" spc="300" dirty="0">
                <a:solidFill>
                  <a:srgbClr val="E7F5B4"/>
                </a:solidFill>
                <a:latin typeface="Century Gothic" panose="020B0502020202020204" pitchFamily="34" charset="0"/>
              </a:rPr>
              <a:t>STRENGTHS</a:t>
            </a:r>
          </a:p>
        </p:txBody>
      </p:sp>
      <p:sp>
        <p:nvSpPr>
          <p:cNvPr id="8" name="Graphic 6" descr="Badge Tick1 with solid fill">
            <a:extLst>
              <a:ext uri="{FF2B5EF4-FFF2-40B4-BE49-F238E27FC236}">
                <a16:creationId xmlns:a16="http://schemas.microsoft.com/office/drawing/2014/main" id="{28D8015A-A28B-0B9C-B5D0-FECB15B9FE3D}"/>
              </a:ext>
            </a:extLst>
          </p:cNvPr>
          <p:cNvSpPr>
            <a:spLocks noChangeAspect="1"/>
          </p:cNvSpPr>
          <p:nvPr/>
        </p:nvSpPr>
        <p:spPr>
          <a:xfrm>
            <a:off x="8668444" y="2178029"/>
            <a:ext cx="3200400" cy="3200400"/>
          </a:xfrm>
          <a:custGeom>
            <a:avLst/>
            <a:gdLst>
              <a:gd name="connsiteX0" fmla="*/ 1466346 w 2932692"/>
              <a:gd name="connsiteY0" fmla="*/ 0 h 2932692"/>
              <a:gd name="connsiteX1" fmla="*/ 0 w 2932692"/>
              <a:gd name="connsiteY1" fmla="*/ 1466346 h 2932692"/>
              <a:gd name="connsiteX2" fmla="*/ 1466346 w 2932692"/>
              <a:gd name="connsiteY2" fmla="*/ 2932693 h 2932692"/>
              <a:gd name="connsiteX3" fmla="*/ 2932693 w 2932692"/>
              <a:gd name="connsiteY3" fmla="*/ 1466346 h 2932692"/>
              <a:gd name="connsiteX4" fmla="*/ 2932693 w 2932692"/>
              <a:gd name="connsiteY4" fmla="*/ 1466231 h 2932692"/>
              <a:gd name="connsiteX5" fmla="*/ 1467466 w 2932692"/>
              <a:gd name="connsiteY5" fmla="*/ 0 h 2932692"/>
              <a:gd name="connsiteX6" fmla="*/ 1466346 w 2932692"/>
              <a:gd name="connsiteY6" fmla="*/ 0 h 2932692"/>
              <a:gd name="connsiteX7" fmla="*/ 1821553 w 2932692"/>
              <a:gd name="connsiteY7" fmla="*/ 1536384 h 2932692"/>
              <a:gd name="connsiteX8" fmla="*/ 1176776 w 2932692"/>
              <a:gd name="connsiteY8" fmla="*/ 2181817 h 2932692"/>
              <a:gd name="connsiteX9" fmla="*/ 624275 w 2932692"/>
              <a:gd name="connsiteY9" fmla="*/ 1629317 h 2932692"/>
              <a:gd name="connsiteX10" fmla="*/ 808867 w 2932692"/>
              <a:gd name="connsiteY10" fmla="*/ 1444725 h 2932692"/>
              <a:gd name="connsiteX11" fmla="*/ 1176776 w 2932692"/>
              <a:gd name="connsiteY11" fmla="*/ 1812634 h 2932692"/>
              <a:gd name="connsiteX12" fmla="*/ 1709585 w 2932692"/>
              <a:gd name="connsiteY12" fmla="*/ 1272913 h 2932692"/>
              <a:gd name="connsiteX13" fmla="*/ 2166760 w 2932692"/>
              <a:gd name="connsiteY13" fmla="*/ 821531 h 2932692"/>
              <a:gd name="connsiteX14" fmla="*/ 2183400 w 2932692"/>
              <a:gd name="connsiteY14" fmla="*/ 806087 h 2932692"/>
              <a:gd name="connsiteX15" fmla="*/ 2198844 w 2932692"/>
              <a:gd name="connsiteY15" fmla="*/ 789408 h 2932692"/>
              <a:gd name="connsiteX16" fmla="*/ 2386022 w 2932692"/>
              <a:gd name="connsiteY16" fmla="*/ 973999 h 2932692"/>
              <a:gd name="connsiteX17" fmla="*/ 1821514 w 2932692"/>
              <a:gd name="connsiteY17" fmla="*/ 1536268 h 293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932692" h="2932692">
                <a:moveTo>
                  <a:pt x="1466346" y="0"/>
                </a:moveTo>
                <a:cubicBezTo>
                  <a:pt x="656506" y="0"/>
                  <a:pt x="0" y="656506"/>
                  <a:pt x="0" y="1466346"/>
                </a:cubicBezTo>
                <a:cubicBezTo>
                  <a:pt x="0" y="2276186"/>
                  <a:pt x="656506" y="2932693"/>
                  <a:pt x="1466346" y="2932693"/>
                </a:cubicBezTo>
                <a:cubicBezTo>
                  <a:pt x="2276186" y="2932693"/>
                  <a:pt x="2932693" y="2276186"/>
                  <a:pt x="2932693" y="1466346"/>
                </a:cubicBezTo>
                <a:cubicBezTo>
                  <a:pt x="2932693" y="1466308"/>
                  <a:pt x="2932693" y="1466269"/>
                  <a:pt x="2932693" y="1466231"/>
                </a:cubicBezTo>
                <a:cubicBezTo>
                  <a:pt x="2932971" y="656730"/>
                  <a:pt x="2276966" y="278"/>
                  <a:pt x="1467466" y="0"/>
                </a:cubicBezTo>
                <a:cubicBezTo>
                  <a:pt x="1467091" y="0"/>
                  <a:pt x="1466721" y="0"/>
                  <a:pt x="1466346" y="0"/>
                </a:cubicBezTo>
                <a:close/>
                <a:moveTo>
                  <a:pt x="1821553" y="1536384"/>
                </a:moveTo>
                <a:cubicBezTo>
                  <a:pt x="1607915" y="1749635"/>
                  <a:pt x="1392988" y="1964782"/>
                  <a:pt x="1176776" y="2181817"/>
                </a:cubicBezTo>
                <a:cubicBezTo>
                  <a:pt x="993045" y="1997214"/>
                  <a:pt x="808878" y="1813047"/>
                  <a:pt x="624275" y="1629317"/>
                </a:cubicBezTo>
                <a:lnTo>
                  <a:pt x="808867" y="1444725"/>
                </a:lnTo>
                <a:lnTo>
                  <a:pt x="1176776" y="1812634"/>
                </a:lnTo>
                <a:cubicBezTo>
                  <a:pt x="1355383" y="1631452"/>
                  <a:pt x="1532986" y="1451547"/>
                  <a:pt x="1709585" y="1272913"/>
                </a:cubicBezTo>
                <a:cubicBezTo>
                  <a:pt x="1886069" y="1094306"/>
                  <a:pt x="1983712" y="998439"/>
                  <a:pt x="2166760" y="821531"/>
                </a:cubicBezTo>
                <a:cubicBezTo>
                  <a:pt x="2171894" y="816396"/>
                  <a:pt x="2177416" y="811299"/>
                  <a:pt x="2183400" y="806087"/>
                </a:cubicBezTo>
                <a:cubicBezTo>
                  <a:pt x="2189199" y="801168"/>
                  <a:pt x="2194385" y="795570"/>
                  <a:pt x="2198844" y="789408"/>
                </a:cubicBezTo>
                <a:lnTo>
                  <a:pt x="2386022" y="973999"/>
                </a:lnTo>
                <a:cubicBezTo>
                  <a:pt x="2168613" y="1190212"/>
                  <a:pt x="2035179" y="1323028"/>
                  <a:pt x="1821514" y="1536268"/>
                </a:cubicBezTo>
                <a:close/>
              </a:path>
            </a:pathLst>
          </a:custGeom>
          <a:solidFill>
            <a:srgbClr val="DEECAD"/>
          </a:solidFill>
          <a:ln w="38596" cap="flat">
            <a:noFill/>
            <a:prstDash val="solid"/>
            <a:miter/>
          </a:ln>
          <a:scene3d>
            <a:camera prst="orthographicFront"/>
            <a:lightRig rig="threePt" dir="t"/>
          </a:scene3d>
          <a:sp3d prstMaterial="matte">
            <a:contourClr>
              <a:schemeClr val="tx1">
                <a:lumMod val="75000"/>
                <a:lumOff val="25000"/>
              </a:schemeClr>
            </a:contourClr>
          </a:sp3d>
        </p:spPr>
        <p:txBody>
          <a:bodyPr rtlCol="0" anchor="ctr"/>
          <a:lstStyle/>
          <a:p>
            <a:endParaRPr lang="en-US">
              <a:latin typeface="Century Gothic" panose="020B0502020202020204" pitchFamily="34" charset="0"/>
            </a:endParaRP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E7F5B4"/>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E7F5B4"/>
                </a:solidFill>
                <a:effectLst/>
                <a:latin typeface="Century Gothic" panose="020B0502020202020204" pitchFamily="34" charset="0"/>
                <a:ea typeface="Times New Roman" panose="02020603050405020304" pitchFamily="18" charset="0"/>
                <a:cs typeface="Calibri" panose="020F0502020204030204" pitchFamily="34" charset="0"/>
              </a:rPr>
              <a:t>Strengths</a:t>
            </a:r>
            <a:r>
              <a:rPr lang="en-US" sz="1600" dirty="0">
                <a:solidFill>
                  <a:srgbClr val="E7F5B4"/>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identify and list the unique advantages and core competencies of the company in the context of the market and competitors.</a:t>
            </a:r>
            <a:r>
              <a:rPr lang="en-US" sz="1600" dirty="0">
                <a:solidFill>
                  <a:srgbClr val="E7F5B4"/>
                </a:solidFill>
                <a:effectLst/>
                <a:latin typeface="Century Gothic" panose="020B0502020202020204" pitchFamily="34" charset="0"/>
              </a:rPr>
              <a:t> </a:t>
            </a:r>
            <a:endParaRPr lang="en-US" sz="1600" dirty="0">
              <a:solidFill>
                <a:srgbClr val="E7F5B4"/>
              </a:solidFill>
              <a:latin typeface="Century Gothic" panose="020B0502020202020204" pitchFamily="34" charset="0"/>
            </a:endParaRP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2" y="1388252"/>
            <a:ext cx="5816928" cy="369332"/>
          </a:xfrm>
          <a:prstGeom prst="rect">
            <a:avLst/>
          </a:prstGeom>
          <a:noFill/>
        </p:spPr>
        <p:txBody>
          <a:bodyPr wrap="square" lIns="91440">
            <a:spAutoFit/>
          </a:bodyPr>
          <a:lstStyle/>
          <a:p>
            <a:pPr marL="100330" marR="0">
              <a:spcBef>
                <a:spcPts val="0"/>
              </a:spcBef>
              <a:spcAft>
                <a:spcPts val="1320"/>
              </a:spcAft>
            </a:pP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Enter Text</a:t>
            </a:r>
            <a:endParaRPr lang="en-US" dirty="0">
              <a:solidFill>
                <a:schemeClr val="bg1"/>
              </a:solidFill>
              <a:effectLst/>
              <a:latin typeface="Century Gothic" panose="020B0502020202020204" pitchFamily="34" charset="0"/>
            </a:endParaRPr>
          </a:p>
        </p:txBody>
      </p:sp>
    </p:spTree>
    <p:extLst>
      <p:ext uri="{BB962C8B-B14F-4D97-AF65-F5344CB8AC3E}">
        <p14:creationId xmlns:p14="http://schemas.microsoft.com/office/powerpoint/2010/main" val="96740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A13F"/>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F0A13F"/>
              </a:gs>
              <a:gs pos="100000">
                <a:srgbClr val="EFD278"/>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38000">
                <a:srgbClr val="F0A13F"/>
              </a:gs>
              <a:gs pos="100000">
                <a:srgbClr val="F0D277"/>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5415148" y="5657669"/>
            <a:ext cx="6728084" cy="1200329"/>
          </a:xfrm>
          <a:prstGeom prst="rect">
            <a:avLst/>
          </a:prstGeom>
          <a:noFill/>
        </p:spPr>
        <p:txBody>
          <a:bodyPr wrap="square" rtlCol="0">
            <a:spAutoFit/>
          </a:bodyPr>
          <a:lstStyle/>
          <a:p>
            <a:pPr algn="r"/>
            <a:r>
              <a:rPr lang="en-US" sz="7200" spc="300" dirty="0">
                <a:solidFill>
                  <a:srgbClr val="FFF1B8"/>
                </a:solidFill>
                <a:latin typeface="Century Gothic" panose="020B0502020202020204" pitchFamily="34" charset="0"/>
              </a:rPr>
              <a:t>WEAKNESSES</a:t>
            </a: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FFF1B8"/>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FFF1B8"/>
                </a:solidFill>
                <a:effectLst/>
                <a:latin typeface="Century Gothic" panose="020B0502020202020204" pitchFamily="34" charset="0"/>
                <a:ea typeface="Times New Roman" panose="02020603050405020304" pitchFamily="18" charset="0"/>
                <a:cs typeface="Calibri" panose="020F0502020204030204" pitchFamily="34" charset="0"/>
              </a:rPr>
              <a:t>Weaknesses</a:t>
            </a:r>
            <a:r>
              <a:rPr lang="en-US" sz="1600" dirty="0">
                <a:solidFill>
                  <a:srgbClr val="FFF1B8"/>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pinpoint and detail the internal vulnerabilities or areas in need of improvement that might impede the company's growth or performance in the market.</a:t>
            </a:r>
            <a:endParaRPr lang="en-US" sz="1600" dirty="0">
              <a:solidFill>
                <a:srgbClr val="FFF1B8"/>
              </a:solidFill>
              <a:latin typeface="Century Gothic" panose="020B0502020202020204" pitchFamily="34" charset="0"/>
            </a:endParaRP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2" y="1388252"/>
            <a:ext cx="5694216" cy="813043"/>
          </a:xfrm>
          <a:prstGeom prst="rect">
            <a:avLst/>
          </a:prstGeom>
          <a:noFill/>
        </p:spPr>
        <p:txBody>
          <a:bodyPr wrap="square" lIns="91440">
            <a:spAutoFit/>
          </a:bodyPr>
          <a:lstStyle/>
          <a:p>
            <a:pPr marL="100330" marR="0">
              <a:spcBef>
                <a:spcPts val="0"/>
              </a:spcBef>
              <a:spcAft>
                <a:spcPts val="1320"/>
              </a:spcAft>
            </a:pP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Enter Text</a:t>
            </a:r>
          </a:p>
          <a:p>
            <a:pPr marL="100330" marR="0">
              <a:spcBef>
                <a:spcPts val="0"/>
              </a:spcBef>
              <a:spcAft>
                <a:spcPts val="1320"/>
              </a:spcAft>
            </a:pPr>
            <a:endParaRPr lang="en-US" dirty="0">
              <a:solidFill>
                <a:schemeClr val="bg1"/>
              </a:solidFill>
              <a:effectLst/>
              <a:latin typeface="Century Gothic" panose="020B0502020202020204" pitchFamily="34" charset="0"/>
            </a:endParaRPr>
          </a:p>
        </p:txBody>
      </p:sp>
      <p:sp>
        <p:nvSpPr>
          <p:cNvPr id="2" name="Graphic 8" descr="Warning with solid fill">
            <a:extLst>
              <a:ext uri="{FF2B5EF4-FFF2-40B4-BE49-F238E27FC236}">
                <a16:creationId xmlns:a16="http://schemas.microsoft.com/office/drawing/2014/main" id="{20A46B4B-9DA0-E912-BCF8-560628AA38CD}"/>
              </a:ext>
            </a:extLst>
          </p:cNvPr>
          <p:cNvSpPr>
            <a:spLocks noChangeAspect="1"/>
          </p:cNvSpPr>
          <p:nvPr/>
        </p:nvSpPr>
        <p:spPr>
          <a:xfrm>
            <a:off x="8443356" y="2101963"/>
            <a:ext cx="3469572" cy="3058411"/>
          </a:xfrm>
          <a:custGeom>
            <a:avLst/>
            <a:gdLst>
              <a:gd name="connsiteX0" fmla="*/ 816511 w 821491"/>
              <a:gd name="connsiteY0" fmla="*/ 666988 h 724138"/>
              <a:gd name="connsiteX1" fmla="*/ 444083 w 821491"/>
              <a:gd name="connsiteY1" fmla="*/ 19288 h 724138"/>
              <a:gd name="connsiteX2" fmla="*/ 378361 w 821491"/>
              <a:gd name="connsiteY2" fmla="*/ 19288 h 724138"/>
              <a:gd name="connsiteX3" fmla="*/ 4981 w 821491"/>
              <a:gd name="connsiteY3" fmla="*/ 666988 h 724138"/>
              <a:gd name="connsiteX4" fmla="*/ 38318 w 821491"/>
              <a:gd name="connsiteY4" fmla="*/ 724138 h 724138"/>
              <a:gd name="connsiteX5" fmla="*/ 410746 w 821491"/>
              <a:gd name="connsiteY5" fmla="*/ 724138 h 724138"/>
              <a:gd name="connsiteX6" fmla="*/ 783173 w 821491"/>
              <a:gd name="connsiteY6" fmla="*/ 724138 h 724138"/>
              <a:gd name="connsiteX7" fmla="*/ 816511 w 821491"/>
              <a:gd name="connsiteY7" fmla="*/ 666988 h 724138"/>
              <a:gd name="connsiteX8" fmla="*/ 382171 w 821491"/>
              <a:gd name="connsiteY8" fmla="*/ 171688 h 724138"/>
              <a:gd name="connsiteX9" fmla="*/ 439321 w 821491"/>
              <a:gd name="connsiteY9" fmla="*/ 171688 h 724138"/>
              <a:gd name="connsiteX10" fmla="*/ 439321 w 821491"/>
              <a:gd name="connsiteY10" fmla="*/ 505063 h 724138"/>
              <a:gd name="connsiteX11" fmla="*/ 382171 w 821491"/>
              <a:gd name="connsiteY11" fmla="*/ 505063 h 724138"/>
              <a:gd name="connsiteX12" fmla="*/ 382171 w 821491"/>
              <a:gd name="connsiteY12" fmla="*/ 171688 h 724138"/>
              <a:gd name="connsiteX13" fmla="*/ 410746 w 821491"/>
              <a:gd name="connsiteY13" fmla="*/ 638413 h 724138"/>
              <a:gd name="connsiteX14" fmla="*/ 363121 w 821491"/>
              <a:gd name="connsiteY14" fmla="*/ 590788 h 724138"/>
              <a:gd name="connsiteX15" fmla="*/ 410746 w 821491"/>
              <a:gd name="connsiteY15" fmla="*/ 543163 h 724138"/>
              <a:gd name="connsiteX16" fmla="*/ 458371 w 821491"/>
              <a:gd name="connsiteY16" fmla="*/ 590788 h 724138"/>
              <a:gd name="connsiteX17" fmla="*/ 410746 w 821491"/>
              <a:gd name="connsiteY17" fmla="*/ 638413 h 724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21491" h="724138">
                <a:moveTo>
                  <a:pt x="816511" y="666988"/>
                </a:moveTo>
                <a:lnTo>
                  <a:pt x="444083" y="19288"/>
                </a:lnTo>
                <a:cubicBezTo>
                  <a:pt x="429796" y="-6429"/>
                  <a:pt x="392648" y="-6429"/>
                  <a:pt x="378361" y="19288"/>
                </a:cubicBezTo>
                <a:lnTo>
                  <a:pt x="4981" y="666988"/>
                </a:lnTo>
                <a:cubicBezTo>
                  <a:pt x="-9307" y="692706"/>
                  <a:pt x="8791" y="724138"/>
                  <a:pt x="38318" y="724138"/>
                </a:cubicBezTo>
                <a:lnTo>
                  <a:pt x="410746" y="724138"/>
                </a:lnTo>
                <a:lnTo>
                  <a:pt x="783173" y="724138"/>
                </a:lnTo>
                <a:cubicBezTo>
                  <a:pt x="812701" y="724138"/>
                  <a:pt x="830798" y="692706"/>
                  <a:pt x="816511" y="666988"/>
                </a:cubicBezTo>
                <a:close/>
                <a:moveTo>
                  <a:pt x="382171" y="171688"/>
                </a:moveTo>
                <a:lnTo>
                  <a:pt x="439321" y="171688"/>
                </a:lnTo>
                <a:lnTo>
                  <a:pt x="439321" y="505063"/>
                </a:lnTo>
                <a:lnTo>
                  <a:pt x="382171" y="505063"/>
                </a:lnTo>
                <a:lnTo>
                  <a:pt x="382171" y="171688"/>
                </a:lnTo>
                <a:close/>
                <a:moveTo>
                  <a:pt x="410746" y="638413"/>
                </a:moveTo>
                <a:cubicBezTo>
                  <a:pt x="384076" y="638413"/>
                  <a:pt x="363121" y="617458"/>
                  <a:pt x="363121" y="590788"/>
                </a:cubicBezTo>
                <a:cubicBezTo>
                  <a:pt x="363121" y="564118"/>
                  <a:pt x="384076" y="543163"/>
                  <a:pt x="410746" y="543163"/>
                </a:cubicBezTo>
                <a:cubicBezTo>
                  <a:pt x="437416" y="543163"/>
                  <a:pt x="458371" y="564118"/>
                  <a:pt x="458371" y="590788"/>
                </a:cubicBezTo>
                <a:cubicBezTo>
                  <a:pt x="458371" y="617458"/>
                  <a:pt x="437416" y="638413"/>
                  <a:pt x="410746" y="638413"/>
                </a:cubicBezTo>
                <a:close/>
              </a:path>
            </a:pathLst>
          </a:custGeom>
          <a:solidFill>
            <a:srgbClr val="EFE3AC"/>
          </a:solidFill>
          <a:ln w="9525" cap="flat">
            <a:noFill/>
            <a:prstDash val="solid"/>
            <a:miter/>
          </a:ln>
          <a:scene3d>
            <a:camera prst="orthographicFront"/>
            <a:lightRig rig="threePt" dir="t"/>
          </a:scene3d>
          <a:sp3d>
            <a:bevelB/>
          </a:sp3d>
        </p:spPr>
        <p:txBody>
          <a:bodyPr rtlCol="0" anchor="ctr"/>
          <a:lstStyle/>
          <a:p>
            <a:endParaRPr lang="en-US"/>
          </a:p>
        </p:txBody>
      </p:sp>
    </p:spTree>
    <p:extLst>
      <p:ext uri="{BB962C8B-B14F-4D97-AF65-F5344CB8AC3E}">
        <p14:creationId xmlns:p14="http://schemas.microsoft.com/office/powerpoint/2010/main" val="3584049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4D3C6"/>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64D3C6"/>
              </a:gs>
              <a:gs pos="100000">
                <a:srgbClr val="9DE5D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38000">
                <a:srgbClr val="64D3C6"/>
              </a:gs>
              <a:gs pos="100000">
                <a:srgbClr val="9CE5D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4405745" y="5657669"/>
            <a:ext cx="7737487" cy="1200329"/>
          </a:xfrm>
          <a:prstGeom prst="rect">
            <a:avLst/>
          </a:prstGeom>
          <a:noFill/>
        </p:spPr>
        <p:txBody>
          <a:bodyPr wrap="square" rtlCol="0">
            <a:spAutoFit/>
          </a:bodyPr>
          <a:lstStyle/>
          <a:p>
            <a:pPr algn="r"/>
            <a:r>
              <a:rPr lang="en-US" sz="7200" spc="300" dirty="0">
                <a:solidFill>
                  <a:srgbClr val="DDFEF3"/>
                </a:solidFill>
                <a:latin typeface="Century Gothic" panose="020B0502020202020204" pitchFamily="34" charset="0"/>
              </a:rPr>
              <a:t>OPPORTUNITIES</a:t>
            </a: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DDFEF3"/>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DDFEF3"/>
                </a:solidFill>
                <a:effectLst/>
                <a:latin typeface="Century Gothic" panose="020B0502020202020204" pitchFamily="34" charset="0"/>
                <a:ea typeface="Times New Roman" panose="02020603050405020304" pitchFamily="18" charset="0"/>
                <a:cs typeface="Calibri" panose="020F0502020204030204" pitchFamily="34" charset="0"/>
              </a:rPr>
              <a:t>Opportunities</a:t>
            </a:r>
            <a:r>
              <a:rPr lang="en-US" sz="1600" dirty="0">
                <a:solidFill>
                  <a:srgbClr val="DDFEF3"/>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identify external factors or trends that the company can capitalize on for growth, market expansion, or increased revenue.</a:t>
            </a: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1" y="1388252"/>
            <a:ext cx="6062351" cy="369332"/>
          </a:xfrm>
          <a:prstGeom prst="rect">
            <a:avLst/>
          </a:prstGeom>
          <a:noFill/>
        </p:spPr>
        <p:txBody>
          <a:bodyPr wrap="square" lIns="91440">
            <a:spAutoFit/>
          </a:bodyPr>
          <a:lstStyle/>
          <a:p>
            <a:pPr marL="100330" marR="0">
              <a:spcBef>
                <a:spcPts val="0"/>
              </a:spcBef>
              <a:spcAft>
                <a:spcPts val="1320"/>
              </a:spcAft>
            </a:pP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Enter Text</a:t>
            </a:r>
          </a:p>
        </p:txBody>
      </p:sp>
      <p:grpSp>
        <p:nvGrpSpPr>
          <p:cNvPr id="4" name="Group 3">
            <a:extLst>
              <a:ext uri="{FF2B5EF4-FFF2-40B4-BE49-F238E27FC236}">
                <a16:creationId xmlns:a16="http://schemas.microsoft.com/office/drawing/2014/main" id="{508FA1A2-9C0E-CAE9-F2FF-9302F9CF75DA}"/>
              </a:ext>
            </a:extLst>
          </p:cNvPr>
          <p:cNvGrpSpPr/>
          <p:nvPr/>
        </p:nvGrpSpPr>
        <p:grpSpPr>
          <a:xfrm>
            <a:off x="8069282" y="1561327"/>
            <a:ext cx="3735229" cy="3735343"/>
            <a:chOff x="184068" y="632032"/>
            <a:chExt cx="3200400" cy="3200498"/>
          </a:xfrm>
          <a:solidFill>
            <a:srgbClr val="CCEFE3"/>
          </a:solidFill>
        </p:grpSpPr>
        <p:sp>
          <p:nvSpPr>
            <p:cNvPr id="7" name="Freeform 6">
              <a:extLst>
                <a:ext uri="{FF2B5EF4-FFF2-40B4-BE49-F238E27FC236}">
                  <a16:creationId xmlns:a16="http://schemas.microsoft.com/office/drawing/2014/main" id="{EFE13C5D-158D-8224-15C4-BD56C945F578}"/>
                </a:ext>
              </a:extLst>
            </p:cNvPr>
            <p:cNvSpPr/>
            <p:nvPr/>
          </p:nvSpPr>
          <p:spPr>
            <a:xfrm>
              <a:off x="1517568" y="3498758"/>
              <a:ext cx="533400" cy="266700"/>
            </a:xfrm>
            <a:custGeom>
              <a:avLst/>
              <a:gdLst>
                <a:gd name="connsiteX0" fmla="*/ 533400 w 533400"/>
                <a:gd name="connsiteY0" fmla="*/ 0 h 266700"/>
                <a:gd name="connsiteX1" fmla="*/ 266700 w 533400"/>
                <a:gd name="connsiteY1" fmla="*/ 266700 h 266700"/>
                <a:gd name="connsiteX2" fmla="*/ 0 w 533400"/>
                <a:gd name="connsiteY2" fmla="*/ 0 h 266700"/>
              </a:gdLst>
              <a:ahLst/>
              <a:cxnLst>
                <a:cxn ang="0">
                  <a:pos x="connsiteX0" y="connsiteY0"/>
                </a:cxn>
                <a:cxn ang="0">
                  <a:pos x="connsiteX1" y="connsiteY1"/>
                </a:cxn>
                <a:cxn ang="0">
                  <a:pos x="connsiteX2" y="connsiteY2"/>
                </a:cxn>
              </a:cxnLst>
              <a:rect l="l" t="t" r="r" b="b"/>
              <a:pathLst>
                <a:path w="533400" h="266700">
                  <a:moveTo>
                    <a:pt x="533400" y="0"/>
                  </a:moveTo>
                  <a:cubicBezTo>
                    <a:pt x="533400" y="147292"/>
                    <a:pt x="413992" y="266700"/>
                    <a:pt x="266700" y="266700"/>
                  </a:cubicBezTo>
                  <a:cubicBezTo>
                    <a:pt x="119408" y="266700"/>
                    <a:pt x="0" y="147292"/>
                    <a:pt x="0" y="0"/>
                  </a:cubicBezTo>
                  <a:close/>
                </a:path>
              </a:pathLst>
            </a:custGeom>
            <a:solidFill>
              <a:srgbClr val="CCEFE3">
                <a:alpha val="50000"/>
              </a:srgbClr>
            </a:solidFill>
            <a:ln w="66675" cap="flat">
              <a:noFill/>
              <a:prstDash val="solid"/>
              <a:miter/>
            </a:ln>
            <a:scene3d>
              <a:camera prst="orthographicFront"/>
              <a:lightRig rig="threePt" dir="t"/>
            </a:scene3d>
            <a:sp3d/>
          </p:spPr>
          <p:txBody>
            <a:bodyPr rtlCol="0" anchor="ctr"/>
            <a:lstStyle/>
            <a:p>
              <a:endParaRPr lang="en-US"/>
            </a:p>
          </p:txBody>
        </p:sp>
        <p:sp>
          <p:nvSpPr>
            <p:cNvPr id="8" name="Freeform 7">
              <a:extLst>
                <a:ext uri="{FF2B5EF4-FFF2-40B4-BE49-F238E27FC236}">
                  <a16:creationId xmlns:a16="http://schemas.microsoft.com/office/drawing/2014/main" id="{5A9ACF36-BA8F-E1AB-7E9D-8D406620D361}"/>
                </a:ext>
              </a:extLst>
            </p:cNvPr>
            <p:cNvSpPr/>
            <p:nvPr/>
          </p:nvSpPr>
          <p:spPr>
            <a:xfrm>
              <a:off x="717355" y="632032"/>
              <a:ext cx="2133718" cy="3200498"/>
            </a:xfrm>
            <a:custGeom>
              <a:avLst/>
              <a:gdLst>
                <a:gd name="connsiteX0" fmla="*/ 2133713 w 2133718"/>
                <a:gd name="connsiteY0" fmla="*/ 1056499 h 3200498"/>
                <a:gd name="connsiteX1" fmla="*/ 1821007 w 2133718"/>
                <a:gd name="connsiteY1" fmla="*/ 308406 h 3200498"/>
                <a:gd name="connsiteX2" fmla="*/ 312818 w 2133718"/>
                <a:gd name="connsiteY2" fmla="*/ 308406 h 3200498"/>
                <a:gd name="connsiteX3" fmla="*/ 302370 w 2133718"/>
                <a:gd name="connsiteY3" fmla="*/ 1793478 h 3200498"/>
                <a:gd name="connsiteX4" fmla="*/ 312818 w 2133718"/>
                <a:gd name="connsiteY4" fmla="*/ 1803926 h 3200498"/>
                <a:gd name="connsiteX5" fmla="*/ 579518 w 2133718"/>
                <a:gd name="connsiteY5" fmla="*/ 2266650 h 3200498"/>
                <a:gd name="connsiteX6" fmla="*/ 533513 w 2133718"/>
                <a:gd name="connsiteY6" fmla="*/ 2266650 h 3200498"/>
                <a:gd name="connsiteX7" fmla="*/ 466838 w 2133718"/>
                <a:gd name="connsiteY7" fmla="*/ 2333325 h 3200498"/>
                <a:gd name="connsiteX8" fmla="*/ 533513 w 2133718"/>
                <a:gd name="connsiteY8" fmla="*/ 2400000 h 3200498"/>
                <a:gd name="connsiteX9" fmla="*/ 600188 w 2133718"/>
                <a:gd name="connsiteY9" fmla="*/ 2400000 h 3200498"/>
                <a:gd name="connsiteX10" fmla="*/ 603521 w 2133718"/>
                <a:gd name="connsiteY10" fmla="*/ 2456674 h 3200498"/>
                <a:gd name="connsiteX11" fmla="*/ 603521 w 2133718"/>
                <a:gd name="connsiteY11" fmla="*/ 2533350 h 3200498"/>
                <a:gd name="connsiteX12" fmla="*/ 533513 w 2133718"/>
                <a:gd name="connsiteY12" fmla="*/ 2533350 h 3200498"/>
                <a:gd name="connsiteX13" fmla="*/ 466838 w 2133718"/>
                <a:gd name="connsiteY13" fmla="*/ 2600025 h 3200498"/>
                <a:gd name="connsiteX14" fmla="*/ 533513 w 2133718"/>
                <a:gd name="connsiteY14" fmla="*/ 2666700 h 3200498"/>
                <a:gd name="connsiteX15" fmla="*/ 600188 w 2133718"/>
                <a:gd name="connsiteY15" fmla="*/ 2666700 h 3200498"/>
                <a:gd name="connsiteX16" fmla="*/ 600188 w 2133718"/>
                <a:gd name="connsiteY16" fmla="*/ 2866725 h 3200498"/>
                <a:gd name="connsiteX17" fmla="*/ 666863 w 2133718"/>
                <a:gd name="connsiteY17" fmla="*/ 2933400 h 3200498"/>
                <a:gd name="connsiteX18" fmla="*/ 740205 w 2133718"/>
                <a:gd name="connsiteY18" fmla="*/ 2933400 h 3200498"/>
                <a:gd name="connsiteX19" fmla="*/ 1133254 w 2133718"/>
                <a:gd name="connsiteY19" fmla="*/ 3193766 h 3200498"/>
                <a:gd name="connsiteX20" fmla="*/ 1393620 w 2133718"/>
                <a:gd name="connsiteY20" fmla="*/ 2933400 h 3200498"/>
                <a:gd name="connsiteX21" fmla="*/ 1466963 w 2133718"/>
                <a:gd name="connsiteY21" fmla="*/ 2933400 h 3200498"/>
                <a:gd name="connsiteX22" fmla="*/ 1533638 w 2133718"/>
                <a:gd name="connsiteY22" fmla="*/ 2866725 h 3200498"/>
                <a:gd name="connsiteX23" fmla="*/ 1533638 w 2133718"/>
                <a:gd name="connsiteY23" fmla="*/ 2666700 h 3200498"/>
                <a:gd name="connsiteX24" fmla="*/ 1600313 w 2133718"/>
                <a:gd name="connsiteY24" fmla="*/ 2666700 h 3200498"/>
                <a:gd name="connsiteX25" fmla="*/ 1666988 w 2133718"/>
                <a:gd name="connsiteY25" fmla="*/ 2600025 h 3200498"/>
                <a:gd name="connsiteX26" fmla="*/ 1600313 w 2133718"/>
                <a:gd name="connsiteY26" fmla="*/ 2533350 h 3200498"/>
                <a:gd name="connsiteX27" fmla="*/ 1533638 w 2133718"/>
                <a:gd name="connsiteY27" fmla="*/ 2533350 h 3200498"/>
                <a:gd name="connsiteX28" fmla="*/ 1533638 w 2133718"/>
                <a:gd name="connsiteY28" fmla="*/ 2456674 h 3200498"/>
                <a:gd name="connsiteX29" fmla="*/ 1536971 w 2133718"/>
                <a:gd name="connsiteY29" fmla="*/ 2400000 h 3200498"/>
                <a:gd name="connsiteX30" fmla="*/ 1600313 w 2133718"/>
                <a:gd name="connsiteY30" fmla="*/ 2400000 h 3200498"/>
                <a:gd name="connsiteX31" fmla="*/ 1666988 w 2133718"/>
                <a:gd name="connsiteY31" fmla="*/ 2333325 h 3200498"/>
                <a:gd name="connsiteX32" fmla="*/ 1600313 w 2133718"/>
                <a:gd name="connsiteY32" fmla="*/ 2266650 h 3200498"/>
                <a:gd name="connsiteX33" fmla="*/ 1556974 w 2133718"/>
                <a:gd name="connsiteY33" fmla="*/ 2266650 h 3200498"/>
                <a:gd name="connsiteX34" fmla="*/ 1823674 w 2133718"/>
                <a:gd name="connsiteY34" fmla="*/ 1803926 h 3200498"/>
                <a:gd name="connsiteX35" fmla="*/ 2133713 w 2133718"/>
                <a:gd name="connsiteY35" fmla="*/ 1056499 h 3200498"/>
                <a:gd name="connsiteX36" fmla="*/ 1066913 w 2133718"/>
                <a:gd name="connsiteY36" fmla="*/ 3066750 h 3200498"/>
                <a:gd name="connsiteX37" fmla="*/ 878222 w 2133718"/>
                <a:gd name="connsiteY37" fmla="*/ 2933400 h 3200498"/>
                <a:gd name="connsiteX38" fmla="*/ 1255603 w 2133718"/>
                <a:gd name="connsiteY38" fmla="*/ 2933400 h 3200498"/>
                <a:gd name="connsiteX39" fmla="*/ 1066913 w 2133718"/>
                <a:gd name="connsiteY39" fmla="*/ 3066750 h 3200498"/>
                <a:gd name="connsiteX40" fmla="*/ 1420290 w 2133718"/>
                <a:gd name="connsiteY40" fmla="*/ 2266650 h 3200498"/>
                <a:gd name="connsiteX41" fmla="*/ 933563 w 2133718"/>
                <a:gd name="connsiteY41" fmla="*/ 2266650 h 3200498"/>
                <a:gd name="connsiteX42" fmla="*/ 866888 w 2133718"/>
                <a:gd name="connsiteY42" fmla="*/ 2333325 h 3200498"/>
                <a:gd name="connsiteX43" fmla="*/ 933563 w 2133718"/>
                <a:gd name="connsiteY43" fmla="*/ 2400000 h 3200498"/>
                <a:gd name="connsiteX44" fmla="*/ 1403621 w 2133718"/>
                <a:gd name="connsiteY44" fmla="*/ 2400000 h 3200498"/>
                <a:gd name="connsiteX45" fmla="*/ 1400288 w 2133718"/>
                <a:gd name="connsiteY45" fmla="*/ 2456674 h 3200498"/>
                <a:gd name="connsiteX46" fmla="*/ 1400288 w 2133718"/>
                <a:gd name="connsiteY46" fmla="*/ 2533350 h 3200498"/>
                <a:gd name="connsiteX47" fmla="*/ 933563 w 2133718"/>
                <a:gd name="connsiteY47" fmla="*/ 2533350 h 3200498"/>
                <a:gd name="connsiteX48" fmla="*/ 866888 w 2133718"/>
                <a:gd name="connsiteY48" fmla="*/ 2600025 h 3200498"/>
                <a:gd name="connsiteX49" fmla="*/ 933563 w 2133718"/>
                <a:gd name="connsiteY49" fmla="*/ 2666700 h 3200498"/>
                <a:gd name="connsiteX50" fmla="*/ 1400288 w 2133718"/>
                <a:gd name="connsiteY50" fmla="*/ 2666700 h 3200498"/>
                <a:gd name="connsiteX51" fmla="*/ 1400288 w 2133718"/>
                <a:gd name="connsiteY51" fmla="*/ 2800050 h 3200498"/>
                <a:gd name="connsiteX52" fmla="*/ 733538 w 2133718"/>
                <a:gd name="connsiteY52" fmla="*/ 2800050 h 3200498"/>
                <a:gd name="connsiteX53" fmla="*/ 733538 w 2133718"/>
                <a:gd name="connsiteY53" fmla="*/ 2456674 h 3200498"/>
                <a:gd name="connsiteX54" fmla="*/ 724870 w 2133718"/>
                <a:gd name="connsiteY54" fmla="*/ 2333325 h 3200498"/>
                <a:gd name="connsiteX55" fmla="*/ 724870 w 2133718"/>
                <a:gd name="connsiteY55" fmla="*/ 2333325 h 3200498"/>
                <a:gd name="connsiteX56" fmla="*/ 724870 w 2133718"/>
                <a:gd name="connsiteY56" fmla="*/ 2322657 h 3200498"/>
                <a:gd name="connsiteX57" fmla="*/ 408830 w 2133718"/>
                <a:gd name="connsiteY57" fmla="*/ 1708581 h 3200498"/>
                <a:gd name="connsiteX58" fmla="*/ 398596 w 2133718"/>
                <a:gd name="connsiteY58" fmla="*/ 413983 h 3200498"/>
                <a:gd name="connsiteX59" fmla="*/ 408830 w 2133718"/>
                <a:gd name="connsiteY59" fmla="*/ 403751 h 3200498"/>
                <a:gd name="connsiteX60" fmla="*/ 1728995 w 2133718"/>
                <a:gd name="connsiteY60" fmla="*/ 403751 h 3200498"/>
                <a:gd name="connsiteX61" fmla="*/ 1739230 w 2133718"/>
                <a:gd name="connsiteY61" fmla="*/ 1698346 h 3200498"/>
                <a:gd name="connsiteX62" fmla="*/ 1728995 w 2133718"/>
                <a:gd name="connsiteY62" fmla="*/ 1708581 h 3200498"/>
                <a:gd name="connsiteX63" fmla="*/ 1420290 w 2133718"/>
                <a:gd name="connsiteY63" fmla="*/ 2266650 h 3200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2133718" h="3200498">
                  <a:moveTo>
                    <a:pt x="2133713" y="1056499"/>
                  </a:moveTo>
                  <a:cubicBezTo>
                    <a:pt x="2134133" y="775264"/>
                    <a:pt x="2021445" y="505680"/>
                    <a:pt x="1821007" y="308406"/>
                  </a:cubicBezTo>
                  <a:cubicBezTo>
                    <a:pt x="1402361" y="-102802"/>
                    <a:pt x="731464" y="-102802"/>
                    <a:pt x="312818" y="308406"/>
                  </a:cubicBezTo>
                  <a:cubicBezTo>
                    <a:pt x="-100158" y="715610"/>
                    <a:pt x="-104835" y="1380500"/>
                    <a:pt x="302370" y="1793478"/>
                  </a:cubicBezTo>
                  <a:cubicBezTo>
                    <a:pt x="305831" y="1796985"/>
                    <a:pt x="309311" y="1800465"/>
                    <a:pt x="312818" y="1803926"/>
                  </a:cubicBezTo>
                  <a:cubicBezTo>
                    <a:pt x="443461" y="1930022"/>
                    <a:pt x="535900" y="2090402"/>
                    <a:pt x="579518" y="2266650"/>
                  </a:cubicBezTo>
                  <a:lnTo>
                    <a:pt x="533513" y="2266650"/>
                  </a:lnTo>
                  <a:cubicBezTo>
                    <a:pt x="496688" y="2266650"/>
                    <a:pt x="466838" y="2296501"/>
                    <a:pt x="466838" y="2333325"/>
                  </a:cubicBezTo>
                  <a:cubicBezTo>
                    <a:pt x="466838" y="2370150"/>
                    <a:pt x="496688" y="2400000"/>
                    <a:pt x="533513" y="2400000"/>
                  </a:cubicBezTo>
                  <a:lnTo>
                    <a:pt x="600188" y="2400000"/>
                  </a:lnTo>
                  <a:cubicBezTo>
                    <a:pt x="600188" y="2418669"/>
                    <a:pt x="603521" y="2437339"/>
                    <a:pt x="603521" y="2456674"/>
                  </a:cubicBezTo>
                  <a:lnTo>
                    <a:pt x="603521" y="2533350"/>
                  </a:lnTo>
                  <a:lnTo>
                    <a:pt x="533513" y="2533350"/>
                  </a:lnTo>
                  <a:cubicBezTo>
                    <a:pt x="496688" y="2533350"/>
                    <a:pt x="466838" y="2563201"/>
                    <a:pt x="466838" y="2600025"/>
                  </a:cubicBezTo>
                  <a:cubicBezTo>
                    <a:pt x="466838" y="2636850"/>
                    <a:pt x="496688" y="2666700"/>
                    <a:pt x="533513" y="2666700"/>
                  </a:cubicBezTo>
                  <a:lnTo>
                    <a:pt x="600188" y="2666700"/>
                  </a:lnTo>
                  <a:lnTo>
                    <a:pt x="600188" y="2866725"/>
                  </a:lnTo>
                  <a:cubicBezTo>
                    <a:pt x="600188" y="2903550"/>
                    <a:pt x="630038" y="2933400"/>
                    <a:pt x="666863" y="2933400"/>
                  </a:cubicBezTo>
                  <a:lnTo>
                    <a:pt x="740205" y="2933400"/>
                  </a:lnTo>
                  <a:cubicBezTo>
                    <a:pt x="776843" y="3113836"/>
                    <a:pt x="952818" y="3230404"/>
                    <a:pt x="1133254" y="3193766"/>
                  </a:cubicBezTo>
                  <a:cubicBezTo>
                    <a:pt x="1264444" y="3167130"/>
                    <a:pt x="1366983" y="3064597"/>
                    <a:pt x="1393620" y="2933400"/>
                  </a:cubicBezTo>
                  <a:lnTo>
                    <a:pt x="1466963" y="2933400"/>
                  </a:lnTo>
                  <a:cubicBezTo>
                    <a:pt x="1503787" y="2933400"/>
                    <a:pt x="1533638" y="2903550"/>
                    <a:pt x="1533638" y="2866725"/>
                  </a:cubicBezTo>
                  <a:lnTo>
                    <a:pt x="1533638" y="2666700"/>
                  </a:lnTo>
                  <a:lnTo>
                    <a:pt x="1600313" y="2666700"/>
                  </a:lnTo>
                  <a:cubicBezTo>
                    <a:pt x="1637137" y="2666700"/>
                    <a:pt x="1666988" y="2636850"/>
                    <a:pt x="1666988" y="2600025"/>
                  </a:cubicBezTo>
                  <a:cubicBezTo>
                    <a:pt x="1666988" y="2563201"/>
                    <a:pt x="1637137" y="2533350"/>
                    <a:pt x="1600313" y="2533350"/>
                  </a:cubicBezTo>
                  <a:lnTo>
                    <a:pt x="1533638" y="2533350"/>
                  </a:lnTo>
                  <a:lnTo>
                    <a:pt x="1533638" y="2456674"/>
                  </a:lnTo>
                  <a:cubicBezTo>
                    <a:pt x="1533638" y="2437339"/>
                    <a:pt x="1533638" y="2418669"/>
                    <a:pt x="1536971" y="2400000"/>
                  </a:cubicBezTo>
                  <a:lnTo>
                    <a:pt x="1600313" y="2400000"/>
                  </a:lnTo>
                  <a:cubicBezTo>
                    <a:pt x="1637137" y="2400000"/>
                    <a:pt x="1666988" y="2370150"/>
                    <a:pt x="1666988" y="2333325"/>
                  </a:cubicBezTo>
                  <a:cubicBezTo>
                    <a:pt x="1666988" y="2296501"/>
                    <a:pt x="1637137" y="2266650"/>
                    <a:pt x="1600313" y="2266650"/>
                  </a:cubicBezTo>
                  <a:lnTo>
                    <a:pt x="1556974" y="2266650"/>
                  </a:lnTo>
                  <a:cubicBezTo>
                    <a:pt x="1600593" y="2090402"/>
                    <a:pt x="1693031" y="1930022"/>
                    <a:pt x="1823674" y="1803926"/>
                  </a:cubicBezTo>
                  <a:cubicBezTo>
                    <a:pt x="2022966" y="1606374"/>
                    <a:pt x="2134659" y="1337114"/>
                    <a:pt x="2133713" y="1056499"/>
                  </a:cubicBezTo>
                  <a:close/>
                  <a:moveTo>
                    <a:pt x="1066913" y="3066750"/>
                  </a:moveTo>
                  <a:cubicBezTo>
                    <a:pt x="982109" y="3066797"/>
                    <a:pt x="906493" y="3013357"/>
                    <a:pt x="878222" y="2933400"/>
                  </a:cubicBezTo>
                  <a:lnTo>
                    <a:pt x="1255603" y="2933400"/>
                  </a:lnTo>
                  <a:cubicBezTo>
                    <a:pt x="1227333" y="3013357"/>
                    <a:pt x="1151717" y="3066797"/>
                    <a:pt x="1066913" y="3066750"/>
                  </a:cubicBezTo>
                  <a:close/>
                  <a:moveTo>
                    <a:pt x="1420290" y="2266650"/>
                  </a:moveTo>
                  <a:lnTo>
                    <a:pt x="933563" y="2266650"/>
                  </a:lnTo>
                  <a:cubicBezTo>
                    <a:pt x="896738" y="2266650"/>
                    <a:pt x="866888" y="2296501"/>
                    <a:pt x="866888" y="2333325"/>
                  </a:cubicBezTo>
                  <a:cubicBezTo>
                    <a:pt x="866888" y="2370150"/>
                    <a:pt x="896738" y="2400000"/>
                    <a:pt x="933563" y="2400000"/>
                  </a:cubicBezTo>
                  <a:lnTo>
                    <a:pt x="1403621" y="2400000"/>
                  </a:lnTo>
                  <a:cubicBezTo>
                    <a:pt x="1403621" y="2418669"/>
                    <a:pt x="1400288" y="2437339"/>
                    <a:pt x="1400288" y="2456674"/>
                  </a:cubicBezTo>
                  <a:lnTo>
                    <a:pt x="1400288" y="2533350"/>
                  </a:lnTo>
                  <a:lnTo>
                    <a:pt x="933563" y="2533350"/>
                  </a:lnTo>
                  <a:cubicBezTo>
                    <a:pt x="896738" y="2533350"/>
                    <a:pt x="866888" y="2563201"/>
                    <a:pt x="866888" y="2600025"/>
                  </a:cubicBezTo>
                  <a:cubicBezTo>
                    <a:pt x="866888" y="2636850"/>
                    <a:pt x="896738" y="2666700"/>
                    <a:pt x="933563" y="2666700"/>
                  </a:cubicBezTo>
                  <a:lnTo>
                    <a:pt x="1400288" y="2666700"/>
                  </a:lnTo>
                  <a:lnTo>
                    <a:pt x="1400288" y="2800050"/>
                  </a:lnTo>
                  <a:lnTo>
                    <a:pt x="733538" y="2800050"/>
                  </a:lnTo>
                  <a:lnTo>
                    <a:pt x="733538" y="2456674"/>
                  </a:lnTo>
                  <a:cubicBezTo>
                    <a:pt x="733358" y="2415409"/>
                    <a:pt x="730464" y="2374204"/>
                    <a:pt x="724870" y="2333325"/>
                  </a:cubicBezTo>
                  <a:lnTo>
                    <a:pt x="724870" y="2333325"/>
                  </a:lnTo>
                  <a:cubicBezTo>
                    <a:pt x="725190" y="2329778"/>
                    <a:pt x="725190" y="2326205"/>
                    <a:pt x="724870" y="2322657"/>
                  </a:cubicBezTo>
                  <a:cubicBezTo>
                    <a:pt x="688765" y="2089155"/>
                    <a:pt x="577865" y="1873668"/>
                    <a:pt x="408830" y="1708581"/>
                  </a:cubicBezTo>
                  <a:cubicBezTo>
                    <a:pt x="48511" y="1353910"/>
                    <a:pt x="43931" y="774304"/>
                    <a:pt x="398596" y="413983"/>
                  </a:cubicBezTo>
                  <a:cubicBezTo>
                    <a:pt x="401983" y="410545"/>
                    <a:pt x="405390" y="407135"/>
                    <a:pt x="408830" y="403751"/>
                  </a:cubicBezTo>
                  <a:cubicBezTo>
                    <a:pt x="775023" y="43169"/>
                    <a:pt x="1362803" y="43169"/>
                    <a:pt x="1728995" y="403751"/>
                  </a:cubicBezTo>
                  <a:cubicBezTo>
                    <a:pt x="2089314" y="758422"/>
                    <a:pt x="2093894" y="1338028"/>
                    <a:pt x="1739230" y="1698346"/>
                  </a:cubicBezTo>
                  <a:cubicBezTo>
                    <a:pt x="1735843" y="1701786"/>
                    <a:pt x="1732436" y="1705200"/>
                    <a:pt x="1728995" y="1708581"/>
                  </a:cubicBezTo>
                  <a:cubicBezTo>
                    <a:pt x="1573309" y="1860093"/>
                    <a:pt x="1465909" y="2054257"/>
                    <a:pt x="1420290" y="2266650"/>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0" name="Freeform 9">
              <a:extLst>
                <a:ext uri="{FF2B5EF4-FFF2-40B4-BE49-F238E27FC236}">
                  <a16:creationId xmlns:a16="http://schemas.microsoft.com/office/drawing/2014/main" id="{AD71BE6C-9252-5AEE-03E1-192C5A0F5D07}"/>
                </a:ext>
              </a:extLst>
            </p:cNvPr>
            <p:cNvSpPr/>
            <p:nvPr/>
          </p:nvSpPr>
          <p:spPr>
            <a:xfrm>
              <a:off x="2984418" y="1631858"/>
              <a:ext cx="400050" cy="133350"/>
            </a:xfrm>
            <a:custGeom>
              <a:avLst/>
              <a:gdLst>
                <a:gd name="connsiteX0" fmla="*/ 333375 w 400050"/>
                <a:gd name="connsiteY0" fmla="*/ 0 h 133350"/>
                <a:gd name="connsiteX1" fmla="*/ 66675 w 400050"/>
                <a:gd name="connsiteY1" fmla="*/ 0 h 133350"/>
                <a:gd name="connsiteX2" fmla="*/ 0 w 400050"/>
                <a:gd name="connsiteY2" fmla="*/ 66675 h 133350"/>
                <a:gd name="connsiteX3" fmla="*/ 66675 w 400050"/>
                <a:gd name="connsiteY3" fmla="*/ 133350 h 133350"/>
                <a:gd name="connsiteX4" fmla="*/ 333375 w 400050"/>
                <a:gd name="connsiteY4" fmla="*/ 133350 h 133350"/>
                <a:gd name="connsiteX5" fmla="*/ 400050 w 400050"/>
                <a:gd name="connsiteY5" fmla="*/ 66675 h 133350"/>
                <a:gd name="connsiteX6" fmla="*/ 333375 w 400050"/>
                <a:gd name="connsiteY6" fmla="*/ 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 h="133350">
                  <a:moveTo>
                    <a:pt x="333375" y="0"/>
                  </a:moveTo>
                  <a:lnTo>
                    <a:pt x="66675" y="0"/>
                  </a:lnTo>
                  <a:cubicBezTo>
                    <a:pt x="29850" y="0"/>
                    <a:pt x="0" y="29850"/>
                    <a:pt x="0" y="66675"/>
                  </a:cubicBezTo>
                  <a:cubicBezTo>
                    <a:pt x="0" y="103500"/>
                    <a:pt x="29850" y="133350"/>
                    <a:pt x="66675" y="133350"/>
                  </a:cubicBezTo>
                  <a:lnTo>
                    <a:pt x="333375" y="133350"/>
                  </a:lnTo>
                  <a:cubicBezTo>
                    <a:pt x="370200" y="133350"/>
                    <a:pt x="400050" y="103500"/>
                    <a:pt x="400050" y="66675"/>
                  </a:cubicBezTo>
                  <a:cubicBezTo>
                    <a:pt x="400050" y="29850"/>
                    <a:pt x="370200" y="0"/>
                    <a:pt x="333375" y="0"/>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1" name="Freeform 10">
              <a:extLst>
                <a:ext uri="{FF2B5EF4-FFF2-40B4-BE49-F238E27FC236}">
                  <a16:creationId xmlns:a16="http://schemas.microsoft.com/office/drawing/2014/main" id="{CC2D7CEF-27F0-9092-07D2-E5A83ADEEE86}"/>
                </a:ext>
              </a:extLst>
            </p:cNvPr>
            <p:cNvSpPr/>
            <p:nvPr/>
          </p:nvSpPr>
          <p:spPr>
            <a:xfrm>
              <a:off x="184068" y="1631858"/>
              <a:ext cx="400050" cy="133350"/>
            </a:xfrm>
            <a:custGeom>
              <a:avLst/>
              <a:gdLst>
                <a:gd name="connsiteX0" fmla="*/ 400050 w 400050"/>
                <a:gd name="connsiteY0" fmla="*/ 66675 h 133350"/>
                <a:gd name="connsiteX1" fmla="*/ 333375 w 400050"/>
                <a:gd name="connsiteY1" fmla="*/ 0 h 133350"/>
                <a:gd name="connsiteX2" fmla="*/ 66675 w 400050"/>
                <a:gd name="connsiteY2" fmla="*/ 0 h 133350"/>
                <a:gd name="connsiteX3" fmla="*/ 0 w 400050"/>
                <a:gd name="connsiteY3" fmla="*/ 66675 h 133350"/>
                <a:gd name="connsiteX4" fmla="*/ 66675 w 400050"/>
                <a:gd name="connsiteY4" fmla="*/ 133350 h 133350"/>
                <a:gd name="connsiteX5" fmla="*/ 333375 w 400050"/>
                <a:gd name="connsiteY5" fmla="*/ 133350 h 133350"/>
                <a:gd name="connsiteX6" fmla="*/ 400050 w 400050"/>
                <a:gd name="connsiteY6" fmla="*/ 66675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 h="133350">
                  <a:moveTo>
                    <a:pt x="400050" y="66675"/>
                  </a:moveTo>
                  <a:cubicBezTo>
                    <a:pt x="400050" y="29850"/>
                    <a:pt x="370198" y="0"/>
                    <a:pt x="333375" y="0"/>
                  </a:cubicBezTo>
                  <a:lnTo>
                    <a:pt x="66675" y="0"/>
                  </a:lnTo>
                  <a:cubicBezTo>
                    <a:pt x="29851" y="0"/>
                    <a:pt x="0" y="29850"/>
                    <a:pt x="0" y="66675"/>
                  </a:cubicBezTo>
                  <a:cubicBezTo>
                    <a:pt x="0" y="103500"/>
                    <a:pt x="29851" y="133350"/>
                    <a:pt x="66675" y="133350"/>
                  </a:cubicBezTo>
                  <a:lnTo>
                    <a:pt x="333375" y="133350"/>
                  </a:lnTo>
                  <a:cubicBezTo>
                    <a:pt x="370198" y="133350"/>
                    <a:pt x="400050" y="103500"/>
                    <a:pt x="400050" y="66675"/>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2" name="Freeform 11">
              <a:extLst>
                <a:ext uri="{FF2B5EF4-FFF2-40B4-BE49-F238E27FC236}">
                  <a16:creationId xmlns:a16="http://schemas.microsoft.com/office/drawing/2014/main" id="{2D5956A3-B42E-5C4A-4585-4BA96514A5F0}"/>
                </a:ext>
              </a:extLst>
            </p:cNvPr>
            <p:cNvSpPr/>
            <p:nvPr/>
          </p:nvSpPr>
          <p:spPr>
            <a:xfrm>
              <a:off x="2817253" y="866159"/>
              <a:ext cx="359431" cy="265637"/>
            </a:xfrm>
            <a:custGeom>
              <a:avLst/>
              <a:gdLst>
                <a:gd name="connsiteX0" fmla="*/ 63819 w 359431"/>
                <a:gd name="connsiteY0" fmla="*/ 265636 h 265637"/>
                <a:gd name="connsiteX1" fmla="*/ 97156 w 359431"/>
                <a:gd name="connsiteY1" fmla="*/ 256302 h 265637"/>
                <a:gd name="connsiteX2" fmla="*/ 328518 w 359431"/>
                <a:gd name="connsiteY2" fmla="*/ 122952 h 265637"/>
                <a:gd name="connsiteX3" fmla="*/ 349015 w 359431"/>
                <a:gd name="connsiteY3" fmla="*/ 30914 h 265637"/>
                <a:gd name="connsiteX4" fmla="*/ 261843 w 359431"/>
                <a:gd name="connsiteY4" fmla="*/ 7604 h 265637"/>
                <a:gd name="connsiteX5" fmla="*/ 33815 w 359431"/>
                <a:gd name="connsiteY5" fmla="*/ 140954 h 265637"/>
                <a:gd name="connsiteX6" fmla="*/ 8679 w 359431"/>
                <a:gd name="connsiteY6" fmla="*/ 231834 h 265637"/>
                <a:gd name="connsiteX7" fmla="*/ 67152 w 359431"/>
                <a:gd name="connsiteY7" fmla="*/ 265636 h 265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9431" h="265637">
                  <a:moveTo>
                    <a:pt x="63819" y="265636"/>
                  </a:moveTo>
                  <a:cubicBezTo>
                    <a:pt x="75560" y="265514"/>
                    <a:pt x="87062" y="262294"/>
                    <a:pt x="97156" y="256302"/>
                  </a:cubicBezTo>
                  <a:lnTo>
                    <a:pt x="328518" y="122952"/>
                  </a:lnTo>
                  <a:cubicBezTo>
                    <a:pt x="359596" y="103197"/>
                    <a:pt x="368770" y="61990"/>
                    <a:pt x="349015" y="30914"/>
                  </a:cubicBezTo>
                  <a:cubicBezTo>
                    <a:pt x="330432" y="1675"/>
                    <a:pt x="292547" y="-8456"/>
                    <a:pt x="261843" y="7604"/>
                  </a:cubicBezTo>
                  <a:lnTo>
                    <a:pt x="33815" y="140954"/>
                  </a:lnTo>
                  <a:cubicBezTo>
                    <a:pt x="1778" y="159108"/>
                    <a:pt x="-9477" y="199797"/>
                    <a:pt x="8679" y="231834"/>
                  </a:cubicBezTo>
                  <a:cubicBezTo>
                    <a:pt x="20600" y="252871"/>
                    <a:pt x="42976" y="265806"/>
                    <a:pt x="67152" y="265636"/>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3" name="Freeform 12">
              <a:extLst>
                <a:ext uri="{FF2B5EF4-FFF2-40B4-BE49-F238E27FC236}">
                  <a16:creationId xmlns:a16="http://schemas.microsoft.com/office/drawing/2014/main" id="{36F70C25-17A2-A332-8F34-16958A9A097A}"/>
                </a:ext>
              </a:extLst>
            </p:cNvPr>
            <p:cNvSpPr/>
            <p:nvPr/>
          </p:nvSpPr>
          <p:spPr>
            <a:xfrm>
              <a:off x="388949" y="2266333"/>
              <a:ext cx="362766" cy="265638"/>
            </a:xfrm>
            <a:custGeom>
              <a:avLst/>
              <a:gdLst>
                <a:gd name="connsiteX0" fmla="*/ 265178 w 362766"/>
                <a:gd name="connsiteY0" fmla="*/ 7604 h 265638"/>
                <a:gd name="connsiteX1" fmla="*/ 33815 w 362766"/>
                <a:gd name="connsiteY1" fmla="*/ 140954 h 265638"/>
                <a:gd name="connsiteX2" fmla="*/ 8678 w 362766"/>
                <a:gd name="connsiteY2" fmla="*/ 231832 h 265638"/>
                <a:gd name="connsiteX3" fmla="*/ 67153 w 362766"/>
                <a:gd name="connsiteY3" fmla="*/ 265637 h 265638"/>
                <a:gd name="connsiteX4" fmla="*/ 100490 w 362766"/>
                <a:gd name="connsiteY4" fmla="*/ 256302 h 265638"/>
                <a:gd name="connsiteX5" fmla="*/ 331853 w 362766"/>
                <a:gd name="connsiteY5" fmla="*/ 122952 h 265638"/>
                <a:gd name="connsiteX6" fmla="*/ 352351 w 362766"/>
                <a:gd name="connsiteY6" fmla="*/ 30914 h 265638"/>
                <a:gd name="connsiteX7" fmla="*/ 265178 w 362766"/>
                <a:gd name="connsiteY7" fmla="*/ 7604 h 265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766" h="265638">
                  <a:moveTo>
                    <a:pt x="265178" y="7604"/>
                  </a:moveTo>
                  <a:lnTo>
                    <a:pt x="33815" y="140954"/>
                  </a:lnTo>
                  <a:cubicBezTo>
                    <a:pt x="1778" y="159110"/>
                    <a:pt x="-9477" y="199795"/>
                    <a:pt x="8678" y="231832"/>
                  </a:cubicBezTo>
                  <a:cubicBezTo>
                    <a:pt x="20598" y="252868"/>
                    <a:pt x="42974" y="265803"/>
                    <a:pt x="67153" y="265637"/>
                  </a:cubicBezTo>
                  <a:cubicBezTo>
                    <a:pt x="78894" y="265517"/>
                    <a:pt x="90394" y="262296"/>
                    <a:pt x="100490" y="256302"/>
                  </a:cubicBezTo>
                  <a:lnTo>
                    <a:pt x="331853" y="122952"/>
                  </a:lnTo>
                  <a:cubicBezTo>
                    <a:pt x="362929" y="103196"/>
                    <a:pt x="372106" y="61991"/>
                    <a:pt x="352351" y="30914"/>
                  </a:cubicBezTo>
                  <a:cubicBezTo>
                    <a:pt x="333764" y="1677"/>
                    <a:pt x="295878" y="-8458"/>
                    <a:pt x="265178" y="7604"/>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4" name="Freeform 13">
              <a:extLst>
                <a:ext uri="{FF2B5EF4-FFF2-40B4-BE49-F238E27FC236}">
                  <a16:creationId xmlns:a16="http://schemas.microsoft.com/office/drawing/2014/main" id="{94CB3E58-7C10-F945-F4C7-AC4314393E65}"/>
                </a:ext>
              </a:extLst>
            </p:cNvPr>
            <p:cNvSpPr/>
            <p:nvPr/>
          </p:nvSpPr>
          <p:spPr>
            <a:xfrm>
              <a:off x="391850" y="866154"/>
              <a:ext cx="362755" cy="265642"/>
            </a:xfrm>
            <a:custGeom>
              <a:avLst/>
              <a:gdLst>
                <a:gd name="connsiteX0" fmla="*/ 30914 w 362755"/>
                <a:gd name="connsiteY0" fmla="*/ 122957 h 265642"/>
                <a:gd name="connsiteX1" fmla="*/ 262276 w 362755"/>
                <a:gd name="connsiteY1" fmla="*/ 256307 h 265642"/>
                <a:gd name="connsiteX2" fmla="*/ 295614 w 362755"/>
                <a:gd name="connsiteY2" fmla="*/ 265641 h 265642"/>
                <a:gd name="connsiteX3" fmla="*/ 362754 w 362755"/>
                <a:gd name="connsiteY3" fmla="*/ 199434 h 265642"/>
                <a:gd name="connsiteX4" fmla="*/ 328951 w 362755"/>
                <a:gd name="connsiteY4" fmla="*/ 140959 h 265642"/>
                <a:gd name="connsiteX5" fmla="*/ 97589 w 362755"/>
                <a:gd name="connsiteY5" fmla="*/ 7609 h 265642"/>
                <a:gd name="connsiteX6" fmla="*/ 7604 w 362755"/>
                <a:gd name="connsiteY6" fmla="*/ 35783 h 265642"/>
                <a:gd name="connsiteX7" fmla="*/ 30914 w 362755"/>
                <a:gd name="connsiteY7" fmla="*/ 122957 h 26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755" h="265642">
                  <a:moveTo>
                    <a:pt x="30914" y="122957"/>
                  </a:moveTo>
                  <a:lnTo>
                    <a:pt x="262276" y="256307"/>
                  </a:lnTo>
                  <a:cubicBezTo>
                    <a:pt x="272373" y="262300"/>
                    <a:pt x="283873" y="265519"/>
                    <a:pt x="295614" y="265641"/>
                  </a:cubicBezTo>
                  <a:cubicBezTo>
                    <a:pt x="332437" y="265899"/>
                    <a:pt x="362496" y="236257"/>
                    <a:pt x="362754" y="199434"/>
                  </a:cubicBezTo>
                  <a:cubicBezTo>
                    <a:pt x="362922" y="175255"/>
                    <a:pt x="349988" y="152880"/>
                    <a:pt x="328951" y="140959"/>
                  </a:cubicBezTo>
                  <a:lnTo>
                    <a:pt x="97589" y="7609"/>
                  </a:lnTo>
                  <a:cubicBezTo>
                    <a:pt x="64960" y="-9460"/>
                    <a:pt x="24673" y="3154"/>
                    <a:pt x="7604" y="35783"/>
                  </a:cubicBezTo>
                  <a:cubicBezTo>
                    <a:pt x="-8456" y="66484"/>
                    <a:pt x="1675" y="104369"/>
                    <a:pt x="30914" y="122957"/>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5" name="Freeform 14">
              <a:extLst>
                <a:ext uri="{FF2B5EF4-FFF2-40B4-BE49-F238E27FC236}">
                  <a16:creationId xmlns:a16="http://schemas.microsoft.com/office/drawing/2014/main" id="{8BD02311-7F44-1E51-6198-54B99AB9BA3E}"/>
                </a:ext>
              </a:extLst>
            </p:cNvPr>
            <p:cNvSpPr/>
            <p:nvPr/>
          </p:nvSpPr>
          <p:spPr>
            <a:xfrm>
              <a:off x="2816820" y="2266329"/>
              <a:ext cx="362756" cy="265642"/>
            </a:xfrm>
            <a:custGeom>
              <a:avLst/>
              <a:gdLst>
                <a:gd name="connsiteX0" fmla="*/ 328951 w 362756"/>
                <a:gd name="connsiteY0" fmla="*/ 140959 h 265642"/>
                <a:gd name="connsiteX1" fmla="*/ 97589 w 362756"/>
                <a:gd name="connsiteY1" fmla="*/ 7609 h 265642"/>
                <a:gd name="connsiteX2" fmla="*/ 7604 w 362756"/>
                <a:gd name="connsiteY2" fmla="*/ 35786 h 265642"/>
                <a:gd name="connsiteX3" fmla="*/ 30914 w 362756"/>
                <a:gd name="connsiteY3" fmla="*/ 122957 h 265642"/>
                <a:gd name="connsiteX4" fmla="*/ 262276 w 362756"/>
                <a:gd name="connsiteY4" fmla="*/ 256307 h 265642"/>
                <a:gd name="connsiteX5" fmla="*/ 295614 w 362756"/>
                <a:gd name="connsiteY5" fmla="*/ 265641 h 265642"/>
                <a:gd name="connsiteX6" fmla="*/ 362755 w 362756"/>
                <a:gd name="connsiteY6" fmla="*/ 199433 h 265642"/>
                <a:gd name="connsiteX7" fmla="*/ 328951 w 362756"/>
                <a:gd name="connsiteY7" fmla="*/ 140959 h 26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756" h="265642">
                  <a:moveTo>
                    <a:pt x="328951" y="140959"/>
                  </a:moveTo>
                  <a:lnTo>
                    <a:pt x="97589" y="7609"/>
                  </a:lnTo>
                  <a:cubicBezTo>
                    <a:pt x="64958" y="-9460"/>
                    <a:pt x="24673" y="3155"/>
                    <a:pt x="7604" y="35786"/>
                  </a:cubicBezTo>
                  <a:cubicBezTo>
                    <a:pt x="-8458" y="66483"/>
                    <a:pt x="1677" y="104368"/>
                    <a:pt x="30914" y="122957"/>
                  </a:cubicBezTo>
                  <a:lnTo>
                    <a:pt x="262276" y="256307"/>
                  </a:lnTo>
                  <a:cubicBezTo>
                    <a:pt x="272371" y="262301"/>
                    <a:pt x="283872" y="265521"/>
                    <a:pt x="295614" y="265641"/>
                  </a:cubicBezTo>
                  <a:cubicBezTo>
                    <a:pt x="332438" y="265901"/>
                    <a:pt x="362495" y="236257"/>
                    <a:pt x="362755" y="199433"/>
                  </a:cubicBezTo>
                  <a:cubicBezTo>
                    <a:pt x="362922" y="175256"/>
                    <a:pt x="349987" y="152880"/>
                    <a:pt x="328951" y="140959"/>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sp>
          <p:nvSpPr>
            <p:cNvPr id="17" name="Freeform 16">
              <a:extLst>
                <a:ext uri="{FF2B5EF4-FFF2-40B4-BE49-F238E27FC236}">
                  <a16:creationId xmlns:a16="http://schemas.microsoft.com/office/drawing/2014/main" id="{FA7FE388-D65B-6106-5E2D-06D66692063B}"/>
                </a:ext>
              </a:extLst>
            </p:cNvPr>
            <p:cNvSpPr/>
            <p:nvPr/>
          </p:nvSpPr>
          <p:spPr>
            <a:xfrm>
              <a:off x="1517302" y="1164461"/>
              <a:ext cx="533769" cy="1200829"/>
            </a:xfrm>
            <a:custGeom>
              <a:avLst/>
              <a:gdLst>
                <a:gd name="connsiteX0" fmla="*/ 266966 w 533769"/>
                <a:gd name="connsiteY0" fmla="*/ 1200822 h 1200829"/>
                <a:gd name="connsiteX1" fmla="*/ 243630 w 533769"/>
                <a:gd name="connsiteY1" fmla="*/ 1196154 h 1200829"/>
                <a:gd name="connsiteX2" fmla="*/ 204151 w 533769"/>
                <a:gd name="connsiteY2" fmla="*/ 1110524 h 1200829"/>
                <a:gd name="connsiteX3" fmla="*/ 204291 w 533769"/>
                <a:gd name="connsiteY3" fmla="*/ 1110144 h 1200829"/>
                <a:gd name="connsiteX4" fmla="*/ 370979 w 533769"/>
                <a:gd name="connsiteY4" fmla="*/ 667422 h 1200829"/>
                <a:gd name="connsiteX5" fmla="*/ 66941 w 533769"/>
                <a:gd name="connsiteY5" fmla="*/ 667422 h 1200829"/>
                <a:gd name="connsiteX6" fmla="*/ 12267 w 533769"/>
                <a:gd name="connsiteY6" fmla="*/ 638751 h 1200829"/>
                <a:gd name="connsiteX7" fmla="*/ 4266 w 533769"/>
                <a:gd name="connsiteY7" fmla="*/ 576744 h 1200829"/>
                <a:gd name="connsiteX8" fmla="*/ 204291 w 533769"/>
                <a:gd name="connsiteY8" fmla="*/ 43344 h 1200829"/>
                <a:gd name="connsiteX9" fmla="*/ 290635 w 533769"/>
                <a:gd name="connsiteY9" fmla="*/ 4339 h 1200829"/>
                <a:gd name="connsiteX10" fmla="*/ 329640 w 533769"/>
                <a:gd name="connsiteY10" fmla="*/ 90683 h 1200829"/>
                <a:gd name="connsiteX11" fmla="*/ 162953 w 533769"/>
                <a:gd name="connsiteY11" fmla="*/ 534072 h 1200829"/>
                <a:gd name="connsiteX12" fmla="*/ 466991 w 533769"/>
                <a:gd name="connsiteY12" fmla="*/ 534072 h 1200829"/>
                <a:gd name="connsiteX13" fmla="*/ 521664 w 533769"/>
                <a:gd name="connsiteY13" fmla="*/ 562742 h 1200829"/>
                <a:gd name="connsiteX14" fmla="*/ 529665 w 533769"/>
                <a:gd name="connsiteY14" fmla="*/ 624083 h 1200829"/>
                <a:gd name="connsiteX15" fmla="*/ 329640 w 533769"/>
                <a:gd name="connsiteY15" fmla="*/ 1157483 h 1200829"/>
                <a:gd name="connsiteX16" fmla="*/ 266966 w 533769"/>
                <a:gd name="connsiteY16" fmla="*/ 1200822 h 1200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33769" h="1200829">
                  <a:moveTo>
                    <a:pt x="266966" y="1200822"/>
                  </a:moveTo>
                  <a:cubicBezTo>
                    <a:pt x="258945" y="1200955"/>
                    <a:pt x="250984" y="1199361"/>
                    <a:pt x="243630" y="1196154"/>
                  </a:cubicBezTo>
                  <a:cubicBezTo>
                    <a:pt x="209079" y="1183413"/>
                    <a:pt x="191403" y="1145075"/>
                    <a:pt x="204151" y="1110524"/>
                  </a:cubicBezTo>
                  <a:cubicBezTo>
                    <a:pt x="204198" y="1110397"/>
                    <a:pt x="204245" y="1110270"/>
                    <a:pt x="204291" y="1110144"/>
                  </a:cubicBezTo>
                  <a:lnTo>
                    <a:pt x="370979" y="667422"/>
                  </a:lnTo>
                  <a:lnTo>
                    <a:pt x="66941" y="667422"/>
                  </a:lnTo>
                  <a:cubicBezTo>
                    <a:pt x="45125" y="667388"/>
                    <a:pt x="24702" y="656680"/>
                    <a:pt x="12267" y="638751"/>
                  </a:cubicBezTo>
                  <a:cubicBezTo>
                    <a:pt x="-528" y="620689"/>
                    <a:pt x="-3521" y="597460"/>
                    <a:pt x="4266" y="576744"/>
                  </a:cubicBezTo>
                  <a:lnTo>
                    <a:pt x="204291" y="43344"/>
                  </a:lnTo>
                  <a:cubicBezTo>
                    <a:pt x="217366" y="8729"/>
                    <a:pt x="256024" y="-8734"/>
                    <a:pt x="290635" y="4339"/>
                  </a:cubicBezTo>
                  <a:cubicBezTo>
                    <a:pt x="325246" y="17411"/>
                    <a:pt x="342715" y="56068"/>
                    <a:pt x="329640" y="90683"/>
                  </a:cubicBezTo>
                  <a:lnTo>
                    <a:pt x="162953" y="534072"/>
                  </a:lnTo>
                  <a:lnTo>
                    <a:pt x="466991" y="534072"/>
                  </a:lnTo>
                  <a:cubicBezTo>
                    <a:pt x="488807" y="534105"/>
                    <a:pt x="509229" y="544813"/>
                    <a:pt x="521664" y="562742"/>
                  </a:cubicBezTo>
                  <a:cubicBezTo>
                    <a:pt x="534226" y="580637"/>
                    <a:pt x="537220" y="603560"/>
                    <a:pt x="529665" y="624083"/>
                  </a:cubicBezTo>
                  <a:lnTo>
                    <a:pt x="329640" y="1157483"/>
                  </a:lnTo>
                  <a:cubicBezTo>
                    <a:pt x="319872" y="1183620"/>
                    <a:pt x="294869" y="1200915"/>
                    <a:pt x="266966" y="1200822"/>
                  </a:cubicBezTo>
                  <a:close/>
                </a:path>
              </a:pathLst>
            </a:custGeom>
            <a:grpFill/>
            <a:ln w="66675" cap="flat">
              <a:noFill/>
              <a:prstDash val="solid"/>
              <a:miter/>
            </a:ln>
            <a:scene3d>
              <a:camera prst="orthographicFront"/>
              <a:lightRig rig="threePt" dir="t"/>
            </a:scene3d>
            <a:sp3d/>
          </p:spPr>
          <p:txBody>
            <a:bodyPr rtlCol="0" anchor="ctr"/>
            <a:lstStyle/>
            <a:p>
              <a:endParaRPr lang="en-US"/>
            </a:p>
          </p:txBody>
        </p:sp>
      </p:grpSp>
    </p:spTree>
    <p:extLst>
      <p:ext uri="{BB962C8B-B14F-4D97-AF65-F5344CB8AC3E}">
        <p14:creationId xmlns:p14="http://schemas.microsoft.com/office/powerpoint/2010/main" val="278569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672A"/>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033443B-EBDC-CA05-641F-B8701540D07C}"/>
              </a:ext>
            </a:extLst>
          </p:cNvPr>
          <p:cNvSpPr/>
          <p:nvPr/>
        </p:nvSpPr>
        <p:spPr>
          <a:xfrm flipH="1">
            <a:off x="0" y="0"/>
            <a:ext cx="12192000" cy="6857998"/>
          </a:xfrm>
          <a:prstGeom prst="rtTriangle">
            <a:avLst/>
          </a:prstGeom>
          <a:gradFill>
            <a:gsLst>
              <a:gs pos="0">
                <a:srgbClr val="FF672A"/>
              </a:gs>
              <a:gs pos="100000">
                <a:srgbClr val="FFAE8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 name="Right Triangle 2">
            <a:extLst>
              <a:ext uri="{FF2B5EF4-FFF2-40B4-BE49-F238E27FC236}">
                <a16:creationId xmlns:a16="http://schemas.microsoft.com/office/drawing/2014/main" id="{CEB6542D-6EEA-EB02-E315-DD5482F2D4FD}"/>
              </a:ext>
            </a:extLst>
          </p:cNvPr>
          <p:cNvSpPr/>
          <p:nvPr/>
        </p:nvSpPr>
        <p:spPr>
          <a:xfrm flipH="1">
            <a:off x="0" y="2493818"/>
            <a:ext cx="12192000" cy="4364180"/>
          </a:xfrm>
          <a:prstGeom prst="rtTriangle">
            <a:avLst/>
          </a:prstGeom>
          <a:gradFill>
            <a:gsLst>
              <a:gs pos="22000">
                <a:srgbClr val="FF672A"/>
              </a:gs>
              <a:gs pos="100000">
                <a:srgbClr val="FFAE8B"/>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 name="TextBox 5">
            <a:extLst>
              <a:ext uri="{FF2B5EF4-FFF2-40B4-BE49-F238E27FC236}">
                <a16:creationId xmlns:a16="http://schemas.microsoft.com/office/drawing/2014/main" id="{B28C3404-3010-24FE-CC63-641CA51032E7}"/>
              </a:ext>
            </a:extLst>
          </p:cNvPr>
          <p:cNvSpPr txBox="1"/>
          <p:nvPr/>
        </p:nvSpPr>
        <p:spPr>
          <a:xfrm>
            <a:off x="7802088" y="5657669"/>
            <a:ext cx="4341144" cy="1200329"/>
          </a:xfrm>
          <a:prstGeom prst="rect">
            <a:avLst/>
          </a:prstGeom>
          <a:noFill/>
        </p:spPr>
        <p:txBody>
          <a:bodyPr wrap="square" rtlCol="0">
            <a:spAutoFit/>
          </a:bodyPr>
          <a:lstStyle/>
          <a:p>
            <a:pPr algn="r"/>
            <a:r>
              <a:rPr lang="en-US" sz="7200" spc="300" dirty="0">
                <a:solidFill>
                  <a:srgbClr val="FFDDCA"/>
                </a:solidFill>
                <a:latin typeface="Century Gothic" panose="020B0502020202020204" pitchFamily="34" charset="0"/>
              </a:rPr>
              <a:t>THREATS</a:t>
            </a:r>
          </a:p>
        </p:txBody>
      </p:sp>
      <p:sp>
        <p:nvSpPr>
          <p:cNvPr id="9" name="TextBox 8">
            <a:extLst>
              <a:ext uri="{FF2B5EF4-FFF2-40B4-BE49-F238E27FC236}">
                <a16:creationId xmlns:a16="http://schemas.microsoft.com/office/drawing/2014/main" id="{43FDB4A1-3647-B9D0-B4B9-E254FDBCBC6C}"/>
              </a:ext>
            </a:extLst>
          </p:cNvPr>
          <p:cNvSpPr txBox="1"/>
          <p:nvPr/>
        </p:nvSpPr>
        <p:spPr>
          <a:xfrm>
            <a:off x="279071" y="189546"/>
            <a:ext cx="8603671" cy="861774"/>
          </a:xfrm>
          <a:prstGeom prst="rect">
            <a:avLst/>
          </a:prstGeom>
          <a:noFill/>
        </p:spPr>
        <p:txBody>
          <a:bodyPr wrap="square">
            <a:spAutoFit/>
          </a:bodyPr>
          <a:lstStyle/>
          <a:p>
            <a:r>
              <a:rPr lang="en-US" sz="1600"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In the </a:t>
            </a:r>
            <a:r>
              <a:rPr lang="en-US" sz="1600" i="1"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Threats</a:t>
            </a:r>
            <a:r>
              <a:rPr lang="en-US" sz="1600"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 section of a marketing SWOT template, one should list external challenges, risks, or barriers that might prevent the company from achieving its goals or might adversely affect </a:t>
            </a:r>
            <a:r>
              <a:rPr lang="en-US" sz="1600" dirty="0">
                <a:solidFill>
                  <a:srgbClr val="FFDDCA"/>
                </a:solidFill>
                <a:latin typeface="Century Gothic" panose="020B0502020202020204" pitchFamily="34" charset="0"/>
                <a:ea typeface="Times New Roman" panose="02020603050405020304" pitchFamily="18" charset="0"/>
                <a:cs typeface="Calibri" panose="020F0502020204030204" pitchFamily="34" charset="0"/>
              </a:rPr>
              <a:t>the firm’s</a:t>
            </a:r>
            <a:r>
              <a:rPr lang="en-US" sz="1600" dirty="0">
                <a:solidFill>
                  <a:srgbClr val="FFDDCA"/>
                </a:solidFill>
                <a:effectLst/>
                <a:latin typeface="Century Gothic" panose="020B0502020202020204" pitchFamily="34" charset="0"/>
                <a:ea typeface="Times New Roman" panose="02020603050405020304" pitchFamily="18" charset="0"/>
                <a:cs typeface="Calibri" panose="020F0502020204030204" pitchFamily="34" charset="0"/>
              </a:rPr>
              <a:t> operations.</a:t>
            </a:r>
          </a:p>
        </p:txBody>
      </p:sp>
      <p:sp>
        <p:nvSpPr>
          <p:cNvPr id="16" name="TextBox 15">
            <a:extLst>
              <a:ext uri="{FF2B5EF4-FFF2-40B4-BE49-F238E27FC236}">
                <a16:creationId xmlns:a16="http://schemas.microsoft.com/office/drawing/2014/main" id="{9F5FAD9C-EA4A-FC10-E1BE-2BE5B139C3FE}"/>
              </a:ext>
            </a:extLst>
          </p:cNvPr>
          <p:cNvSpPr txBox="1"/>
          <p:nvPr/>
        </p:nvSpPr>
        <p:spPr>
          <a:xfrm>
            <a:off x="279071" y="1388252"/>
            <a:ext cx="6062351" cy="369332"/>
          </a:xfrm>
          <a:prstGeom prst="rect">
            <a:avLst/>
          </a:prstGeom>
          <a:noFill/>
        </p:spPr>
        <p:txBody>
          <a:bodyPr wrap="square" lIns="91440">
            <a:spAutoFit/>
          </a:bodyPr>
          <a:lstStyle/>
          <a:p>
            <a:pPr marL="100330" marR="0">
              <a:spcBef>
                <a:spcPts val="0"/>
              </a:spcBef>
              <a:spcAft>
                <a:spcPts val="1320"/>
              </a:spcAft>
            </a:pPr>
            <a:r>
              <a:rPr lang="en-US" sz="1800"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Enter Text</a:t>
            </a:r>
          </a:p>
        </p:txBody>
      </p:sp>
      <p:grpSp>
        <p:nvGrpSpPr>
          <p:cNvPr id="2" name="Group 1">
            <a:extLst>
              <a:ext uri="{FF2B5EF4-FFF2-40B4-BE49-F238E27FC236}">
                <a16:creationId xmlns:a16="http://schemas.microsoft.com/office/drawing/2014/main" id="{9BA075AF-0C54-BA4E-FFE6-4C5EBB1A4405}"/>
              </a:ext>
            </a:extLst>
          </p:cNvPr>
          <p:cNvGrpSpPr/>
          <p:nvPr/>
        </p:nvGrpSpPr>
        <p:grpSpPr>
          <a:xfrm rot="20589372">
            <a:off x="8640283" y="2038564"/>
            <a:ext cx="4282049" cy="3064450"/>
            <a:chOff x="8244117" y="4602260"/>
            <a:chExt cx="2714941" cy="1942948"/>
          </a:xfrm>
          <a:solidFill>
            <a:srgbClr val="FFDDCA"/>
          </a:solidFill>
        </p:grpSpPr>
        <p:sp>
          <p:nvSpPr>
            <p:cNvPr id="18" name="Freeform 17">
              <a:extLst>
                <a:ext uri="{FF2B5EF4-FFF2-40B4-BE49-F238E27FC236}">
                  <a16:creationId xmlns:a16="http://schemas.microsoft.com/office/drawing/2014/main" id="{5D89C828-EBF9-BD1E-FC15-0D76438AB77E}"/>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36F5061-A190-8A0B-655D-D79E043D1BD3}"/>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3511EDA-2386-F9F2-495B-31A4476B7918}"/>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166037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99509"/>
        </a:solidFill>
        <a:effectLst/>
      </p:bgPr>
    </p:bg>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6F7404A2-7E78-206F-E17A-17EA896A89A2}"/>
              </a:ext>
            </a:extLst>
          </p:cNvPr>
          <p:cNvSpPr/>
          <p:nvPr/>
        </p:nvSpPr>
        <p:spPr>
          <a:xfrm flipH="1">
            <a:off x="0" y="0"/>
            <a:ext cx="12192000" cy="6857998"/>
          </a:xfrm>
          <a:prstGeom prst="rtTriangle">
            <a:avLst/>
          </a:prstGeom>
          <a:gradFill>
            <a:gsLst>
              <a:gs pos="0">
                <a:srgbClr val="F99509"/>
              </a:gs>
              <a:gs pos="100000">
                <a:srgbClr val="FF672A"/>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B67DAF35-3CCB-3B7F-CC37-8588E65D820D}"/>
              </a:ext>
            </a:extLst>
          </p:cNvPr>
          <p:cNvSpPr/>
          <p:nvPr/>
        </p:nvSpPr>
        <p:spPr>
          <a:xfrm flipH="1">
            <a:off x="0" y="2493818"/>
            <a:ext cx="12192000" cy="4364180"/>
          </a:xfrm>
          <a:prstGeom prst="rtTriangle">
            <a:avLst/>
          </a:prstGeom>
          <a:gradFill>
            <a:gsLst>
              <a:gs pos="0">
                <a:srgbClr val="F99509"/>
              </a:gs>
              <a:gs pos="99000">
                <a:srgbClr val="FF672A"/>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solidFill>
              <a:schemeClr val="bg1"/>
            </a:solid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sp>
        <p:nvSpPr>
          <p:cNvPr id="33" name="TextBox 32">
            <a:extLst>
              <a:ext uri="{FF2B5EF4-FFF2-40B4-BE49-F238E27FC236}">
                <a16:creationId xmlns:a16="http://schemas.microsoft.com/office/drawing/2014/main" id="{94104845-EB21-91BC-CE58-284F33B4C0E9}"/>
              </a:ext>
            </a:extLst>
          </p:cNvPr>
          <p:cNvSpPr txBox="1"/>
          <p:nvPr/>
        </p:nvSpPr>
        <p:spPr>
          <a:xfrm>
            <a:off x="504669" y="1320514"/>
            <a:ext cx="5591331" cy="434991"/>
          </a:xfrm>
          <a:prstGeom prst="rect">
            <a:avLst/>
          </a:prstGeom>
          <a:noFill/>
        </p:spPr>
        <p:txBody>
          <a:bodyPr wrap="square">
            <a:spAutoFit/>
          </a:bodyPr>
          <a:lstStyle/>
          <a:p>
            <a:pPr>
              <a:lnSpc>
                <a:spcPct val="150000"/>
              </a:lnSpc>
            </a:pPr>
            <a:r>
              <a:rPr lang="en-US" sz="1700" dirty="0">
                <a:solidFill>
                  <a:schemeClr val="bg1"/>
                </a:solidFill>
                <a:latin typeface="Century Gothic" panose="020B0502020202020204" pitchFamily="34" charset="0"/>
              </a:rPr>
              <a:t>Enter Text</a:t>
            </a:r>
          </a:p>
        </p:txBody>
      </p:sp>
      <p:sp>
        <p:nvSpPr>
          <p:cNvPr id="2" name="TextBox 1">
            <a:extLst>
              <a:ext uri="{FF2B5EF4-FFF2-40B4-BE49-F238E27FC236}">
                <a16:creationId xmlns:a16="http://schemas.microsoft.com/office/drawing/2014/main" id="{28930664-32F5-248F-960F-78643BA1BAE3}"/>
              </a:ext>
            </a:extLst>
          </p:cNvPr>
          <p:cNvSpPr txBox="1"/>
          <p:nvPr/>
        </p:nvSpPr>
        <p:spPr>
          <a:xfrm>
            <a:off x="35624" y="11658"/>
            <a:ext cx="10972801" cy="1200329"/>
          </a:xfrm>
          <a:prstGeom prst="rect">
            <a:avLst/>
          </a:prstGeom>
          <a:noFill/>
        </p:spPr>
        <p:txBody>
          <a:bodyPr wrap="square" rtlCol="0">
            <a:spAutoFit/>
          </a:bodyPr>
          <a:lstStyle/>
          <a:p>
            <a:r>
              <a:rPr lang="en-US" sz="7200" spc="300" dirty="0">
                <a:solidFill>
                  <a:schemeClr val="bg1"/>
                </a:solidFill>
                <a:latin typeface="Century Gothic" panose="020B0502020202020204" pitchFamily="34" charset="0"/>
              </a:rPr>
              <a:t>NEXT STEPS</a:t>
            </a:r>
          </a:p>
        </p:txBody>
      </p:sp>
    </p:spTree>
    <p:extLst>
      <p:ext uri="{BB962C8B-B14F-4D97-AF65-F5344CB8AC3E}">
        <p14:creationId xmlns:p14="http://schemas.microsoft.com/office/powerpoint/2010/main" val="4070647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2023</TotalTime>
  <Words>344</Words>
  <Application>Microsoft Macintosh PowerPoint</Application>
  <PresentationFormat>Widescreen</PresentationFormat>
  <Paragraphs>25</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42</cp:revision>
  <cp:lastPrinted>2020-08-31T22:23:58Z</cp:lastPrinted>
  <dcterms:created xsi:type="dcterms:W3CDTF">2021-07-07T23:54:57Z</dcterms:created>
  <dcterms:modified xsi:type="dcterms:W3CDTF">2023-11-12T00:16:14Z</dcterms:modified>
</cp:coreProperties>
</file>