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sldIdLst>
    <p:sldId id="408" r:id="rId2"/>
    <p:sldId id="416" r:id="rId3"/>
    <p:sldId id="353" r:id="rId4"/>
    <p:sldId id="417" r:id="rId5"/>
    <p:sldId id="418" r:id="rId6"/>
    <p:sldId id="426" r:id="rId7"/>
    <p:sldId id="41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5BF"/>
    <a:srgbClr val="FBEBD4"/>
    <a:srgbClr val="ECF8C2"/>
    <a:srgbClr val="D1E45D"/>
    <a:srgbClr val="D2F8EE"/>
    <a:srgbClr val="F99F74"/>
    <a:srgbClr val="F88F2E"/>
    <a:srgbClr val="A1E4D7"/>
    <a:srgbClr val="CFE46E"/>
    <a:srgbClr val="C8E3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D91A56-5E2F-4CCD-B201-EC1E70B474BF}" v="10" dt="2023-11-26T19:25:12.2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40" autoAdjust="0"/>
    <p:restoredTop sz="86447"/>
  </p:normalViewPr>
  <p:slideViewPr>
    <p:cSldViewPr snapToGrid="0" snapToObjects="1">
      <p:cViewPr varScale="1">
        <p:scale>
          <a:sx n="128" d="100"/>
          <a:sy n="128" d="100"/>
        </p:scale>
        <p:origin x="408" y="18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4"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BFD91A56-5E2F-4CCD-B201-EC1E70B474BF}"/>
    <pc:docChg chg="modSld">
      <pc:chgData name="Bess Dunlevy" userId="dd4b9a8537dbe9d0" providerId="LiveId" clId="{BFD91A56-5E2F-4CCD-B201-EC1E70B474BF}" dt="2023-11-26T19:25:38.314" v="157" actId="255"/>
      <pc:docMkLst>
        <pc:docMk/>
      </pc:docMkLst>
      <pc:sldChg chg="modSp mod">
        <pc:chgData name="Bess Dunlevy" userId="dd4b9a8537dbe9d0" providerId="LiveId" clId="{BFD91A56-5E2F-4CCD-B201-EC1E70B474BF}" dt="2023-11-26T19:25:38.314" v="157" actId="255"/>
        <pc:sldMkLst>
          <pc:docMk/>
          <pc:sldMk cId="1179924037" sldId="353"/>
        </pc:sldMkLst>
        <pc:graphicFrameChg chg="mod modGraphic">
          <ac:chgData name="Bess Dunlevy" userId="dd4b9a8537dbe9d0" providerId="LiveId" clId="{BFD91A56-5E2F-4CCD-B201-EC1E70B474BF}" dt="2023-11-26T19:25:38.314" v="157" actId="255"/>
          <ac:graphicFrameMkLst>
            <pc:docMk/>
            <pc:sldMk cId="1179924037" sldId="353"/>
            <ac:graphicFrameMk id="8" creationId="{EC63B6E0-0CC4-4FCB-2288-40BB7F27CCB7}"/>
          </ac:graphicFrameMkLst>
        </pc:graphicFrameChg>
      </pc:sldChg>
      <pc:sldChg chg="modSp mod">
        <pc:chgData name="Bess Dunlevy" userId="dd4b9a8537dbe9d0" providerId="LiveId" clId="{BFD91A56-5E2F-4CCD-B201-EC1E70B474BF}" dt="2023-11-26T19:24:16.691" v="148" actId="20577"/>
        <pc:sldMkLst>
          <pc:docMk/>
          <pc:sldMk cId="2079832875" sldId="408"/>
        </pc:sldMkLst>
        <pc:spChg chg="mod">
          <ac:chgData name="Bess Dunlevy" userId="dd4b9a8537dbe9d0" providerId="LiveId" clId="{BFD91A56-5E2F-4CCD-B201-EC1E70B474BF}" dt="2023-11-26T19:23:18.125" v="7" actId="20577"/>
          <ac:spMkLst>
            <pc:docMk/>
            <pc:sldMk cId="2079832875" sldId="408"/>
            <ac:spMk id="4" creationId="{533963B4-4E0A-77DE-5C4C-C56FE205B941}"/>
          </ac:spMkLst>
        </pc:spChg>
        <pc:spChg chg="mod">
          <ac:chgData name="Bess Dunlevy" userId="dd4b9a8537dbe9d0" providerId="LiveId" clId="{BFD91A56-5E2F-4CCD-B201-EC1E70B474BF}" dt="2023-11-26T19:23:22.324" v="15" actId="20577"/>
          <ac:spMkLst>
            <pc:docMk/>
            <pc:sldMk cId="2079832875" sldId="408"/>
            <ac:spMk id="9" creationId="{CB9D49A6-86F7-B744-828A-D7C1D9D15D8C}"/>
          </ac:spMkLst>
        </pc:spChg>
        <pc:spChg chg="mod">
          <ac:chgData name="Bess Dunlevy" userId="dd4b9a8537dbe9d0" providerId="LiveId" clId="{BFD91A56-5E2F-4CCD-B201-EC1E70B474BF}" dt="2023-11-26T19:23:31.001" v="30" actId="20577"/>
          <ac:spMkLst>
            <pc:docMk/>
            <pc:sldMk cId="2079832875" sldId="408"/>
            <ac:spMk id="12" creationId="{206FE2BB-C43D-8813-5601-D09E0AF87853}"/>
          </ac:spMkLst>
        </pc:spChg>
        <pc:graphicFrameChg chg="mod modGraphic">
          <ac:chgData name="Bess Dunlevy" userId="dd4b9a8537dbe9d0" providerId="LiveId" clId="{BFD91A56-5E2F-4CCD-B201-EC1E70B474BF}" dt="2023-11-26T19:24:16.691" v="148" actId="20577"/>
          <ac:graphicFrameMkLst>
            <pc:docMk/>
            <pc:sldMk cId="2079832875" sldId="408"/>
            <ac:graphicFrameMk id="13" creationId="{3CDDA1B3-7873-CAA0-940C-9B363A2EB1BD}"/>
          </ac:graphicFrameMkLst>
        </pc:graphicFrameChg>
      </pc:sldChg>
      <pc:sldChg chg="modSp mod">
        <pc:chgData name="Bess Dunlevy" userId="dd4b9a8537dbe9d0" providerId="LiveId" clId="{BFD91A56-5E2F-4CCD-B201-EC1E70B474BF}" dt="2023-11-26T19:25:31.257" v="156" actId="255"/>
        <pc:sldMkLst>
          <pc:docMk/>
          <pc:sldMk cId="1723460177" sldId="417"/>
        </pc:sldMkLst>
        <pc:graphicFrameChg chg="mod modGraphic">
          <ac:chgData name="Bess Dunlevy" userId="dd4b9a8537dbe9d0" providerId="LiveId" clId="{BFD91A56-5E2F-4CCD-B201-EC1E70B474BF}" dt="2023-11-26T19:25:31.257" v="156" actId="255"/>
          <ac:graphicFrameMkLst>
            <pc:docMk/>
            <pc:sldMk cId="1723460177" sldId="417"/>
            <ac:graphicFrameMk id="8" creationId="{EC63B6E0-0CC4-4FCB-2288-40BB7F27CCB7}"/>
          </ac:graphicFrameMkLst>
        </pc:graphicFrameChg>
      </pc:sldChg>
      <pc:sldChg chg="modSp mod">
        <pc:chgData name="Bess Dunlevy" userId="dd4b9a8537dbe9d0" providerId="LiveId" clId="{BFD91A56-5E2F-4CCD-B201-EC1E70B474BF}" dt="2023-11-26T19:25:25.459" v="155" actId="255"/>
        <pc:sldMkLst>
          <pc:docMk/>
          <pc:sldMk cId="2082553283" sldId="418"/>
        </pc:sldMkLst>
        <pc:graphicFrameChg chg="mod modGraphic">
          <ac:chgData name="Bess Dunlevy" userId="dd4b9a8537dbe9d0" providerId="LiveId" clId="{BFD91A56-5E2F-4CCD-B201-EC1E70B474BF}" dt="2023-11-26T19:25:25.459" v="155" actId="255"/>
          <ac:graphicFrameMkLst>
            <pc:docMk/>
            <pc:sldMk cId="2082553283" sldId="418"/>
            <ac:graphicFrameMk id="8" creationId="{EC63B6E0-0CC4-4FCB-2288-40BB7F27CCB7}"/>
          </ac:graphicFrameMkLst>
        </pc:graphicFrameChg>
      </pc:sldChg>
      <pc:sldChg chg="modSp mod">
        <pc:chgData name="Bess Dunlevy" userId="dd4b9a8537dbe9d0" providerId="LiveId" clId="{BFD91A56-5E2F-4CCD-B201-EC1E70B474BF}" dt="2023-11-26T19:25:18.580" v="154" actId="255"/>
        <pc:sldMkLst>
          <pc:docMk/>
          <pc:sldMk cId="1367557608" sldId="426"/>
        </pc:sldMkLst>
        <pc:graphicFrameChg chg="mod modGraphic">
          <ac:chgData name="Bess Dunlevy" userId="dd4b9a8537dbe9d0" providerId="LiveId" clId="{BFD91A56-5E2F-4CCD-B201-EC1E70B474BF}" dt="2023-11-26T19:25:18.580" v="154" actId="255"/>
          <ac:graphicFrameMkLst>
            <pc:docMk/>
            <pc:sldMk cId="1367557608" sldId="426"/>
            <ac:graphicFrameMk id="8" creationId="{EC63B6E0-0CC4-4FCB-2288-40BB7F27CCB7}"/>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11/30/23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125660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853036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31982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5809457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3860790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914717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87000">
              <a:schemeClr val="bg1">
                <a:lumMod val="9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11/30/23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smartsheet.com/try-it?trp=11903&amp;utm_source=template-powerpoint&amp;utm_medium=content&amp;utm_campaign=Simple+Annual+Marketing+Report+Example-powerpoint-11903&amp;lpa=Simple+Annual+Marketing+Report+Example+powerpoint+11903"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close-up of a colorful paper&#10;&#10;Description automatically generated">
            <a:extLst>
              <a:ext uri="{FF2B5EF4-FFF2-40B4-BE49-F238E27FC236}">
                <a16:creationId xmlns:a16="http://schemas.microsoft.com/office/drawing/2014/main" id="{6FF29C9C-391A-E895-46FC-62D530287C57}"/>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ANNUAL MARKETING REPORT PRESENTATION EXAMPLE</a:t>
            </a:r>
            <a:endParaRPr lang="en-US" dirty="0">
              <a:solidFill>
                <a:schemeClr val="bg1"/>
              </a:solidFill>
              <a:latin typeface="Century Gothic" panose="020B0502020202020204" pitchFamily="34" charset="0"/>
              <a:ea typeface="Arial" charset="0"/>
              <a:cs typeface="Arial" charset="0"/>
            </a:endParaRPr>
          </a:p>
        </p:txBody>
      </p:sp>
      <p:pic>
        <p:nvPicPr>
          <p:cNvPr id="2" name="Picture 1">
            <a:hlinkClick r:id="rId4"/>
            <a:extLst>
              <a:ext uri="{FF2B5EF4-FFF2-40B4-BE49-F238E27FC236}">
                <a16:creationId xmlns:a16="http://schemas.microsoft.com/office/drawing/2014/main" id="{CCDD0F85-5309-8854-91CB-140148D9F376}"/>
              </a:ext>
            </a:extLst>
          </p:cNvPr>
          <p:cNvPicPr>
            <a:picLocks noChangeAspect="1"/>
          </p:cNvPicPr>
          <p:nvPr/>
        </p:nvPicPr>
        <p:blipFill>
          <a:blip r:embed="rId5"/>
          <a:stretch>
            <a:fillRect/>
          </a:stretch>
        </p:blipFill>
        <p:spPr>
          <a:xfrm>
            <a:off x="7195564" y="291588"/>
            <a:ext cx="4695989" cy="651688"/>
          </a:xfrm>
          <a:prstGeom prst="rect">
            <a:avLst/>
          </a:prstGeom>
        </p:spPr>
      </p:pic>
      <p:sp>
        <p:nvSpPr>
          <p:cNvPr id="4" name="TextBox 3">
            <a:extLst>
              <a:ext uri="{FF2B5EF4-FFF2-40B4-BE49-F238E27FC236}">
                <a16:creationId xmlns:a16="http://schemas.microsoft.com/office/drawing/2014/main" id="{533963B4-4E0A-77DE-5C4C-C56FE205B941}"/>
              </a:ext>
            </a:extLst>
          </p:cNvPr>
          <p:cNvSpPr txBox="1"/>
          <p:nvPr/>
        </p:nvSpPr>
        <p:spPr>
          <a:xfrm>
            <a:off x="300447" y="253847"/>
            <a:ext cx="6264255" cy="1169551"/>
          </a:xfrm>
          <a:prstGeom prst="rect">
            <a:avLst/>
          </a:prstGeom>
          <a:noFill/>
        </p:spPr>
        <p:txBody>
          <a:bodyPr wrap="square" rtlCol="0">
            <a:spAutoFit/>
          </a:bodyPr>
          <a:lstStyle/>
          <a:p>
            <a:r>
              <a:rPr lang="en-US" sz="3500" b="1" dirty="0">
                <a:solidFill>
                  <a:schemeClr val="tx1">
                    <a:lumMod val="65000"/>
                    <a:lumOff val="35000"/>
                  </a:schemeClr>
                </a:solidFill>
                <a:latin typeface="Century Gothic" panose="020B0502020202020204" pitchFamily="34" charset="0"/>
              </a:rPr>
              <a:t>SIMPLE ANNUAL MARKETING REPORT TEMPLATE EXAMPLE</a:t>
            </a:r>
          </a:p>
        </p:txBody>
      </p:sp>
      <p:graphicFrame>
        <p:nvGraphicFramePr>
          <p:cNvPr id="13" name="Table 12">
            <a:extLst>
              <a:ext uri="{FF2B5EF4-FFF2-40B4-BE49-F238E27FC236}">
                <a16:creationId xmlns:a16="http://schemas.microsoft.com/office/drawing/2014/main" id="{3CDDA1B3-7873-CAA0-940C-9B363A2EB1BD}"/>
              </a:ext>
            </a:extLst>
          </p:cNvPr>
          <p:cNvGraphicFramePr>
            <a:graphicFrameLocks noGrp="1"/>
          </p:cNvGraphicFramePr>
          <p:nvPr>
            <p:extLst>
              <p:ext uri="{D42A27DB-BD31-4B8C-83A1-F6EECF244321}">
                <p14:modId xmlns:p14="http://schemas.microsoft.com/office/powerpoint/2010/main" val="3073651070"/>
              </p:ext>
            </p:extLst>
          </p:nvPr>
        </p:nvGraphicFramePr>
        <p:xfrm>
          <a:off x="367748" y="3297313"/>
          <a:ext cx="11070972" cy="2848405"/>
        </p:xfrm>
        <a:graphic>
          <a:graphicData uri="http://schemas.openxmlformats.org/drawingml/2006/table">
            <a:tbl>
              <a:tblPr/>
              <a:tblGrid>
                <a:gridCol w="4028186">
                  <a:extLst>
                    <a:ext uri="{9D8B030D-6E8A-4147-A177-3AD203B41FA5}">
                      <a16:colId xmlns:a16="http://schemas.microsoft.com/office/drawing/2014/main" val="1531615838"/>
                    </a:ext>
                  </a:extLst>
                </a:gridCol>
                <a:gridCol w="7042786">
                  <a:extLst>
                    <a:ext uri="{9D8B030D-6E8A-4147-A177-3AD203B41FA5}">
                      <a16:colId xmlns:a16="http://schemas.microsoft.com/office/drawing/2014/main" val="947185427"/>
                    </a:ext>
                  </a:extLst>
                </a:gridCol>
              </a:tblGrid>
              <a:tr h="547570">
                <a:tc>
                  <a:txBody>
                    <a:bodyPr/>
                    <a:lstStyle/>
                    <a:p>
                      <a:pPr algn="r" fontAlgn="ctr"/>
                      <a:r>
                        <a:rPr lang="en-US" sz="900" b="0" i="0" u="none" strike="noStrike" dirty="0">
                          <a:solidFill>
                            <a:srgbClr val="000000"/>
                          </a:solidFill>
                          <a:effectLst/>
                          <a:latin typeface="Century Gothic" panose="020B0502020202020204" pitchFamily="34" charset="0"/>
                        </a:rPr>
                        <a:t>ADDRESS</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9206 North Van Hayden Avenue, Portland, OR</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196125378"/>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PHONE</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Phone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107351565"/>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EMAIL</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Email Address</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618879638"/>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REPORT DATE</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MM/DD/YY</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492641583"/>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REPORT PREPARED BY</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Dina DeLaurenzi, Chief Marketing Officer</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378722126"/>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REPORT APPROVED BY</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Gino Masterson, Chief Economic Officer</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17325066"/>
                  </a:ext>
                </a:extLst>
              </a:tr>
            </a:tbl>
          </a:graphicData>
        </a:graphic>
      </p:graphicFrame>
      <p:sp>
        <p:nvSpPr>
          <p:cNvPr id="12" name="TextBox 11">
            <a:extLst>
              <a:ext uri="{FF2B5EF4-FFF2-40B4-BE49-F238E27FC236}">
                <a16:creationId xmlns:a16="http://schemas.microsoft.com/office/drawing/2014/main" id="{206FE2BB-C43D-8813-5601-D09E0AF87853}"/>
              </a:ext>
            </a:extLst>
          </p:cNvPr>
          <p:cNvSpPr txBox="1"/>
          <p:nvPr/>
        </p:nvSpPr>
        <p:spPr>
          <a:xfrm>
            <a:off x="300446" y="2184076"/>
            <a:ext cx="6264255" cy="630942"/>
          </a:xfrm>
          <a:prstGeom prst="rect">
            <a:avLst/>
          </a:prstGeom>
          <a:noFill/>
        </p:spPr>
        <p:txBody>
          <a:bodyPr wrap="square" rtlCol="0">
            <a:spAutoFit/>
          </a:bodyPr>
          <a:lstStyle/>
          <a:p>
            <a:r>
              <a:rPr lang="en-US" sz="3500" dirty="0">
                <a:solidFill>
                  <a:schemeClr val="accent5">
                    <a:lumMod val="75000"/>
                  </a:schemeClr>
                </a:solidFill>
                <a:latin typeface="Century Gothic" panose="020B0502020202020204" pitchFamily="34" charset="0"/>
              </a:rPr>
              <a:t>POSITIVE CHARGE</a:t>
            </a:r>
          </a:p>
        </p:txBody>
      </p:sp>
    </p:spTree>
    <p:extLst>
      <p:ext uri="{BB962C8B-B14F-4D97-AF65-F5344CB8AC3E}">
        <p14:creationId xmlns:p14="http://schemas.microsoft.com/office/powerpoint/2010/main" val="2079832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close-up of a colorful paper&#10;&#10;Description automatically generated">
            <a:extLst>
              <a:ext uri="{FF2B5EF4-FFF2-40B4-BE49-F238E27FC236}">
                <a16:creationId xmlns:a16="http://schemas.microsoft.com/office/drawing/2014/main" id="{DA03B2B0-35E3-4A8E-EC2A-1055E8C6A2CC}"/>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ANNUAL MARKETING REPORT PRESENTATION</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2255746" cy="584775"/>
          </a:xfrm>
          <a:prstGeom prst="rect">
            <a:avLst/>
          </a:prstGeom>
          <a:noFill/>
        </p:spPr>
        <p:txBody>
          <a:bodyPr wrap="none" rtlCol="0">
            <a:spAutoFit/>
          </a:bodyPr>
          <a:lstStyle/>
          <a:p>
            <a:r>
              <a:rPr lang="en-US" sz="3200" dirty="0">
                <a:solidFill>
                  <a:schemeClr val="accent5">
                    <a:lumMod val="75000"/>
                  </a:schemeClr>
                </a:solidFill>
                <a:latin typeface="Century Gothic" panose="020B0502020202020204" pitchFamily="34" charset="0"/>
              </a:rPr>
              <a:t>CONTENTS</a:t>
            </a:r>
          </a:p>
        </p:txBody>
      </p:sp>
      <p:sp>
        <p:nvSpPr>
          <p:cNvPr id="10" name="TextBox 9">
            <a:extLst>
              <a:ext uri="{FF2B5EF4-FFF2-40B4-BE49-F238E27FC236}">
                <a16:creationId xmlns:a16="http://schemas.microsoft.com/office/drawing/2014/main" id="{E0D3559C-3C64-B074-2C1E-73A94F3D45D1}"/>
              </a:ext>
            </a:extLst>
          </p:cNvPr>
          <p:cNvSpPr txBox="1"/>
          <p:nvPr/>
        </p:nvSpPr>
        <p:spPr>
          <a:xfrm>
            <a:off x="214684" y="1357704"/>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1</a:t>
            </a:r>
          </a:p>
        </p:txBody>
      </p:sp>
      <p:sp>
        <p:nvSpPr>
          <p:cNvPr id="11" name="TextBox 10">
            <a:extLst>
              <a:ext uri="{FF2B5EF4-FFF2-40B4-BE49-F238E27FC236}">
                <a16:creationId xmlns:a16="http://schemas.microsoft.com/office/drawing/2014/main" id="{0873CA22-45C1-7BEE-3230-58ED7097A40B}"/>
              </a:ext>
            </a:extLst>
          </p:cNvPr>
          <p:cNvSpPr txBox="1"/>
          <p:nvPr/>
        </p:nvSpPr>
        <p:spPr>
          <a:xfrm>
            <a:off x="773625" y="1511592"/>
            <a:ext cx="3074881"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EXECUTIVE SUMMARY</a:t>
            </a:r>
          </a:p>
        </p:txBody>
      </p:sp>
      <p:sp>
        <p:nvSpPr>
          <p:cNvPr id="12" name="TextBox 11">
            <a:extLst>
              <a:ext uri="{FF2B5EF4-FFF2-40B4-BE49-F238E27FC236}">
                <a16:creationId xmlns:a16="http://schemas.microsoft.com/office/drawing/2014/main" id="{8586357E-2B79-D50C-E01F-2B60D9A97F76}"/>
              </a:ext>
            </a:extLst>
          </p:cNvPr>
          <p:cNvSpPr txBox="1"/>
          <p:nvPr/>
        </p:nvSpPr>
        <p:spPr>
          <a:xfrm>
            <a:off x="214684" y="2181907"/>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2</a:t>
            </a:r>
          </a:p>
        </p:txBody>
      </p:sp>
      <p:sp>
        <p:nvSpPr>
          <p:cNvPr id="13" name="TextBox 12">
            <a:extLst>
              <a:ext uri="{FF2B5EF4-FFF2-40B4-BE49-F238E27FC236}">
                <a16:creationId xmlns:a16="http://schemas.microsoft.com/office/drawing/2014/main" id="{A0AEC3F4-D763-0D4A-2A9E-06EE9497A2A7}"/>
              </a:ext>
            </a:extLst>
          </p:cNvPr>
          <p:cNvSpPr txBox="1"/>
          <p:nvPr/>
        </p:nvSpPr>
        <p:spPr>
          <a:xfrm>
            <a:off x="773625" y="2335795"/>
            <a:ext cx="5285421"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TOTAL PROJECTS DELIVERED AND KPIs</a:t>
            </a:r>
          </a:p>
        </p:txBody>
      </p:sp>
      <p:sp>
        <p:nvSpPr>
          <p:cNvPr id="18" name="TextBox 17">
            <a:extLst>
              <a:ext uri="{FF2B5EF4-FFF2-40B4-BE49-F238E27FC236}">
                <a16:creationId xmlns:a16="http://schemas.microsoft.com/office/drawing/2014/main" id="{0011815F-5195-BB0F-E8A0-F2285905BEE9}"/>
              </a:ext>
            </a:extLst>
          </p:cNvPr>
          <p:cNvSpPr txBox="1"/>
          <p:nvPr/>
        </p:nvSpPr>
        <p:spPr>
          <a:xfrm>
            <a:off x="214684" y="2982029"/>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3</a:t>
            </a:r>
          </a:p>
        </p:txBody>
      </p:sp>
      <p:sp>
        <p:nvSpPr>
          <p:cNvPr id="19" name="TextBox 18">
            <a:extLst>
              <a:ext uri="{FF2B5EF4-FFF2-40B4-BE49-F238E27FC236}">
                <a16:creationId xmlns:a16="http://schemas.microsoft.com/office/drawing/2014/main" id="{FF252E92-BEB0-DA60-8063-0C0D454983E1}"/>
              </a:ext>
            </a:extLst>
          </p:cNvPr>
          <p:cNvSpPr txBox="1"/>
          <p:nvPr/>
        </p:nvSpPr>
        <p:spPr>
          <a:xfrm>
            <a:off x="773625" y="3135917"/>
            <a:ext cx="5549917"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MARKETING AND FINANCIAL OVERVIEW</a:t>
            </a:r>
          </a:p>
        </p:txBody>
      </p:sp>
      <p:sp>
        <p:nvSpPr>
          <p:cNvPr id="20" name="TextBox 19">
            <a:extLst>
              <a:ext uri="{FF2B5EF4-FFF2-40B4-BE49-F238E27FC236}">
                <a16:creationId xmlns:a16="http://schemas.microsoft.com/office/drawing/2014/main" id="{92A909B6-6F47-9440-9CD1-400DB02923C5}"/>
              </a:ext>
            </a:extLst>
          </p:cNvPr>
          <p:cNvSpPr txBox="1"/>
          <p:nvPr/>
        </p:nvSpPr>
        <p:spPr>
          <a:xfrm>
            <a:off x="214684" y="3807145"/>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4</a:t>
            </a:r>
          </a:p>
        </p:txBody>
      </p:sp>
      <p:sp>
        <p:nvSpPr>
          <p:cNvPr id="21" name="TextBox 20">
            <a:extLst>
              <a:ext uri="{FF2B5EF4-FFF2-40B4-BE49-F238E27FC236}">
                <a16:creationId xmlns:a16="http://schemas.microsoft.com/office/drawing/2014/main" id="{0D05251C-D931-EA19-1555-3BB94704EB2B}"/>
              </a:ext>
            </a:extLst>
          </p:cNvPr>
          <p:cNvSpPr txBox="1"/>
          <p:nvPr/>
        </p:nvSpPr>
        <p:spPr>
          <a:xfrm>
            <a:off x="773625" y="3961033"/>
            <a:ext cx="2069797"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CONCLUSION</a:t>
            </a:r>
          </a:p>
        </p:txBody>
      </p:sp>
    </p:spTree>
    <p:extLst>
      <p:ext uri="{BB962C8B-B14F-4D97-AF65-F5344CB8AC3E}">
        <p14:creationId xmlns:p14="http://schemas.microsoft.com/office/powerpoint/2010/main" val="2385030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close-up of a colorful paper&#10;&#10;Description automatically generated">
            <a:extLst>
              <a:ext uri="{FF2B5EF4-FFF2-40B4-BE49-F238E27FC236}">
                <a16:creationId xmlns:a16="http://schemas.microsoft.com/office/drawing/2014/main" id="{C5C74CFA-ED21-10C3-B9F8-066D2679F055}"/>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EXECUTIVE SUMMARY</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4844596"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1. EXECUTIVE SUMMARY</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546754164"/>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Annual Marketing Report for Positive Charge</a:t>
                      </a:r>
                    </a:p>
                    <a:p>
                      <a:pPr marL="0" marR="0">
                        <a:lnSpc>
                          <a:spcPct val="107000"/>
                        </a:lnSpc>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In the past year, Positive Charge has established itself as a leading force in the electric vehicle (EV) charging industry, underlined by our state-of-the-art EV-charging supplies and impeccable logistics services. Our marketing efforts have been primarily channeled towards raising awareness about the eco-friendly benefits of EVs and positioning our brand as a trusted solution for efficient and reliable charging needs. The adoption of targeted digital campaigns, partnerships with key industry influencers, and attendance at top-tier green energy conferences have led to a substantial 45% increase in brand awareness and a 35% growth in sales. The year has been marked by strategic expansions into new regions and launching innovative charging products, catering to both domestic and commercial segments. As we step into the next year, our marketing vision is focused on solidifying our reputation, pioneering new technologies, and continuing our mission to drive a sustainable future for all.</a:t>
                      </a:r>
                    </a:p>
                    <a:p>
                      <a:pPr marL="0" marR="0">
                        <a:lnSpc>
                          <a:spcPct val="107000"/>
                        </a:lnSpc>
                        <a:spcBef>
                          <a:spcPts val="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up of a colorful paper&#10;&#10;Description automatically generated">
            <a:extLst>
              <a:ext uri="{FF2B5EF4-FFF2-40B4-BE49-F238E27FC236}">
                <a16:creationId xmlns:a16="http://schemas.microsoft.com/office/drawing/2014/main" id="{9C4E6DB5-8430-2C70-27BF-8874C7FB7B50}"/>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TOTAL PROJECTS DELIVERED AND KEY PERFORMANCE INDICATORS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8013732"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2. TOTAL PROJECTS DELIVERED AND KPIs</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675246303"/>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Total Projects Delivered &amp; Key Performance Indicators (KPIs): Annual Marketing Report for Positive Charge</a:t>
                      </a:r>
                    </a:p>
                    <a:p>
                      <a:pPr marL="0" marR="0">
                        <a:lnSpc>
                          <a:spcPct val="107000"/>
                        </a:lnSpc>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Total Projects Delivered in [Year]:</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1. Residential Charging Installations: Successfully completed 1,200 installations in private residences.</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2. Commercial Charging Stations: Established 300 new stations across key commercial hubs and partnered with 50 businesses to provide workplace charging solutions.</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3. Public Charging Network Expansion: Added 150 new public EV charging points in urban and highway locations.</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4. Green Energy Collaborations: Partnered with 10 renewable energy providers to supply green electricity for our charging stations.</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5. Custom Logistics Solutions: Designed and implemented 45 tailor-made EV charging logistics systems for large-scale operations.</a:t>
                      </a:r>
                    </a:p>
                    <a:p>
                      <a:pPr marL="0" marR="0">
                        <a:lnSpc>
                          <a:spcPct val="107000"/>
                        </a:lnSpc>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Key Performance Indicators (KPIs) Used:</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1. Project Completion Rate: Monitored the number of projects delivered on time against the set targets.</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2. Customer Satisfaction Score (CSAT): Used post-installation surveys to gauge the happiness and satisfaction of our residential and commercial customers.</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3. Utilization Rate: Measured the percentage of time our public charging stations were in use, indicating demand and efficiency.</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4. Operational Uptime: Ensured that each charging station maintained a 98% (or above) operational uptime.</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5. Energy Source Rating: Tracked the percentage of energy sourced from green and renewable providers for our stations.</a:t>
                      </a:r>
                    </a:p>
                    <a:p>
                      <a:pPr marL="0" marR="0">
                        <a:lnSpc>
                          <a:spcPct val="107000"/>
                        </a:lnSpc>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Moving forward, Positive Charge aims to utilize these KPIs not just as performance metrics but also as guideposts to further enhance our service quality and customer experience in the EV charging sector.</a:t>
                      </a:r>
                    </a:p>
                    <a:p>
                      <a:pPr marL="0" marR="0">
                        <a:lnSpc>
                          <a:spcPct val="107000"/>
                        </a:lnSpc>
                        <a:spcBef>
                          <a:spcPts val="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1723460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up of a colorful paper&#10;&#10;Description automatically generated">
            <a:extLst>
              <a:ext uri="{FF2B5EF4-FFF2-40B4-BE49-F238E27FC236}">
                <a16:creationId xmlns:a16="http://schemas.microsoft.com/office/drawing/2014/main" id="{01E6C3EB-7F38-5235-DD1E-99BDD051CB79}"/>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MARKETING AND FINANCIAL OVERVIEW</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8440131"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3. MARKETING AND FINANCIAL OVERVIEW</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2469540109"/>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Total Projects Delivered &amp; Key Performance Indicators (KPIs): Annual Marketing Report for Positive Charge</a:t>
                      </a:r>
                    </a:p>
                    <a:p>
                      <a:pPr marL="0" marR="0">
                        <a:lnSpc>
                          <a:spcPct val="107000"/>
                        </a:lnSpc>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Total Projects Delivered in [Year]:</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1. Residential Charging Installations: Successfully completed 1,200 installations in private residences.</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2. Commercial Charging Stations: Established 300 new stations across key commercial hubs and partnered with 50 businesses to provide workplace charging solutions.</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3. Public Charging Network Expansion: Added 150 new public EV charging points in urban and highway locations.</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4. Green Energy Collaborations: Partnered with 10 renewable energy providers to supply green electricity for our charging stations.</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5. Custom Logistics Solutions: Designed and implemented 45 tailor-made EV charging logistics systems for large-scale operations.</a:t>
                      </a:r>
                    </a:p>
                    <a:p>
                      <a:pPr marL="0" marR="0">
                        <a:lnSpc>
                          <a:spcPct val="107000"/>
                        </a:lnSpc>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Key Performance Indicators (KPIs) Used:</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1. Project Completion Rate: Monitored the number of projects delivered on time against the set targets.</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2. Customer Satisfaction Score (CSAT): Used post-installation surveys to gauge the happiness and satisfaction of our residential and commercial customers.</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3. Utilization Rate: Measured the percentage of time our public charging stations were in use, indicating demand and efficiency.</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4. Operational Uptime: Ensured that each charging station maintained a 98% (or above) operational uptime.</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5. Energy Source Rating: Tracked the percentage of energy sourced from green and renewable providers for our stations.</a:t>
                      </a:r>
                    </a:p>
                    <a:p>
                      <a:pPr marL="0" marR="0">
                        <a:lnSpc>
                          <a:spcPct val="107000"/>
                        </a:lnSpc>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Moving forward, Positive Charge aims to utilize these KPIs not just as performance metrics but also as guideposts to further enhance our service quality and customer experience in the EV charging sector.</a:t>
                      </a:r>
                    </a:p>
                    <a:p>
                      <a:pPr marL="0" marR="0">
                        <a:lnSpc>
                          <a:spcPct val="107000"/>
                        </a:lnSpc>
                        <a:spcBef>
                          <a:spcPts val="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2082553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up of a colorful paper&#10;&#10;Description automatically generated">
            <a:extLst>
              <a:ext uri="{FF2B5EF4-FFF2-40B4-BE49-F238E27FC236}">
                <a16:creationId xmlns:a16="http://schemas.microsoft.com/office/drawing/2014/main" id="{8EDF19BB-98B4-2D4D-1D1C-402D80F9FCBC}"/>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CONCLUSION</a:t>
            </a: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3384260"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4. CONCLUSION</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1687297468"/>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Conclusion: Positive Charge Annual Marketing Report</a:t>
                      </a:r>
                    </a:p>
                    <a:p>
                      <a:pPr marL="0" marR="0">
                        <a:lnSpc>
                          <a:spcPct val="107000"/>
                        </a:lnSpc>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As we reflect on this year, it's evident that Positive Charge has made monumental strides in establishing itself as a front-runner in the EV-charging supplies and logistics sector. Our focused marketing efforts have not only heightened our brand visibility but also fortified our commitment to sustainable transportation. The results from our campaigns speak volumes about the resonance of our mission with our target audience. As we gear up for the next year, we remain committed to innovation, expanding our reach, and above all, driving the global transition to electric mobility. Our success story thus far is just the beginning, and with our dynamic marketing strategies in play, the future holds boundless possibilities for Positive Charge.</a:t>
                      </a:r>
                    </a:p>
                    <a:p>
                      <a:pPr marL="0" marR="0">
                        <a:lnSpc>
                          <a:spcPct val="107000"/>
                        </a:lnSpc>
                        <a:spcBef>
                          <a:spcPts val="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1367557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3" name="Table 2">
            <a:extLst>
              <a:ext uri="{FF2B5EF4-FFF2-40B4-BE49-F238E27FC236}">
                <a16:creationId xmlns:a16="http://schemas.microsoft.com/office/drawing/2014/main" id="{AE0581D1-6FEA-A955-42D3-6D515A3F3104}"/>
              </a:ext>
            </a:extLst>
          </p:cNvPr>
          <p:cNvGraphicFramePr>
            <a:graphicFrameLocks noGrp="1"/>
          </p:cNvGraphicFramePr>
          <p:nvPr>
            <p:extLst>
              <p:ext uri="{D42A27DB-BD31-4B8C-83A1-F6EECF244321}">
                <p14:modId xmlns:p14="http://schemas.microsoft.com/office/powerpoint/2010/main" val="423966814"/>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51876811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Presentation-Template_PowerPoint" id="{E0E2BE8C-4103-3A43-BF94-0530E896EB8D}" vid="{9AA00AB7-1210-E44F-95CE-93F9AF2E35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5134</TotalTime>
  <Words>1072</Words>
  <Application>Microsoft Macintosh PowerPoint</Application>
  <PresentationFormat>Widescreen</PresentationFormat>
  <Paragraphs>90</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Knoepfel</dc:creator>
  <cp:lastModifiedBy>Heather Key</cp:lastModifiedBy>
  <cp:revision>39</cp:revision>
  <dcterms:created xsi:type="dcterms:W3CDTF">2022-01-31T17:15:25Z</dcterms:created>
  <dcterms:modified xsi:type="dcterms:W3CDTF">2023-11-30T20:36:28Z</dcterms:modified>
</cp:coreProperties>
</file>