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53" r:id="rId3"/>
    <p:sldId id="371" r:id="rId4"/>
    <p:sldId id="354" r:id="rId5"/>
    <p:sldId id="372" r:id="rId6"/>
    <p:sldId id="373" r:id="rId7"/>
    <p:sldId id="374" r:id="rId8"/>
    <p:sldId id="375" r:id="rId9"/>
    <p:sldId id="376" r:id="rId10"/>
    <p:sldId id="377"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A58C"/>
    <a:srgbClr val="CBD6B5"/>
    <a:srgbClr val="EBD9B6"/>
    <a:srgbClr val="654105"/>
    <a:srgbClr val="7C5008"/>
    <a:srgbClr val="0098C6"/>
    <a:srgbClr val="02B9F0"/>
    <a:srgbClr val="D5A601"/>
    <a:srgbClr val="EDBA02"/>
    <a:srgbClr val="CBD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2.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 Id="rId9"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12/28/23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219502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503061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373016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82140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443143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67902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12/28/23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934&amp;utm_source=template-powerpoint&amp;utm_medium=content&amp;utm_campaign=Change+Management+Strategy+Presentation+Example-powerpoint-11934&amp;lpa=Change+Management+Strategy+Presentation+Example+powerpoint+11934"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317165"/>
            <a:ext cx="7384507" cy="830997"/>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CHANGE MANAGEMENT STRATEGY PRESENTATION TEMPLATE EXAMPLE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00447" y="1304207"/>
            <a:ext cx="11641617" cy="830997"/>
          </a:xfrm>
          <a:prstGeom prst="rect">
            <a:avLst/>
          </a:prstGeom>
          <a:noFill/>
        </p:spPr>
        <p:txBody>
          <a:bodyPr wrap="square" rtlCol="0">
            <a:spAutoFit/>
          </a:bodyPr>
          <a:lstStyle/>
          <a:p>
            <a:r>
              <a:rPr lang="en-US" sz="4800" dirty="0">
                <a:solidFill>
                  <a:schemeClr val="tx1">
                    <a:lumMod val="50000"/>
                    <a:lumOff val="50000"/>
                  </a:schemeClr>
                </a:solidFill>
                <a:latin typeface="Century Gothic" panose="020B0502020202020204" pitchFamily="34" charset="0"/>
              </a:rPr>
              <a:t>CHANGE MANAGEMENT STRATEGY</a:t>
            </a:r>
          </a:p>
        </p:txBody>
      </p:sp>
      <p:sp>
        <p:nvSpPr>
          <p:cNvPr id="93" name="TextBox 92">
            <a:extLst>
              <a:ext uri="{FF2B5EF4-FFF2-40B4-BE49-F238E27FC236}">
                <a16:creationId xmlns:a16="http://schemas.microsoft.com/office/drawing/2014/main" id="{4202D8FA-97A9-1F4C-B19E-615D761DF0CF}"/>
              </a:ext>
            </a:extLst>
          </p:cNvPr>
          <p:cNvSpPr txBox="1"/>
          <p:nvPr/>
        </p:nvSpPr>
        <p:spPr>
          <a:xfrm>
            <a:off x="398023" y="2479025"/>
            <a:ext cx="6167878" cy="769441"/>
          </a:xfrm>
          <a:prstGeom prst="rect">
            <a:avLst/>
          </a:prstGeom>
          <a:noFill/>
        </p:spPr>
        <p:txBody>
          <a:bodyPr wrap="square" rtlCol="0">
            <a:spAutoFit/>
          </a:bodyPr>
          <a:lstStyle/>
          <a:p>
            <a:r>
              <a:rPr lang="en-US" sz="4400" dirty="0">
                <a:solidFill>
                  <a:schemeClr val="tx1">
                    <a:lumMod val="75000"/>
                    <a:lumOff val="25000"/>
                  </a:schemeClr>
                </a:solidFill>
                <a:latin typeface="Century Gothic" panose="020B0502020202020204" pitchFamily="34" charset="0"/>
              </a:rPr>
              <a:t>PROJECT ALPHA </a:t>
            </a:r>
            <a:endParaRPr lang="en-US" dirty="0">
              <a:solidFill>
                <a:schemeClr val="bg1">
                  <a:lumMod val="50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337A3371-9EA4-4C46-A817-F8A47B8962FF}"/>
              </a:ext>
            </a:extLst>
          </p:cNvPr>
          <p:cNvSpPr txBox="1"/>
          <p:nvPr/>
        </p:nvSpPr>
        <p:spPr>
          <a:xfrm>
            <a:off x="398023" y="4019513"/>
            <a:ext cx="8138087" cy="2693045"/>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Lori Garcia</a:t>
            </a:r>
          </a:p>
          <a:p>
            <a:r>
              <a:rPr lang="en-US" sz="1400" dirty="0">
                <a:solidFill>
                  <a:schemeClr val="tx1">
                    <a:lumMod val="50000"/>
                    <a:lumOff val="50000"/>
                  </a:schemeClr>
                </a:solidFill>
                <a:latin typeface="Century Gothic" panose="020B0502020202020204" pitchFamily="34" charset="0"/>
              </a:rPr>
              <a:t>PROJECT MANAGER</a:t>
            </a:r>
          </a:p>
          <a:p>
            <a:endParaRPr lang="en-US" sz="1400" dirty="0">
              <a:solidFill>
                <a:schemeClr val="tx1">
                  <a:lumMod val="50000"/>
                  <a:lumOff val="50000"/>
                </a:schemeClr>
              </a:solidFill>
              <a:latin typeface="Century Gothic" panose="020B0502020202020204" pitchFamily="34" charset="0"/>
            </a:endParaRPr>
          </a:p>
          <a:p>
            <a:r>
              <a:rPr lang="en-US" sz="1400" dirty="0">
                <a:solidFill>
                  <a:schemeClr val="tx1">
                    <a:lumMod val="75000"/>
                    <a:lumOff val="25000"/>
                  </a:schemeClr>
                </a:solidFill>
                <a:latin typeface="Century Gothic" panose="020B0502020202020204" pitchFamily="34" charset="0"/>
              </a:rPr>
              <a:t>123 ORGANIZATION Co.</a:t>
            </a:r>
          </a:p>
          <a:p>
            <a:r>
              <a:rPr lang="en-US" sz="1100" dirty="0">
                <a:solidFill>
                  <a:schemeClr val="tx1">
                    <a:lumMod val="50000"/>
                    <a:lumOff val="50000"/>
                  </a:schemeClr>
                </a:solidFill>
                <a:latin typeface="Century Gothic" panose="020B0502020202020204" pitchFamily="34" charset="0"/>
              </a:rPr>
              <a:t>ORGANIZATION</a:t>
            </a:r>
          </a:p>
          <a:p>
            <a:endParaRPr lang="en-US" sz="1400" dirty="0">
              <a:solidFill>
                <a:schemeClr val="tx1">
                  <a:lumMod val="50000"/>
                  <a:lumOff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VERSION 0.0</a:t>
            </a:r>
          </a:p>
          <a:p>
            <a:r>
              <a:rPr lang="en-US" sz="1400" dirty="0">
                <a:solidFill>
                  <a:schemeClr val="bg1">
                    <a:lumMod val="50000"/>
                  </a:schemeClr>
                </a:solidFill>
                <a:latin typeface="Century Gothic" panose="020B0502020202020204" pitchFamily="34" charset="0"/>
              </a:rPr>
              <a:t>Date Created: MM/DD/YY</a:t>
            </a:r>
          </a:p>
          <a:p>
            <a:r>
              <a:rPr lang="en-US" sz="1400" dirty="0">
                <a:solidFill>
                  <a:schemeClr val="bg1">
                    <a:lumMod val="50000"/>
                  </a:schemeClr>
                </a:solidFill>
                <a:latin typeface="Century Gothic" panose="020B0502020202020204" pitchFamily="34" charset="0"/>
              </a:rPr>
              <a:t>Version Date: MM/DD/YY</a:t>
            </a:r>
          </a:p>
          <a:p>
            <a:r>
              <a:rPr lang="en-US" sz="1400" dirty="0">
                <a:solidFill>
                  <a:schemeClr val="bg1">
                    <a:lumMod val="50000"/>
                  </a:schemeClr>
                </a:solidFill>
                <a:latin typeface="Century Gothic" panose="020B0502020202020204" pitchFamily="34" charset="0"/>
              </a:rPr>
              <a:t> </a:t>
            </a:r>
          </a:p>
        </p:txBody>
      </p:sp>
      <p:pic>
        <p:nvPicPr>
          <p:cNvPr id="8" name="Picture 7" descr="A picture containing decorated&#10;&#10;Description automatically generated">
            <a:extLst>
              <a:ext uri="{FF2B5EF4-FFF2-40B4-BE49-F238E27FC236}">
                <a16:creationId xmlns:a16="http://schemas.microsoft.com/office/drawing/2014/main" id="{5AFC1D0A-F978-FEB9-3A00-F70ED22BA0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86931" y="3066442"/>
            <a:ext cx="4507046" cy="3646116"/>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accent4">
                    <a:lumMod val="75000"/>
                  </a:schemeClr>
                </a:solidFill>
                <a:latin typeface="Century Gothic" panose="020B0502020202020204" pitchFamily="34" charset="0"/>
              </a:rPr>
              <a:t>OTHER</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2231918099"/>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4">
                        <a:lumMod val="20000"/>
                        <a:lumOff val="8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Content</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4">
              <a:lumMod val="75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31738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760FD-6E50-FD4F-B597-7E228EDE51FD}"/>
              </a:ext>
            </a:extLst>
          </p:cNvPr>
          <p:cNvSpPr txBox="1"/>
          <p:nvPr/>
        </p:nvSpPr>
        <p:spPr>
          <a:xfrm>
            <a:off x="367748" y="350000"/>
            <a:ext cx="6152646" cy="830997"/>
          </a:xfrm>
          <a:prstGeom prst="rect">
            <a:avLst/>
          </a:prstGeom>
          <a:noFill/>
        </p:spPr>
        <p:txBody>
          <a:bodyPr wrap="none" rtlCol="0">
            <a:spAutoFit/>
          </a:bodyPr>
          <a:lstStyle/>
          <a:p>
            <a:r>
              <a:rPr lang="en-US" sz="48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367748" y="1543607"/>
            <a:ext cx="10979965" cy="4449680"/>
          </a:xfrm>
          <a:prstGeom prst="rect">
            <a:avLst/>
          </a:prstGeom>
          <a:noFill/>
        </p:spPr>
        <p:txBody>
          <a:bodyPr wrap="square" numCol="1" rtlCol="0">
            <a:spAutoFit/>
          </a:bodyPr>
          <a:lstStyle/>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Strategy Overview</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Change Management Team Structure</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Transparency</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Communication</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Resistance</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Roadmap</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Risk</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Other</a:t>
            </a:r>
          </a:p>
        </p:txBody>
      </p:sp>
      <p:pic>
        <p:nvPicPr>
          <p:cNvPr id="6" name="Picture 5" descr="A picture containing lumber, businesscard&#10;&#10;Description automatically generated">
            <a:extLst>
              <a:ext uri="{FF2B5EF4-FFF2-40B4-BE49-F238E27FC236}">
                <a16:creationId xmlns:a16="http://schemas.microsoft.com/office/drawing/2014/main" id="{F9D08BB1-DB23-36DD-31DD-2A8D991B1C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9346">
            <a:off x="6790700" y="2740144"/>
            <a:ext cx="5295900" cy="3975100"/>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E83CE2C7-73A5-3758-C530-3FC91A3C2702}"/>
              </a:ext>
            </a:extLst>
          </p:cNvPr>
          <p:cNvSpPr/>
          <p:nvPr/>
        </p:nvSpPr>
        <p:spPr>
          <a:xfrm>
            <a:off x="91440" y="0"/>
            <a:ext cx="12100560" cy="1508760"/>
          </a:xfrm>
          <a:prstGeom prst="rect">
            <a:avLst/>
          </a:prstGeom>
          <a:gradFill>
            <a:gsLst>
              <a:gs pos="0">
                <a:schemeClr val="accent5">
                  <a:lumMod val="75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6497C742-FB9B-CFBD-DF53-7AA4BEFECB20}"/>
              </a:ext>
            </a:extLst>
          </p:cNvPr>
          <p:cNvSpPr/>
          <p:nvPr/>
        </p:nvSpPr>
        <p:spPr>
          <a:xfrm>
            <a:off x="0" y="0"/>
            <a:ext cx="9144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a:extLst>
              <a:ext uri="{FF2B5EF4-FFF2-40B4-BE49-F238E27FC236}">
                <a16:creationId xmlns:a16="http://schemas.microsoft.com/office/drawing/2014/main" id="{649CBDF3-8C4C-9F5A-EB93-EA06DAA258C3}"/>
              </a:ext>
            </a:extLst>
          </p:cNvPr>
          <p:cNvCxnSpPr>
            <a:cxnSpLocks/>
          </p:cNvCxnSpPr>
          <p:nvPr/>
        </p:nvCxnSpPr>
        <p:spPr>
          <a:xfrm>
            <a:off x="619978" y="6282952"/>
            <a:ext cx="4650861"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 name="Heptagon 1">
            <a:extLst>
              <a:ext uri="{FF2B5EF4-FFF2-40B4-BE49-F238E27FC236}">
                <a16:creationId xmlns:a16="http://schemas.microsoft.com/office/drawing/2014/main" id="{10F7E2CF-5132-454B-281E-901B6FB75D84}"/>
              </a:ext>
            </a:extLst>
          </p:cNvPr>
          <p:cNvSpPr/>
          <p:nvPr/>
        </p:nvSpPr>
        <p:spPr>
          <a:xfrm>
            <a:off x="4340331" y="2428371"/>
            <a:ext cx="3218330" cy="3218330"/>
          </a:xfrm>
          <a:prstGeom prst="heptagon">
            <a:avLst/>
          </a:prstGeom>
          <a:solidFill>
            <a:schemeClr val="accent5">
              <a:lumMod val="20000"/>
              <a:lumOff val="80000"/>
            </a:schemeClr>
          </a:solidFill>
          <a:ln w="57150">
            <a:solidFill>
              <a:schemeClr val="accent5">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FDB33265-8655-1080-DB18-0B8EB40D66BB}"/>
              </a:ext>
            </a:extLst>
          </p:cNvPr>
          <p:cNvSpPr txBox="1"/>
          <p:nvPr/>
        </p:nvSpPr>
        <p:spPr>
          <a:xfrm>
            <a:off x="4562883" y="3401568"/>
            <a:ext cx="2773223" cy="1384995"/>
          </a:xfrm>
          <a:prstGeom prst="rect">
            <a:avLst/>
          </a:prstGeom>
          <a:noFill/>
        </p:spPr>
        <p:txBody>
          <a:bodyPr wrap="square" rtlCol="0">
            <a:spAutoFit/>
          </a:bodyPr>
          <a:lstStyle/>
          <a:p>
            <a:pPr algn="ctr"/>
            <a:r>
              <a:rPr lang="en-US" sz="2800" dirty="0">
                <a:solidFill>
                  <a:schemeClr val="accent5">
                    <a:lumMod val="75000"/>
                  </a:schemeClr>
                </a:solidFill>
                <a:latin typeface="Century Gothic" panose="020B0502020202020204" pitchFamily="34" charset="0"/>
              </a:rPr>
              <a:t>CHANGE</a:t>
            </a:r>
          </a:p>
          <a:p>
            <a:pPr algn="ctr"/>
            <a:r>
              <a:rPr lang="en-US" sz="2800" dirty="0">
                <a:solidFill>
                  <a:schemeClr val="accent5">
                    <a:lumMod val="75000"/>
                  </a:schemeClr>
                </a:solidFill>
                <a:latin typeface="Century Gothic" panose="020B0502020202020204" pitchFamily="34" charset="0"/>
              </a:rPr>
              <a:t>MANAGEMENT</a:t>
            </a:r>
          </a:p>
          <a:p>
            <a:pPr algn="ctr"/>
            <a:r>
              <a:rPr lang="en-US" sz="2800" b="1" dirty="0">
                <a:solidFill>
                  <a:schemeClr val="accent5">
                    <a:lumMod val="75000"/>
                  </a:schemeClr>
                </a:solidFill>
                <a:latin typeface="Century Gothic" panose="020B0502020202020204" pitchFamily="34" charset="0"/>
              </a:rPr>
              <a:t>STRATEGY</a:t>
            </a:r>
          </a:p>
        </p:txBody>
      </p:sp>
      <p:cxnSp>
        <p:nvCxnSpPr>
          <p:cNvPr id="4" name="Straight Connector 3">
            <a:extLst>
              <a:ext uri="{FF2B5EF4-FFF2-40B4-BE49-F238E27FC236}">
                <a16:creationId xmlns:a16="http://schemas.microsoft.com/office/drawing/2014/main" id="{9785BB19-C926-3CF8-E87E-BD97529CF36C}"/>
              </a:ext>
            </a:extLst>
          </p:cNvPr>
          <p:cNvCxnSpPr>
            <a:cxnSpLocks/>
          </p:cNvCxnSpPr>
          <p:nvPr/>
        </p:nvCxnSpPr>
        <p:spPr>
          <a:xfrm flipV="1">
            <a:off x="5949494" y="2063095"/>
            <a:ext cx="0" cy="365276"/>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3AD007AD-EBD8-649A-388D-6F6311D3B09D}"/>
              </a:ext>
            </a:extLst>
          </p:cNvPr>
          <p:cNvSpPr txBox="1"/>
          <p:nvPr/>
        </p:nvSpPr>
        <p:spPr>
          <a:xfrm>
            <a:off x="3690568" y="1533396"/>
            <a:ext cx="4517850" cy="323165"/>
          </a:xfrm>
          <a:prstGeom prst="rect">
            <a:avLst/>
          </a:prstGeom>
          <a:noFill/>
        </p:spPr>
        <p:txBody>
          <a:bodyPr wrap="square" rtlCol="0">
            <a:spAutoFit/>
          </a:bodyPr>
          <a:lstStyle/>
          <a:p>
            <a:pPr algn="ctr"/>
            <a:r>
              <a:rPr lang="en-US" sz="1500" b="1" dirty="0">
                <a:solidFill>
                  <a:schemeClr val="accent5">
                    <a:lumMod val="75000"/>
                  </a:schemeClr>
                </a:solidFill>
                <a:latin typeface="Century Gothic" panose="020B0502020202020204" pitchFamily="34" charset="0"/>
              </a:rPr>
              <a:t>CHANGE MANAGEMENT TEAM STRUCTURE</a:t>
            </a:r>
          </a:p>
        </p:txBody>
      </p:sp>
      <p:sp>
        <p:nvSpPr>
          <p:cNvPr id="8" name="TextBox 7">
            <a:extLst>
              <a:ext uri="{FF2B5EF4-FFF2-40B4-BE49-F238E27FC236}">
                <a16:creationId xmlns:a16="http://schemas.microsoft.com/office/drawing/2014/main" id="{9B0498D2-0D4D-FB32-FD48-0A674A531122}"/>
              </a:ext>
            </a:extLst>
          </p:cNvPr>
          <p:cNvSpPr txBox="1"/>
          <p:nvPr/>
        </p:nvSpPr>
        <p:spPr>
          <a:xfrm>
            <a:off x="8023926" y="2697559"/>
            <a:ext cx="2653697" cy="323165"/>
          </a:xfrm>
          <a:prstGeom prst="rect">
            <a:avLst/>
          </a:prstGeom>
          <a:noFill/>
        </p:spPr>
        <p:txBody>
          <a:bodyPr wrap="square" rtlCol="0">
            <a:spAutoFit/>
          </a:bodyPr>
          <a:lstStyle/>
          <a:p>
            <a:pPr algn="ctr"/>
            <a:r>
              <a:rPr lang="en-US" sz="1500" b="1" dirty="0">
                <a:solidFill>
                  <a:schemeClr val="accent6">
                    <a:lumMod val="75000"/>
                  </a:schemeClr>
                </a:solidFill>
                <a:latin typeface="Century Gothic" panose="020B0502020202020204" pitchFamily="34" charset="0"/>
              </a:rPr>
              <a:t>ROADMAP</a:t>
            </a:r>
          </a:p>
        </p:txBody>
      </p:sp>
      <p:sp>
        <p:nvSpPr>
          <p:cNvPr id="11" name="TextBox 10">
            <a:extLst>
              <a:ext uri="{FF2B5EF4-FFF2-40B4-BE49-F238E27FC236}">
                <a16:creationId xmlns:a16="http://schemas.microsoft.com/office/drawing/2014/main" id="{B58A0443-ED83-7DE8-9E3A-8BE324A256FA}"/>
              </a:ext>
            </a:extLst>
          </p:cNvPr>
          <p:cNvSpPr txBox="1"/>
          <p:nvPr/>
        </p:nvSpPr>
        <p:spPr>
          <a:xfrm>
            <a:off x="8051114" y="4128712"/>
            <a:ext cx="2653697" cy="323165"/>
          </a:xfrm>
          <a:prstGeom prst="rect">
            <a:avLst/>
          </a:prstGeom>
          <a:noFill/>
        </p:spPr>
        <p:txBody>
          <a:bodyPr wrap="square" rtlCol="0">
            <a:spAutoFit/>
          </a:bodyPr>
          <a:lstStyle/>
          <a:p>
            <a:pPr algn="ctr"/>
            <a:r>
              <a:rPr lang="en-US" sz="1500" b="1" dirty="0">
                <a:solidFill>
                  <a:schemeClr val="accent2">
                    <a:lumMod val="75000"/>
                  </a:schemeClr>
                </a:solidFill>
                <a:latin typeface="Century Gothic" panose="020B0502020202020204" pitchFamily="34" charset="0"/>
              </a:rPr>
              <a:t>RISK</a:t>
            </a:r>
          </a:p>
        </p:txBody>
      </p:sp>
      <p:cxnSp>
        <p:nvCxnSpPr>
          <p:cNvPr id="13" name="Straight Connector 12">
            <a:extLst>
              <a:ext uri="{FF2B5EF4-FFF2-40B4-BE49-F238E27FC236}">
                <a16:creationId xmlns:a16="http://schemas.microsoft.com/office/drawing/2014/main" id="{7B0A8C1F-9C12-592B-2CA2-A4902FC38D2A}"/>
              </a:ext>
            </a:extLst>
          </p:cNvPr>
          <p:cNvCxnSpPr/>
          <p:nvPr/>
        </p:nvCxnSpPr>
        <p:spPr>
          <a:xfrm flipV="1">
            <a:off x="6656215" y="5646701"/>
            <a:ext cx="0" cy="618564"/>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ADDCCCE-EEBF-FA05-936A-B174FD6E7918}"/>
              </a:ext>
            </a:extLst>
          </p:cNvPr>
          <p:cNvSpPr txBox="1"/>
          <p:nvPr/>
        </p:nvSpPr>
        <p:spPr>
          <a:xfrm>
            <a:off x="8023925" y="5885323"/>
            <a:ext cx="2653697" cy="323165"/>
          </a:xfrm>
          <a:prstGeom prst="rect">
            <a:avLst/>
          </a:prstGeom>
          <a:noFill/>
        </p:spPr>
        <p:txBody>
          <a:bodyPr wrap="square" rtlCol="0">
            <a:spAutoFit/>
          </a:bodyPr>
          <a:lstStyle/>
          <a:p>
            <a:pPr algn="ctr"/>
            <a:r>
              <a:rPr lang="en-US" sz="1500" b="1" dirty="0">
                <a:solidFill>
                  <a:schemeClr val="accent4">
                    <a:lumMod val="75000"/>
                  </a:schemeClr>
                </a:solidFill>
                <a:latin typeface="Century Gothic" panose="020B0502020202020204" pitchFamily="34" charset="0"/>
              </a:rPr>
              <a:t>OTHER</a:t>
            </a:r>
          </a:p>
        </p:txBody>
      </p:sp>
      <p:cxnSp>
        <p:nvCxnSpPr>
          <p:cNvPr id="16" name="Straight Connector 15">
            <a:extLst>
              <a:ext uri="{FF2B5EF4-FFF2-40B4-BE49-F238E27FC236}">
                <a16:creationId xmlns:a16="http://schemas.microsoft.com/office/drawing/2014/main" id="{EF60008B-1576-FF37-E45E-A97D37DEDB5C}"/>
              </a:ext>
            </a:extLst>
          </p:cNvPr>
          <p:cNvCxnSpPr/>
          <p:nvPr/>
        </p:nvCxnSpPr>
        <p:spPr>
          <a:xfrm flipV="1">
            <a:off x="5243943" y="5655424"/>
            <a:ext cx="0" cy="618564"/>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3739388E-9B4F-E630-60F8-61BFE24DC4E9}"/>
              </a:ext>
            </a:extLst>
          </p:cNvPr>
          <p:cNvSpPr txBox="1"/>
          <p:nvPr/>
        </p:nvSpPr>
        <p:spPr>
          <a:xfrm>
            <a:off x="1249365" y="5920714"/>
            <a:ext cx="2653697" cy="323165"/>
          </a:xfrm>
          <a:prstGeom prst="rect">
            <a:avLst/>
          </a:prstGeom>
          <a:noFill/>
        </p:spPr>
        <p:txBody>
          <a:bodyPr wrap="square" rtlCol="0">
            <a:spAutoFit/>
          </a:bodyPr>
          <a:lstStyle/>
          <a:p>
            <a:pPr algn="ctr"/>
            <a:r>
              <a:rPr lang="en-US" sz="1500" b="1" dirty="0">
                <a:solidFill>
                  <a:schemeClr val="tx2">
                    <a:lumMod val="75000"/>
                  </a:schemeClr>
                </a:solidFill>
                <a:latin typeface="Century Gothic" panose="020B0502020202020204" pitchFamily="34" charset="0"/>
              </a:rPr>
              <a:t>RESISTANCE</a:t>
            </a:r>
          </a:p>
        </p:txBody>
      </p:sp>
      <p:cxnSp>
        <p:nvCxnSpPr>
          <p:cNvPr id="19" name="Straight Connector 18">
            <a:extLst>
              <a:ext uri="{FF2B5EF4-FFF2-40B4-BE49-F238E27FC236}">
                <a16:creationId xmlns:a16="http://schemas.microsoft.com/office/drawing/2014/main" id="{193293A3-A507-5968-3CDD-008158A34A27}"/>
              </a:ext>
            </a:extLst>
          </p:cNvPr>
          <p:cNvCxnSpPr>
            <a:cxnSpLocks/>
          </p:cNvCxnSpPr>
          <p:nvPr/>
        </p:nvCxnSpPr>
        <p:spPr>
          <a:xfrm>
            <a:off x="619978" y="4489727"/>
            <a:ext cx="3720353" cy="53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ED2507D-6134-5BB9-DEEE-AF16A8260E1A}"/>
              </a:ext>
            </a:extLst>
          </p:cNvPr>
          <p:cNvCxnSpPr>
            <a:cxnSpLocks/>
          </p:cNvCxnSpPr>
          <p:nvPr/>
        </p:nvCxnSpPr>
        <p:spPr>
          <a:xfrm>
            <a:off x="619978" y="3073831"/>
            <a:ext cx="4043083"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C1A03C1-7CCF-AE26-DE79-ACD6EFCAB01B}"/>
              </a:ext>
            </a:extLst>
          </p:cNvPr>
          <p:cNvSpPr txBox="1"/>
          <p:nvPr/>
        </p:nvSpPr>
        <p:spPr>
          <a:xfrm>
            <a:off x="1194181" y="2689840"/>
            <a:ext cx="2653697" cy="323165"/>
          </a:xfrm>
          <a:prstGeom prst="rect">
            <a:avLst/>
          </a:prstGeom>
          <a:noFill/>
        </p:spPr>
        <p:txBody>
          <a:bodyPr wrap="square" rtlCol="0">
            <a:spAutoFit/>
          </a:bodyPr>
          <a:lstStyle/>
          <a:p>
            <a:pPr algn="ctr"/>
            <a:r>
              <a:rPr lang="en-US" sz="1500" b="1" dirty="0">
                <a:solidFill>
                  <a:schemeClr val="accent6"/>
                </a:solidFill>
                <a:latin typeface="Century Gothic" panose="020B0502020202020204" pitchFamily="34" charset="0"/>
              </a:rPr>
              <a:t>TRANSPARENCY</a:t>
            </a:r>
          </a:p>
        </p:txBody>
      </p:sp>
      <p:sp>
        <p:nvSpPr>
          <p:cNvPr id="27" name="Heptagon 26">
            <a:extLst>
              <a:ext uri="{FF2B5EF4-FFF2-40B4-BE49-F238E27FC236}">
                <a16:creationId xmlns:a16="http://schemas.microsoft.com/office/drawing/2014/main" id="{EB720513-B9AC-FBCE-74DF-9171C746392C}"/>
              </a:ext>
            </a:extLst>
          </p:cNvPr>
          <p:cNvSpPr/>
          <p:nvPr/>
        </p:nvSpPr>
        <p:spPr>
          <a:xfrm>
            <a:off x="528325" y="6087438"/>
            <a:ext cx="355653" cy="355653"/>
          </a:xfrm>
          <a:prstGeom prst="heptagon">
            <a:avLst/>
          </a:prstGeom>
          <a:solidFill>
            <a:schemeClr val="tx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Heptagon 27">
            <a:extLst>
              <a:ext uri="{FF2B5EF4-FFF2-40B4-BE49-F238E27FC236}">
                <a16:creationId xmlns:a16="http://schemas.microsoft.com/office/drawing/2014/main" id="{0EB3276B-E6EB-62FF-2221-41B7209EE248}"/>
              </a:ext>
            </a:extLst>
          </p:cNvPr>
          <p:cNvSpPr/>
          <p:nvPr/>
        </p:nvSpPr>
        <p:spPr>
          <a:xfrm>
            <a:off x="528325" y="4278813"/>
            <a:ext cx="355653" cy="355653"/>
          </a:xfrm>
          <a:prstGeom prst="heptagon">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Heptagon 28">
            <a:extLst>
              <a:ext uri="{FF2B5EF4-FFF2-40B4-BE49-F238E27FC236}">
                <a16:creationId xmlns:a16="http://schemas.microsoft.com/office/drawing/2014/main" id="{6DAD2ED5-F747-1B24-1334-78C8F2337F3F}"/>
              </a:ext>
            </a:extLst>
          </p:cNvPr>
          <p:cNvSpPr/>
          <p:nvPr/>
        </p:nvSpPr>
        <p:spPr>
          <a:xfrm>
            <a:off x="551089" y="2867274"/>
            <a:ext cx="355653" cy="355653"/>
          </a:xfrm>
          <a:prstGeom prst="heptagon">
            <a:avLst/>
          </a:pr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Heptagon 29">
            <a:extLst>
              <a:ext uri="{FF2B5EF4-FFF2-40B4-BE49-F238E27FC236}">
                <a16:creationId xmlns:a16="http://schemas.microsoft.com/office/drawing/2014/main" id="{36FCA774-846B-DE8B-6A85-033895F926C1}"/>
              </a:ext>
            </a:extLst>
          </p:cNvPr>
          <p:cNvSpPr/>
          <p:nvPr/>
        </p:nvSpPr>
        <p:spPr>
          <a:xfrm>
            <a:off x="5771667" y="1885269"/>
            <a:ext cx="355653" cy="355653"/>
          </a:xfrm>
          <a:prstGeom prst="heptagon">
            <a:avLst/>
          </a:prstGeom>
          <a:solidFill>
            <a:schemeClr val="accent5">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E19B2C20-0C58-4976-3598-42C20DF914B6}"/>
              </a:ext>
            </a:extLst>
          </p:cNvPr>
          <p:cNvSpPr txBox="1"/>
          <p:nvPr/>
        </p:nvSpPr>
        <p:spPr>
          <a:xfrm>
            <a:off x="574151" y="4140184"/>
            <a:ext cx="3812006" cy="323165"/>
          </a:xfrm>
          <a:prstGeom prst="rect">
            <a:avLst/>
          </a:prstGeom>
          <a:noFill/>
        </p:spPr>
        <p:txBody>
          <a:bodyPr wrap="square" rtlCol="0">
            <a:spAutoFit/>
          </a:bodyPr>
          <a:lstStyle/>
          <a:p>
            <a:pPr algn="ctr"/>
            <a:r>
              <a:rPr lang="en-US" sz="1500" b="1" dirty="0">
                <a:solidFill>
                  <a:schemeClr val="tx1">
                    <a:lumMod val="65000"/>
                    <a:lumOff val="35000"/>
                  </a:schemeClr>
                </a:solidFill>
                <a:latin typeface="Century Gothic" panose="020B0502020202020204" pitchFamily="34" charset="0"/>
              </a:rPr>
              <a:t>COMMUNICATION</a:t>
            </a:r>
          </a:p>
        </p:txBody>
      </p:sp>
      <p:sp>
        <p:nvSpPr>
          <p:cNvPr id="34" name="TextBox 33">
            <a:extLst>
              <a:ext uri="{FF2B5EF4-FFF2-40B4-BE49-F238E27FC236}">
                <a16:creationId xmlns:a16="http://schemas.microsoft.com/office/drawing/2014/main" id="{23957245-0431-55C2-1BF1-0A8B1CB87C89}"/>
              </a:ext>
            </a:extLst>
          </p:cNvPr>
          <p:cNvSpPr txBox="1"/>
          <p:nvPr/>
        </p:nvSpPr>
        <p:spPr>
          <a:xfrm>
            <a:off x="175786" y="186513"/>
            <a:ext cx="6412333"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STRATEGY OVERVIEW</a:t>
            </a:r>
          </a:p>
        </p:txBody>
      </p:sp>
      <p:cxnSp>
        <p:nvCxnSpPr>
          <p:cNvPr id="39" name="Straight Connector 38">
            <a:extLst>
              <a:ext uri="{FF2B5EF4-FFF2-40B4-BE49-F238E27FC236}">
                <a16:creationId xmlns:a16="http://schemas.microsoft.com/office/drawing/2014/main" id="{7B61CE3E-F683-EF80-062D-DC222CCD1817}"/>
              </a:ext>
            </a:extLst>
          </p:cNvPr>
          <p:cNvCxnSpPr>
            <a:cxnSpLocks/>
          </p:cNvCxnSpPr>
          <p:nvPr/>
        </p:nvCxnSpPr>
        <p:spPr>
          <a:xfrm>
            <a:off x="6628150" y="6262123"/>
            <a:ext cx="4650861"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37ED71F-1CEE-29B0-420D-F9FA8FB8A948}"/>
              </a:ext>
            </a:extLst>
          </p:cNvPr>
          <p:cNvCxnSpPr>
            <a:cxnSpLocks/>
          </p:cNvCxnSpPr>
          <p:nvPr/>
        </p:nvCxnSpPr>
        <p:spPr>
          <a:xfrm>
            <a:off x="7558658" y="4468898"/>
            <a:ext cx="3720353" cy="53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DF8A1D3D-FE1F-B166-63DC-6EE9417E16D6}"/>
              </a:ext>
            </a:extLst>
          </p:cNvPr>
          <p:cNvCxnSpPr>
            <a:cxnSpLocks/>
          </p:cNvCxnSpPr>
          <p:nvPr/>
        </p:nvCxnSpPr>
        <p:spPr>
          <a:xfrm>
            <a:off x="7186567" y="3053002"/>
            <a:ext cx="4043083"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6" name="Heptagon 25">
            <a:extLst>
              <a:ext uri="{FF2B5EF4-FFF2-40B4-BE49-F238E27FC236}">
                <a16:creationId xmlns:a16="http://schemas.microsoft.com/office/drawing/2014/main" id="{D77B9597-DDF4-BA26-79DE-A5E678189895}"/>
              </a:ext>
            </a:extLst>
          </p:cNvPr>
          <p:cNvSpPr/>
          <p:nvPr/>
        </p:nvSpPr>
        <p:spPr>
          <a:xfrm>
            <a:off x="11101184" y="6064009"/>
            <a:ext cx="355653" cy="355653"/>
          </a:xfrm>
          <a:prstGeom prst="heptagon">
            <a:avLst/>
          </a:prstGeom>
          <a:solidFill>
            <a:schemeClr val="accent4">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Heptagon 24">
            <a:extLst>
              <a:ext uri="{FF2B5EF4-FFF2-40B4-BE49-F238E27FC236}">
                <a16:creationId xmlns:a16="http://schemas.microsoft.com/office/drawing/2014/main" id="{0812B0E9-39A5-9CD6-D7BF-95648F61A513}"/>
              </a:ext>
            </a:extLst>
          </p:cNvPr>
          <p:cNvSpPr/>
          <p:nvPr/>
        </p:nvSpPr>
        <p:spPr>
          <a:xfrm>
            <a:off x="11145910" y="4272783"/>
            <a:ext cx="355653" cy="355653"/>
          </a:xfrm>
          <a:prstGeom prst="heptagon">
            <a:avLst/>
          </a:prstGeom>
          <a:solidFill>
            <a:schemeClr val="accent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Heptagon 23">
            <a:extLst>
              <a:ext uri="{FF2B5EF4-FFF2-40B4-BE49-F238E27FC236}">
                <a16:creationId xmlns:a16="http://schemas.microsoft.com/office/drawing/2014/main" id="{F9D02FB2-D320-695A-63A6-F538810C0B93}"/>
              </a:ext>
            </a:extLst>
          </p:cNvPr>
          <p:cNvSpPr/>
          <p:nvPr/>
        </p:nvSpPr>
        <p:spPr>
          <a:xfrm>
            <a:off x="11142888" y="2851423"/>
            <a:ext cx="355653" cy="355653"/>
          </a:xfrm>
          <a:prstGeom prst="heptagon">
            <a:avLst/>
          </a:prstGeom>
          <a:solidFill>
            <a:schemeClr val="accent6">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48060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9827944"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CHANGE MANAGEMENT TEAM STRUCTURE</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115536553"/>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5">
                        <a:lumMod val="20000"/>
                        <a:lumOff val="8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Identify who will perform the change management work and involve key stakeholders. Create a change management team and embed a change manager with the project team. Use specific assignments for change management resources.</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5">
              <a:lumMod val="75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accent6"/>
                </a:solidFill>
                <a:latin typeface="Century Gothic" panose="020B0502020202020204" pitchFamily="34" charset="0"/>
              </a:rPr>
              <a:t>TRANSPARENCY</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109096423"/>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6">
                        <a:lumMod val="20000"/>
                        <a:lumOff val="8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Share as many details as possible to keep team members informed. Acknowledge challenges or adverse outcomes that may occur.</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6"/>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8576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COMMUNICATION</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3221385025"/>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Communicate the change, who is affected, why it is essential, where, and when it will occur in open team meetings. </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bg2">
              <a:lumMod val="75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60884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accent5">
                    <a:lumMod val="50000"/>
                  </a:schemeClr>
                </a:solidFill>
                <a:latin typeface="Century Gothic" panose="020B0502020202020204" pitchFamily="34" charset="0"/>
              </a:rPr>
              <a:t>RESISTANCE</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2204995256"/>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1">
                        <a:lumMod val="20000"/>
                        <a:lumOff val="8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Plan for change resistance that may occur in departments impacted differently than others. Anticipate team members having different solutions to the same problem or invested in how things are currently.</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5">
              <a:lumMod val="50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80847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accent6">
                    <a:lumMod val="75000"/>
                  </a:schemeClr>
                </a:solidFill>
                <a:latin typeface="Century Gothic" panose="020B0502020202020204" pitchFamily="34" charset="0"/>
              </a:rPr>
              <a:t>ROADMAP</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3154551654"/>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6">
                        <a:lumMod val="40000"/>
                        <a:lumOff val="6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Outline the current situation to ensure a better understanding of the change and its impact and that there are no gaps in the process.</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6">
              <a:lumMod val="75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35963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accent2">
                    <a:lumMod val="75000"/>
                  </a:schemeClr>
                </a:solidFill>
                <a:latin typeface="Century Gothic" panose="020B0502020202020204" pitchFamily="34" charset="0"/>
              </a:rPr>
              <a:t>RISK</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2560367494"/>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2">
                        <a:lumMod val="20000"/>
                        <a:lumOff val="8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Document the change project risk and potential risk factors. </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2">
              <a:lumMod val="75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699089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100</TotalTime>
  <Words>354</Words>
  <Application>Microsoft Macintosh PowerPoint</Application>
  <PresentationFormat>Widescreen</PresentationFormat>
  <Paragraphs>75</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12</cp:revision>
  <dcterms:created xsi:type="dcterms:W3CDTF">2022-05-22T18:55:25Z</dcterms:created>
  <dcterms:modified xsi:type="dcterms:W3CDTF">2023-12-28T23:28:38Z</dcterms:modified>
</cp:coreProperties>
</file>