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408" r:id="rId2"/>
    <p:sldId id="353" r:id="rId3"/>
    <p:sldId id="41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A8A8"/>
    <a:srgbClr val="D2F8EE"/>
    <a:srgbClr val="F9D5BF"/>
    <a:srgbClr val="FBEBD4"/>
    <a:srgbClr val="ECF8C2"/>
    <a:srgbClr val="D1E45D"/>
    <a:srgbClr val="F99F74"/>
    <a:srgbClr val="F88F2E"/>
    <a:srgbClr val="A1E4D7"/>
    <a:srgbClr val="CFE4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6327" autoAdjust="0"/>
  </p:normalViewPr>
  <p:slideViewPr>
    <p:cSldViewPr snapToGrid="0" snapToObjects="1">
      <p:cViewPr varScale="1">
        <p:scale>
          <a:sx n="123" d="100"/>
          <a:sy n="123" d="100"/>
        </p:scale>
        <p:origin x="1688" y="192"/>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Analytics Report</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1"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Link A</c:v>
                </c:pt>
                <c:pt idx="1">
                  <c:v>Link B</c:v>
                </c:pt>
                <c:pt idx="2">
                  <c:v>Link C</c:v>
                </c:pt>
                <c:pt idx="3">
                  <c:v>Link D</c:v>
                </c:pt>
                <c:pt idx="4">
                  <c:v>Link E</c:v>
                </c:pt>
              </c:strCache>
            </c:strRef>
          </c:cat>
          <c:val>
            <c:numRef>
              <c:f>Sheet1!$B$2:$B$6</c:f>
              <c:numCache>
                <c:formatCode>0%</c:formatCode>
                <c:ptCount val="5"/>
                <c:pt idx="0">
                  <c:v>0.22</c:v>
                </c:pt>
                <c:pt idx="1">
                  <c:v>0.12</c:v>
                </c:pt>
                <c:pt idx="2">
                  <c:v>0.33</c:v>
                </c:pt>
                <c:pt idx="3">
                  <c:v>0.12</c:v>
                </c:pt>
                <c:pt idx="4">
                  <c:v>0.09</c:v>
                </c:pt>
              </c:numCache>
            </c:numRef>
          </c:val>
          <c:extLst>
            <c:ext xmlns:c16="http://schemas.microsoft.com/office/drawing/2014/chart" uri="{C3380CC4-5D6E-409C-BE32-E72D297353CC}">
              <c16:uniqueId val="{00000000-6408-41DE-B686-E56D74EE8F5B}"/>
            </c:ext>
          </c:extLst>
        </c:ser>
        <c:ser>
          <c:idx val="1"/>
          <c:order val="1"/>
          <c:tx>
            <c:strRef>
              <c:f>Sheet1!$C$1</c:f>
              <c:strCache>
                <c:ptCount val="1"/>
                <c:pt idx="0">
                  <c:v>Users</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1"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Link A</c:v>
                </c:pt>
                <c:pt idx="1">
                  <c:v>Link B</c:v>
                </c:pt>
                <c:pt idx="2">
                  <c:v>Link C</c:v>
                </c:pt>
                <c:pt idx="3">
                  <c:v>Link D</c:v>
                </c:pt>
                <c:pt idx="4">
                  <c:v>Link E</c:v>
                </c:pt>
              </c:strCache>
            </c:strRef>
          </c:cat>
          <c:val>
            <c:numRef>
              <c:f>Sheet1!$C$2:$C$6</c:f>
              <c:numCache>
                <c:formatCode>0%</c:formatCode>
                <c:ptCount val="5"/>
                <c:pt idx="0">
                  <c:v>0.34</c:v>
                </c:pt>
                <c:pt idx="1">
                  <c:v>0.18</c:v>
                </c:pt>
                <c:pt idx="2">
                  <c:v>0.3</c:v>
                </c:pt>
                <c:pt idx="3">
                  <c:v>0.08</c:v>
                </c:pt>
                <c:pt idx="4">
                  <c:v>0.16</c:v>
                </c:pt>
              </c:numCache>
            </c:numRef>
          </c:val>
          <c:extLst>
            <c:ext xmlns:c16="http://schemas.microsoft.com/office/drawing/2014/chart" uri="{C3380CC4-5D6E-409C-BE32-E72D297353CC}">
              <c16:uniqueId val="{00000001-6408-41DE-B686-E56D74EE8F5B}"/>
            </c:ext>
          </c:extLst>
        </c:ser>
        <c:dLbls>
          <c:dLblPos val="outEnd"/>
          <c:showLegendKey val="0"/>
          <c:showVal val="1"/>
          <c:showCatName val="0"/>
          <c:showSerName val="0"/>
          <c:showPercent val="0"/>
          <c:showBubbleSize val="0"/>
        </c:dLbls>
        <c:gapWidth val="182"/>
        <c:axId val="414285727"/>
        <c:axId val="440795439"/>
      </c:barChart>
      <c:catAx>
        <c:axId val="41428572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440795439"/>
        <c:crosses val="autoZero"/>
        <c:auto val="1"/>
        <c:lblAlgn val="ctr"/>
        <c:lblOffset val="100"/>
        <c:noMultiLvlLbl val="0"/>
      </c:catAx>
      <c:valAx>
        <c:axId val="440795439"/>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142857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462431587448639"/>
          <c:y val="4.8702084759551324E-2"/>
          <c:w val="0.52943796108943608"/>
          <c:h val="0.79637204914991389"/>
        </c:manualLayout>
      </c:layout>
      <c:doughnutChart>
        <c:varyColors val="1"/>
        <c:ser>
          <c:idx val="0"/>
          <c:order val="0"/>
          <c:tx>
            <c:strRef>
              <c:f>Sheet1!$B$1</c:f>
              <c:strCache>
                <c:ptCount val="1"/>
                <c:pt idx="0">
                  <c:v>Column1</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C45B-4043-B03B-63E03916095F}"/>
              </c:ext>
            </c:extLst>
          </c:dPt>
          <c:dPt>
            <c:idx val="1"/>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3-4317-3A4C-A3CF-F33CE74069C9}"/>
              </c:ext>
            </c:extLst>
          </c:dPt>
          <c:dPt>
            <c:idx val="2"/>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5-4317-3A4C-A3CF-F33CE74069C9}"/>
              </c:ext>
            </c:extLst>
          </c:dPt>
          <c:dPt>
            <c:idx val="3"/>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7-4317-3A4C-A3CF-F33CE74069C9}"/>
              </c:ext>
            </c:extLst>
          </c:dPt>
          <c:dLbls>
            <c:spPr>
              <a:noFill/>
              <a:ln>
                <a:noFill/>
              </a:ln>
              <a:effectLst/>
            </c:spPr>
            <c:txPr>
              <a:bodyPr rot="0" spcFirstLastPara="1" vertOverflow="ellipsis" vert="horz" wrap="square" lIns="38100" tIns="19050" rIns="38100" bIns="19050" anchor="ctr" anchorCtr="1">
                <a:spAutoFit/>
              </a:bodyPr>
              <a:lstStyle/>
              <a:p>
                <a:pPr>
                  <a:defRPr sz="1500" b="1"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Sheet1!$A$2:$A$5</c:f>
              <c:strCache>
                <c:ptCount val="4"/>
                <c:pt idx="0">
                  <c:v>Emails Sent (Total)</c:v>
                </c:pt>
                <c:pt idx="1">
                  <c:v>Unique Opens (Total)</c:v>
                </c:pt>
                <c:pt idx="2">
                  <c:v>Unique Clicks (Total)</c:v>
                </c:pt>
                <c:pt idx="3">
                  <c:v>Other</c:v>
                </c:pt>
              </c:strCache>
            </c:strRef>
          </c:cat>
          <c:val>
            <c:numRef>
              <c:f>Sheet1!$B$2:$B$5</c:f>
              <c:numCache>
                <c:formatCode>0%</c:formatCode>
                <c:ptCount val="4"/>
                <c:pt idx="0">
                  <c:v>0.66</c:v>
                </c:pt>
                <c:pt idx="1">
                  <c:v>0.32</c:v>
                </c:pt>
                <c:pt idx="2">
                  <c:v>0.42</c:v>
                </c:pt>
                <c:pt idx="3">
                  <c:v>0.04</c:v>
                </c:pt>
              </c:numCache>
            </c:numRef>
          </c:val>
          <c:extLst>
            <c:ext xmlns:c16="http://schemas.microsoft.com/office/drawing/2014/chart" uri="{C3380CC4-5D6E-409C-BE32-E72D297353CC}">
              <c16:uniqueId val="{00000000-C45B-4043-B03B-63E03916095F}"/>
            </c:ext>
          </c:extLst>
        </c:ser>
        <c:dLbls>
          <c:showLegendKey val="0"/>
          <c:showVal val="0"/>
          <c:showCatName val="0"/>
          <c:showSerName val="0"/>
          <c:showPercent val="0"/>
          <c:showBubbleSize val="0"/>
          <c:showLeaderLines val="1"/>
        </c:dLbls>
        <c:firstSliceAng val="0"/>
        <c:holeSize val="70"/>
      </c:doughnutChart>
      <c:spPr>
        <a:noFill/>
        <a:ln>
          <a:noFill/>
        </a:ln>
        <a:effectLst/>
      </c:spPr>
    </c:plotArea>
    <c:legend>
      <c:legendPos val="t"/>
      <c:layout>
        <c:manualLayout>
          <c:xMode val="edge"/>
          <c:yMode val="edge"/>
          <c:x val="1.6830025633642536E-2"/>
          <c:y val="0.83918467279448838"/>
          <c:w val="0.96182235937289084"/>
          <c:h val="0.1316018344407339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12/27/23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125660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914717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87000">
              <a:schemeClr val="bg1">
                <a:lumMod val="9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12/27/23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www.smartsheet.com/try-it?trp=11911&amp;utm_source=template-powerpoint&amp;utm_medium=content&amp;utm_campaign=Email+Marketing+Analytics+Report-powerpoint-11911&amp;lpa=Email+Marketing+Analytics+Report+powerpoint+11911"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3" Type="http://schemas.openxmlformats.org/officeDocument/2006/relationships/chart" Target="../charts/chart1.xml"/><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chart" Target="../charts/chart2.xml"/><Relationship Id="rId9" Type="http://schemas.openxmlformats.org/officeDocument/2006/relationships/image" Target="../media/image9.png"/><Relationship Id="rId14" Type="http://schemas.openxmlformats.org/officeDocument/2006/relationships/image" Target="../media/image14.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bstract background of curved cloth with dots">
            <a:extLst>
              <a:ext uri="{FF2B5EF4-FFF2-40B4-BE49-F238E27FC236}">
                <a16:creationId xmlns:a16="http://schemas.microsoft.com/office/drawing/2014/main" id="{6FF29C9C-391A-E895-46FC-62D530287C57}"/>
              </a:ext>
            </a:extLst>
          </p:cNvPr>
          <p:cNvPicPr>
            <a:picLocks noChangeAspect="1"/>
          </p:cNvPicPr>
          <p:nvPr/>
        </p:nvPicPr>
        <p:blipFill rotWithShape="1">
          <a:blip r:embed="rId3">
            <a:alphaModFix amt="9000"/>
          </a:blip>
          <a:srcRect b="15743"/>
          <a:stretch/>
        </p:blipFill>
        <p:spPr>
          <a:xfrm>
            <a:off x="0" y="1"/>
            <a:ext cx="12191188" cy="6846332"/>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EMAIL MARKETING ANALYTICS REPORT PRESENTATION</a:t>
            </a:r>
            <a:endParaRPr lang="en-US" dirty="0">
              <a:solidFill>
                <a:schemeClr val="bg1"/>
              </a:solidFill>
              <a:latin typeface="Century Gothic" panose="020B0502020202020204" pitchFamily="34" charset="0"/>
              <a:ea typeface="Arial" charset="0"/>
              <a:cs typeface="Arial" charset="0"/>
            </a:endParaRPr>
          </a:p>
        </p:txBody>
      </p:sp>
      <p:pic>
        <p:nvPicPr>
          <p:cNvPr id="2" name="Picture 1">
            <a:hlinkClick r:id="rId4"/>
            <a:extLst>
              <a:ext uri="{FF2B5EF4-FFF2-40B4-BE49-F238E27FC236}">
                <a16:creationId xmlns:a16="http://schemas.microsoft.com/office/drawing/2014/main" id="{CCDD0F85-5309-8854-91CB-140148D9F376}"/>
              </a:ext>
            </a:extLst>
          </p:cNvPr>
          <p:cNvPicPr>
            <a:picLocks noChangeAspect="1"/>
          </p:cNvPicPr>
          <p:nvPr/>
        </p:nvPicPr>
        <p:blipFill>
          <a:blip r:embed="rId5"/>
          <a:stretch>
            <a:fillRect/>
          </a:stretch>
        </p:blipFill>
        <p:spPr>
          <a:xfrm>
            <a:off x="7195564" y="291588"/>
            <a:ext cx="4695989" cy="651688"/>
          </a:xfrm>
          <a:prstGeom prst="rect">
            <a:avLst/>
          </a:prstGeom>
        </p:spPr>
      </p:pic>
      <p:sp>
        <p:nvSpPr>
          <p:cNvPr id="4" name="TextBox 3">
            <a:extLst>
              <a:ext uri="{FF2B5EF4-FFF2-40B4-BE49-F238E27FC236}">
                <a16:creationId xmlns:a16="http://schemas.microsoft.com/office/drawing/2014/main" id="{533963B4-4E0A-77DE-5C4C-C56FE205B941}"/>
              </a:ext>
            </a:extLst>
          </p:cNvPr>
          <p:cNvSpPr txBox="1"/>
          <p:nvPr/>
        </p:nvSpPr>
        <p:spPr>
          <a:xfrm>
            <a:off x="300447" y="253847"/>
            <a:ext cx="6264255" cy="1708160"/>
          </a:xfrm>
          <a:prstGeom prst="rect">
            <a:avLst/>
          </a:prstGeom>
          <a:noFill/>
        </p:spPr>
        <p:txBody>
          <a:bodyPr wrap="square" rtlCol="0">
            <a:spAutoFit/>
          </a:bodyPr>
          <a:lstStyle/>
          <a:p>
            <a:r>
              <a:rPr lang="en-US" sz="3500" b="1" dirty="0">
                <a:solidFill>
                  <a:schemeClr val="tx1">
                    <a:lumMod val="65000"/>
                    <a:lumOff val="35000"/>
                  </a:schemeClr>
                </a:solidFill>
                <a:latin typeface="Century Gothic" panose="020B0502020202020204" pitchFamily="34" charset="0"/>
              </a:rPr>
              <a:t>EMAIL MARKETING ANALYTICS REPORT TEMPLATE FOR POWERPOINT</a:t>
            </a:r>
          </a:p>
        </p:txBody>
      </p:sp>
      <p:graphicFrame>
        <p:nvGraphicFramePr>
          <p:cNvPr id="13" name="Table 12">
            <a:extLst>
              <a:ext uri="{FF2B5EF4-FFF2-40B4-BE49-F238E27FC236}">
                <a16:creationId xmlns:a16="http://schemas.microsoft.com/office/drawing/2014/main" id="{3CDDA1B3-7873-CAA0-940C-9B363A2EB1BD}"/>
              </a:ext>
            </a:extLst>
          </p:cNvPr>
          <p:cNvGraphicFramePr>
            <a:graphicFrameLocks noGrp="1"/>
          </p:cNvGraphicFramePr>
          <p:nvPr>
            <p:extLst>
              <p:ext uri="{D42A27DB-BD31-4B8C-83A1-F6EECF244321}">
                <p14:modId xmlns:p14="http://schemas.microsoft.com/office/powerpoint/2010/main" val="4133768279"/>
              </p:ext>
            </p:extLst>
          </p:nvPr>
        </p:nvGraphicFramePr>
        <p:xfrm>
          <a:off x="367748" y="4869229"/>
          <a:ext cx="11070972" cy="1380501"/>
        </p:xfrm>
        <a:graphic>
          <a:graphicData uri="http://schemas.openxmlformats.org/drawingml/2006/table">
            <a:tbl>
              <a:tblPr/>
              <a:tblGrid>
                <a:gridCol w="4028186">
                  <a:extLst>
                    <a:ext uri="{9D8B030D-6E8A-4147-A177-3AD203B41FA5}">
                      <a16:colId xmlns:a16="http://schemas.microsoft.com/office/drawing/2014/main" val="1531615838"/>
                    </a:ext>
                  </a:extLst>
                </a:gridCol>
                <a:gridCol w="7042786">
                  <a:extLst>
                    <a:ext uri="{9D8B030D-6E8A-4147-A177-3AD203B41FA5}">
                      <a16:colId xmlns:a16="http://schemas.microsoft.com/office/drawing/2014/main" val="947185427"/>
                    </a:ext>
                  </a:extLst>
                </a:gridCol>
              </a:tblGrid>
              <a:tr h="460167">
                <a:tc>
                  <a:txBody>
                    <a:bodyPr/>
                    <a:lstStyle/>
                    <a:p>
                      <a:pPr algn="r" fontAlgn="ctr"/>
                      <a:r>
                        <a:rPr lang="en-US" sz="900" b="0" i="0" u="none" strike="noStrike" dirty="0">
                          <a:solidFill>
                            <a:srgbClr val="000000"/>
                          </a:solidFill>
                          <a:effectLst/>
                          <a:latin typeface="Century Gothic" panose="020B0502020202020204" pitchFamily="34" charset="0"/>
                        </a:rPr>
                        <a:t>REPORT DATE</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MM/DD/YY</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492641583"/>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REPORT PREPARED BY</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Name, Title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78722126"/>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REPORT APPROVED BY</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Name, Title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7325066"/>
                  </a:ext>
                </a:extLst>
              </a:tr>
            </a:tbl>
          </a:graphicData>
        </a:graphic>
      </p:graphicFrame>
      <p:pic>
        <p:nvPicPr>
          <p:cNvPr id="8" name="Picture 7" descr="A close-up of a graph&#10;&#10;Description automatically generated">
            <a:extLst>
              <a:ext uri="{FF2B5EF4-FFF2-40B4-BE49-F238E27FC236}">
                <a16:creationId xmlns:a16="http://schemas.microsoft.com/office/drawing/2014/main" id="{645E5E8C-2DAF-6F84-8FAE-19FC2BC2FF5A}"/>
              </a:ext>
            </a:extLst>
          </p:cNvPr>
          <p:cNvPicPr>
            <a:picLocks noChangeAspect="1"/>
          </p:cNvPicPr>
          <p:nvPr/>
        </p:nvPicPr>
        <p:blipFill>
          <a:blip r:embed="rId6"/>
          <a:stretch>
            <a:fillRect/>
          </a:stretch>
        </p:blipFill>
        <p:spPr>
          <a:xfrm>
            <a:off x="6742731" y="2076693"/>
            <a:ext cx="4695989" cy="2626946"/>
          </a:xfrm>
          <a:prstGeom prst="rect">
            <a:avLst/>
          </a:prstGeom>
        </p:spPr>
      </p:pic>
      <p:pic>
        <p:nvPicPr>
          <p:cNvPr id="14" name="Picture 13" descr="A screenshot of a email marketing&#10;&#10;Description automatically generated">
            <a:extLst>
              <a:ext uri="{FF2B5EF4-FFF2-40B4-BE49-F238E27FC236}">
                <a16:creationId xmlns:a16="http://schemas.microsoft.com/office/drawing/2014/main" id="{7A28E90B-BDA9-A3F7-F7B6-C474760348BC}"/>
              </a:ext>
            </a:extLst>
          </p:cNvPr>
          <p:cNvPicPr>
            <a:picLocks noChangeAspect="1"/>
          </p:cNvPicPr>
          <p:nvPr/>
        </p:nvPicPr>
        <p:blipFill rotWithShape="1">
          <a:blip r:embed="rId7"/>
          <a:srcRect l="7025" t="12731" r="3236" b="5517"/>
          <a:stretch/>
        </p:blipFill>
        <p:spPr>
          <a:xfrm>
            <a:off x="2696152" y="2390647"/>
            <a:ext cx="3948961" cy="1999038"/>
          </a:xfrm>
          <a:prstGeom prst="rect">
            <a:avLst/>
          </a:prstGeom>
          <a:effectLst>
            <a:outerShdw blurRad="50800" dist="38100" dir="8100000" algn="tr" rotWithShape="0">
              <a:prstClr val="black">
                <a:alpha val="40000"/>
              </a:prstClr>
            </a:outerShdw>
          </a:effectLst>
        </p:spPr>
      </p:pic>
      <p:sp>
        <p:nvSpPr>
          <p:cNvPr id="15" name="TextBox 14">
            <a:extLst>
              <a:ext uri="{FF2B5EF4-FFF2-40B4-BE49-F238E27FC236}">
                <a16:creationId xmlns:a16="http://schemas.microsoft.com/office/drawing/2014/main" id="{4F95621E-0D99-EE2C-AD1C-999965382B60}"/>
              </a:ext>
            </a:extLst>
          </p:cNvPr>
          <p:cNvSpPr txBox="1"/>
          <p:nvPr/>
        </p:nvSpPr>
        <p:spPr>
          <a:xfrm>
            <a:off x="251207" y="3017641"/>
            <a:ext cx="2347327" cy="1384995"/>
          </a:xfrm>
          <a:prstGeom prst="rect">
            <a:avLst/>
          </a:prstGeom>
          <a:noFill/>
        </p:spPr>
        <p:txBody>
          <a:bodyPr wrap="square" rtlCol="0">
            <a:spAutoFit/>
          </a:bodyPr>
          <a:lstStyle/>
          <a:p>
            <a:r>
              <a:rPr lang="en-US" sz="1400" dirty="0">
                <a:solidFill>
                  <a:schemeClr val="tx1">
                    <a:lumMod val="65000"/>
                    <a:lumOff val="35000"/>
                  </a:schemeClr>
                </a:solidFill>
                <a:latin typeface="Century Gothic" panose="020B0502020202020204" pitchFamily="34" charset="0"/>
              </a:rPr>
              <a:t>To use this template, click on the tables on Slide 2 and choose “edit data” and “edit data in Excel” to update your unique data.</a:t>
            </a:r>
          </a:p>
        </p:txBody>
      </p:sp>
      <p:cxnSp>
        <p:nvCxnSpPr>
          <p:cNvPr id="17" name="Straight Arrow Connector 16">
            <a:extLst>
              <a:ext uri="{FF2B5EF4-FFF2-40B4-BE49-F238E27FC236}">
                <a16:creationId xmlns:a16="http://schemas.microsoft.com/office/drawing/2014/main" id="{30E663A7-7EE3-4FAD-5EED-52B9888C96E4}"/>
              </a:ext>
            </a:extLst>
          </p:cNvPr>
          <p:cNvCxnSpPr>
            <a:cxnSpLocks/>
          </p:cNvCxnSpPr>
          <p:nvPr/>
        </p:nvCxnSpPr>
        <p:spPr>
          <a:xfrm flipH="1" flipV="1">
            <a:off x="5990263" y="3423167"/>
            <a:ext cx="1010280" cy="667551"/>
          </a:xfrm>
          <a:prstGeom prst="straightConnector1">
            <a:avLst/>
          </a:prstGeom>
          <a:ln w="28575">
            <a:solidFill>
              <a:schemeClr val="accent5">
                <a:lumMod val="75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9832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10" name="Chart 9">
            <a:extLst>
              <a:ext uri="{FF2B5EF4-FFF2-40B4-BE49-F238E27FC236}">
                <a16:creationId xmlns:a16="http://schemas.microsoft.com/office/drawing/2014/main" id="{308887DA-9F3A-EEB8-26F3-46D412DA9E6B}"/>
              </a:ext>
            </a:extLst>
          </p:cNvPr>
          <p:cNvGraphicFramePr/>
          <p:nvPr>
            <p:extLst>
              <p:ext uri="{D42A27DB-BD31-4B8C-83A1-F6EECF244321}">
                <p14:modId xmlns:p14="http://schemas.microsoft.com/office/powerpoint/2010/main" val="2389569788"/>
              </p:ext>
            </p:extLst>
          </p:nvPr>
        </p:nvGraphicFramePr>
        <p:xfrm>
          <a:off x="5666790" y="2971595"/>
          <a:ext cx="6429375" cy="37403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a:extLst>
              <a:ext uri="{FF2B5EF4-FFF2-40B4-BE49-F238E27FC236}">
                <a16:creationId xmlns:a16="http://schemas.microsoft.com/office/drawing/2014/main" id="{A5868827-1891-1B4F-D239-B207389BB15C}"/>
              </a:ext>
            </a:extLst>
          </p:cNvPr>
          <p:cNvGraphicFramePr/>
          <p:nvPr>
            <p:extLst>
              <p:ext uri="{D42A27DB-BD31-4B8C-83A1-F6EECF244321}">
                <p14:modId xmlns:p14="http://schemas.microsoft.com/office/powerpoint/2010/main" val="1866643829"/>
              </p:ext>
            </p:extLst>
          </p:nvPr>
        </p:nvGraphicFramePr>
        <p:xfrm>
          <a:off x="-19635" y="2990865"/>
          <a:ext cx="5622689" cy="3738033"/>
        </p:xfrm>
        <a:graphic>
          <a:graphicData uri="http://schemas.openxmlformats.org/drawingml/2006/chart">
            <c:chart xmlns:c="http://schemas.openxmlformats.org/drawingml/2006/chart" xmlns:r="http://schemas.openxmlformats.org/officeDocument/2006/relationships" r:id="rId4"/>
          </a:graphicData>
        </a:graphic>
      </p:graphicFrame>
      <p:grpSp>
        <p:nvGrpSpPr>
          <p:cNvPr id="30" name="Group 29">
            <a:extLst>
              <a:ext uri="{FF2B5EF4-FFF2-40B4-BE49-F238E27FC236}">
                <a16:creationId xmlns:a16="http://schemas.microsoft.com/office/drawing/2014/main" id="{BF1E427D-4CD2-09A7-B1FE-A7E9CA2CA11B}"/>
              </a:ext>
            </a:extLst>
          </p:cNvPr>
          <p:cNvGrpSpPr/>
          <p:nvPr/>
        </p:nvGrpSpPr>
        <p:grpSpPr>
          <a:xfrm>
            <a:off x="76201" y="68818"/>
            <a:ext cx="2343752" cy="1895475"/>
            <a:chOff x="57150" y="85724"/>
            <a:chExt cx="2438399" cy="1895475"/>
          </a:xfrm>
        </p:grpSpPr>
        <p:sp>
          <p:nvSpPr>
            <p:cNvPr id="29" name="Rectangle 28">
              <a:extLst>
                <a:ext uri="{FF2B5EF4-FFF2-40B4-BE49-F238E27FC236}">
                  <a16:creationId xmlns:a16="http://schemas.microsoft.com/office/drawing/2014/main" id="{B63A9EC2-165D-EF38-3C38-C729CFEB93F5}"/>
                </a:ext>
              </a:extLst>
            </p:cNvPr>
            <p:cNvSpPr/>
            <p:nvPr/>
          </p:nvSpPr>
          <p:spPr>
            <a:xfrm>
              <a:off x="57150" y="85724"/>
              <a:ext cx="2438399" cy="1895475"/>
            </a:xfrm>
            <a:prstGeom prst="rect">
              <a:avLst/>
            </a:prstGeom>
            <a:solidFill>
              <a:schemeClr val="accent5">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lowchart: Off-page Connector 14">
              <a:extLst>
                <a:ext uri="{FF2B5EF4-FFF2-40B4-BE49-F238E27FC236}">
                  <a16:creationId xmlns:a16="http://schemas.microsoft.com/office/drawing/2014/main" id="{CC3CFA76-A1B6-37FA-A2EA-E84AD0AEE063}"/>
                </a:ext>
              </a:extLst>
            </p:cNvPr>
            <p:cNvSpPr/>
            <p:nvPr/>
          </p:nvSpPr>
          <p:spPr>
            <a:xfrm>
              <a:off x="123453" y="190094"/>
              <a:ext cx="2295898" cy="1705381"/>
            </a:xfrm>
            <a:prstGeom prst="flowChartOffpageConnector">
              <a:avLst/>
            </a:prstGeom>
            <a:solidFill>
              <a:schemeClr val="accent5">
                <a:lumMod val="20000"/>
                <a:lumOff val="80000"/>
              </a:schemeClr>
            </a:solidFill>
            <a:ln w="38100">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75D79540-A541-D913-FADC-7B470E0A95F5}"/>
                </a:ext>
              </a:extLst>
            </p:cNvPr>
            <p:cNvSpPr txBox="1"/>
            <p:nvPr/>
          </p:nvSpPr>
          <p:spPr>
            <a:xfrm>
              <a:off x="123453" y="839803"/>
              <a:ext cx="2295898" cy="292388"/>
            </a:xfrm>
            <a:prstGeom prst="rect">
              <a:avLst/>
            </a:prstGeom>
            <a:noFill/>
          </p:spPr>
          <p:txBody>
            <a:bodyPr wrap="square" rtlCol="0">
              <a:spAutoFit/>
            </a:bodyPr>
            <a:lstStyle/>
            <a:p>
              <a:pPr algn="ctr"/>
              <a:r>
                <a:rPr lang="en-US" sz="1300" dirty="0">
                  <a:solidFill>
                    <a:schemeClr val="accent5">
                      <a:lumMod val="75000"/>
                    </a:schemeClr>
                  </a:solidFill>
                  <a:latin typeface="Century Gothic" panose="020B0502020202020204" pitchFamily="34" charset="0"/>
                </a:rPr>
                <a:t>EMAILS SENT (TOTAL)</a:t>
              </a:r>
            </a:p>
          </p:txBody>
        </p:sp>
        <p:sp>
          <p:nvSpPr>
            <p:cNvPr id="25" name="TextBox 24">
              <a:extLst>
                <a:ext uri="{FF2B5EF4-FFF2-40B4-BE49-F238E27FC236}">
                  <a16:creationId xmlns:a16="http://schemas.microsoft.com/office/drawing/2014/main" id="{C1EF099F-3B0E-8389-3FFE-56D1C5B242C6}"/>
                </a:ext>
              </a:extLst>
            </p:cNvPr>
            <p:cNvSpPr txBox="1"/>
            <p:nvPr/>
          </p:nvSpPr>
          <p:spPr>
            <a:xfrm>
              <a:off x="57151" y="220980"/>
              <a:ext cx="2362200" cy="584775"/>
            </a:xfrm>
            <a:prstGeom prst="rect">
              <a:avLst/>
            </a:prstGeom>
            <a:noFill/>
          </p:spPr>
          <p:txBody>
            <a:bodyPr wrap="square" rtlCol="0">
              <a:spAutoFit/>
            </a:bodyPr>
            <a:lstStyle/>
            <a:p>
              <a:pPr algn="ctr"/>
              <a:r>
                <a:rPr lang="en-US" sz="3200" b="1" dirty="0">
                  <a:solidFill>
                    <a:schemeClr val="accent5">
                      <a:lumMod val="75000"/>
                    </a:schemeClr>
                  </a:solidFill>
                  <a:latin typeface="Century Gothic" panose="020B0502020202020204" pitchFamily="34" charset="0"/>
                </a:rPr>
                <a:t>450</a:t>
              </a:r>
            </a:p>
          </p:txBody>
        </p:sp>
        <p:pic>
          <p:nvPicPr>
            <p:cNvPr id="27" name="Graphic 26" descr="Email outline">
              <a:extLst>
                <a:ext uri="{FF2B5EF4-FFF2-40B4-BE49-F238E27FC236}">
                  <a16:creationId xmlns:a16="http://schemas.microsoft.com/office/drawing/2014/main" id="{2B7B9CDE-E9B0-95FB-AEEA-9FCE1FCCE05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09464" y="1176338"/>
              <a:ext cx="523875" cy="523875"/>
            </a:xfrm>
            <a:prstGeom prst="rect">
              <a:avLst/>
            </a:prstGeom>
          </p:spPr>
        </p:pic>
      </p:grpSp>
      <p:grpSp>
        <p:nvGrpSpPr>
          <p:cNvPr id="79" name="Group 78">
            <a:extLst>
              <a:ext uri="{FF2B5EF4-FFF2-40B4-BE49-F238E27FC236}">
                <a16:creationId xmlns:a16="http://schemas.microsoft.com/office/drawing/2014/main" id="{CD82B4FD-FEF7-B9B4-1C34-6A424492005B}"/>
              </a:ext>
            </a:extLst>
          </p:cNvPr>
          <p:cNvGrpSpPr/>
          <p:nvPr/>
        </p:nvGrpSpPr>
        <p:grpSpPr>
          <a:xfrm>
            <a:off x="2499112" y="68818"/>
            <a:ext cx="2343752" cy="1895475"/>
            <a:chOff x="57150" y="85724"/>
            <a:chExt cx="2438399" cy="1895475"/>
          </a:xfrm>
        </p:grpSpPr>
        <p:sp>
          <p:nvSpPr>
            <p:cNvPr id="80" name="Rectangle 79">
              <a:extLst>
                <a:ext uri="{FF2B5EF4-FFF2-40B4-BE49-F238E27FC236}">
                  <a16:creationId xmlns:a16="http://schemas.microsoft.com/office/drawing/2014/main" id="{FC9CCC6B-6956-94E0-1010-2A0203D0F7E3}"/>
                </a:ext>
              </a:extLst>
            </p:cNvPr>
            <p:cNvSpPr/>
            <p:nvPr/>
          </p:nvSpPr>
          <p:spPr>
            <a:xfrm>
              <a:off x="57150" y="85724"/>
              <a:ext cx="2438399" cy="1895475"/>
            </a:xfrm>
            <a:prstGeom prst="rect">
              <a:avLst/>
            </a:prstGeom>
            <a:solidFill>
              <a:schemeClr val="accent6"/>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Flowchart: Off-page Connector 80">
              <a:extLst>
                <a:ext uri="{FF2B5EF4-FFF2-40B4-BE49-F238E27FC236}">
                  <a16:creationId xmlns:a16="http://schemas.microsoft.com/office/drawing/2014/main" id="{0894B9AC-9CC5-86AE-B914-74B80024D431}"/>
                </a:ext>
              </a:extLst>
            </p:cNvPr>
            <p:cNvSpPr/>
            <p:nvPr/>
          </p:nvSpPr>
          <p:spPr>
            <a:xfrm>
              <a:off x="123453" y="190094"/>
              <a:ext cx="2295898" cy="1705381"/>
            </a:xfrm>
            <a:prstGeom prst="flowChartOffpageConnector">
              <a:avLst/>
            </a:prstGeom>
            <a:solidFill>
              <a:schemeClr val="accent6">
                <a:lumMod val="20000"/>
                <a:lumOff val="80000"/>
              </a:schemeClr>
            </a:solidFill>
            <a:ln w="381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extBox 81">
              <a:extLst>
                <a:ext uri="{FF2B5EF4-FFF2-40B4-BE49-F238E27FC236}">
                  <a16:creationId xmlns:a16="http://schemas.microsoft.com/office/drawing/2014/main" id="{358A70E9-AEBC-5A3C-F759-F6A008887A49}"/>
                </a:ext>
              </a:extLst>
            </p:cNvPr>
            <p:cNvSpPr txBox="1"/>
            <p:nvPr/>
          </p:nvSpPr>
          <p:spPr>
            <a:xfrm>
              <a:off x="123453" y="839803"/>
              <a:ext cx="2295898" cy="292388"/>
            </a:xfrm>
            <a:prstGeom prst="rect">
              <a:avLst/>
            </a:prstGeom>
            <a:noFill/>
          </p:spPr>
          <p:txBody>
            <a:bodyPr wrap="square" rtlCol="0">
              <a:spAutoFit/>
            </a:bodyPr>
            <a:lstStyle/>
            <a:p>
              <a:pPr algn="ctr"/>
              <a:r>
                <a:rPr lang="en-US" sz="1300" dirty="0">
                  <a:solidFill>
                    <a:schemeClr val="accent6"/>
                  </a:solidFill>
                  <a:latin typeface="Century Gothic" panose="020B0502020202020204" pitchFamily="34" charset="0"/>
                </a:rPr>
                <a:t>OPEN RATE</a:t>
              </a:r>
            </a:p>
          </p:txBody>
        </p:sp>
        <p:sp>
          <p:nvSpPr>
            <p:cNvPr id="83" name="TextBox 82">
              <a:extLst>
                <a:ext uri="{FF2B5EF4-FFF2-40B4-BE49-F238E27FC236}">
                  <a16:creationId xmlns:a16="http://schemas.microsoft.com/office/drawing/2014/main" id="{C6F0A1B4-E6EF-CB39-937F-98D6BB5E1D64}"/>
                </a:ext>
              </a:extLst>
            </p:cNvPr>
            <p:cNvSpPr txBox="1"/>
            <p:nvPr/>
          </p:nvSpPr>
          <p:spPr>
            <a:xfrm>
              <a:off x="57151" y="220980"/>
              <a:ext cx="2362200" cy="584775"/>
            </a:xfrm>
            <a:prstGeom prst="rect">
              <a:avLst/>
            </a:prstGeom>
            <a:noFill/>
          </p:spPr>
          <p:txBody>
            <a:bodyPr wrap="square" rtlCol="0">
              <a:spAutoFit/>
            </a:bodyPr>
            <a:lstStyle/>
            <a:p>
              <a:pPr algn="ctr"/>
              <a:r>
                <a:rPr lang="en-US" sz="3200" b="1" dirty="0">
                  <a:solidFill>
                    <a:schemeClr val="accent6"/>
                  </a:solidFill>
                  <a:latin typeface="Century Gothic" panose="020B0502020202020204" pitchFamily="34" charset="0"/>
                </a:rPr>
                <a:t>57%</a:t>
              </a:r>
            </a:p>
          </p:txBody>
        </p:sp>
        <p:pic>
          <p:nvPicPr>
            <p:cNvPr id="84" name="Graphic 83" descr="Email outline">
              <a:extLst>
                <a:ext uri="{FF2B5EF4-FFF2-40B4-BE49-F238E27FC236}">
                  <a16:creationId xmlns:a16="http://schemas.microsoft.com/office/drawing/2014/main" id="{A52935D8-8167-E935-78F6-F535849D02F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09464" y="1176338"/>
              <a:ext cx="523875" cy="523875"/>
            </a:xfrm>
            <a:prstGeom prst="rect">
              <a:avLst/>
            </a:prstGeom>
          </p:spPr>
        </p:pic>
      </p:grpSp>
      <p:grpSp>
        <p:nvGrpSpPr>
          <p:cNvPr id="85" name="Group 84">
            <a:extLst>
              <a:ext uri="{FF2B5EF4-FFF2-40B4-BE49-F238E27FC236}">
                <a16:creationId xmlns:a16="http://schemas.microsoft.com/office/drawing/2014/main" id="{22F6B958-2CBF-DD10-C82A-1159CEDB9CE0}"/>
              </a:ext>
            </a:extLst>
          </p:cNvPr>
          <p:cNvGrpSpPr/>
          <p:nvPr/>
        </p:nvGrpSpPr>
        <p:grpSpPr>
          <a:xfrm>
            <a:off x="4922023" y="68818"/>
            <a:ext cx="2343752" cy="1895475"/>
            <a:chOff x="57150" y="85724"/>
            <a:chExt cx="2438399" cy="1895475"/>
          </a:xfrm>
        </p:grpSpPr>
        <p:sp>
          <p:nvSpPr>
            <p:cNvPr id="86" name="Rectangle 85">
              <a:extLst>
                <a:ext uri="{FF2B5EF4-FFF2-40B4-BE49-F238E27FC236}">
                  <a16:creationId xmlns:a16="http://schemas.microsoft.com/office/drawing/2014/main" id="{E572F5B1-5E86-AF57-4AFA-79CC89D0FC3D}"/>
                </a:ext>
              </a:extLst>
            </p:cNvPr>
            <p:cNvSpPr/>
            <p:nvPr/>
          </p:nvSpPr>
          <p:spPr>
            <a:xfrm>
              <a:off x="57150" y="85724"/>
              <a:ext cx="2438399" cy="1895475"/>
            </a:xfrm>
            <a:prstGeom prst="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Flowchart: Off-page Connector 86">
              <a:extLst>
                <a:ext uri="{FF2B5EF4-FFF2-40B4-BE49-F238E27FC236}">
                  <a16:creationId xmlns:a16="http://schemas.microsoft.com/office/drawing/2014/main" id="{3941D75D-695E-E3D7-6198-9A86A35605AE}"/>
                </a:ext>
              </a:extLst>
            </p:cNvPr>
            <p:cNvSpPr/>
            <p:nvPr/>
          </p:nvSpPr>
          <p:spPr>
            <a:xfrm>
              <a:off x="130586" y="203898"/>
              <a:ext cx="2295898" cy="1705381"/>
            </a:xfrm>
            <a:prstGeom prst="flowChartOffpageConnector">
              <a:avLst/>
            </a:prstGeom>
            <a:solidFill>
              <a:schemeClr val="accent4">
                <a:lumMod val="20000"/>
                <a:lumOff val="80000"/>
              </a:schemeClr>
            </a:solidFill>
            <a:ln w="38100">
              <a:solidFill>
                <a:schemeClr val="accent4">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extBox 87">
              <a:extLst>
                <a:ext uri="{FF2B5EF4-FFF2-40B4-BE49-F238E27FC236}">
                  <a16:creationId xmlns:a16="http://schemas.microsoft.com/office/drawing/2014/main" id="{3E1F5DCF-C56E-7458-779F-3DBBE1CBFE74}"/>
                </a:ext>
              </a:extLst>
            </p:cNvPr>
            <p:cNvSpPr txBox="1"/>
            <p:nvPr/>
          </p:nvSpPr>
          <p:spPr>
            <a:xfrm>
              <a:off x="123453" y="839803"/>
              <a:ext cx="2295898" cy="292388"/>
            </a:xfrm>
            <a:prstGeom prst="rect">
              <a:avLst/>
            </a:prstGeom>
            <a:noFill/>
          </p:spPr>
          <p:txBody>
            <a:bodyPr wrap="square" rtlCol="0">
              <a:spAutoFit/>
            </a:bodyPr>
            <a:lstStyle/>
            <a:p>
              <a:pPr algn="ctr"/>
              <a:r>
                <a:rPr lang="en-US" sz="1300" dirty="0">
                  <a:solidFill>
                    <a:schemeClr val="accent4">
                      <a:lumMod val="75000"/>
                    </a:schemeClr>
                  </a:solidFill>
                  <a:latin typeface="Century Gothic" panose="020B0502020202020204" pitchFamily="34" charset="0"/>
                </a:rPr>
                <a:t>CLICKS RATE</a:t>
              </a:r>
            </a:p>
          </p:txBody>
        </p:sp>
        <p:sp>
          <p:nvSpPr>
            <p:cNvPr id="89" name="TextBox 88">
              <a:extLst>
                <a:ext uri="{FF2B5EF4-FFF2-40B4-BE49-F238E27FC236}">
                  <a16:creationId xmlns:a16="http://schemas.microsoft.com/office/drawing/2014/main" id="{6641CCC0-F866-E674-2339-8E1607ECB962}"/>
                </a:ext>
              </a:extLst>
            </p:cNvPr>
            <p:cNvSpPr txBox="1"/>
            <p:nvPr/>
          </p:nvSpPr>
          <p:spPr>
            <a:xfrm>
              <a:off x="57151" y="220980"/>
              <a:ext cx="2362200" cy="584775"/>
            </a:xfrm>
            <a:prstGeom prst="rect">
              <a:avLst/>
            </a:prstGeom>
            <a:noFill/>
          </p:spPr>
          <p:txBody>
            <a:bodyPr wrap="square" rtlCol="0">
              <a:spAutoFit/>
            </a:bodyPr>
            <a:lstStyle/>
            <a:p>
              <a:pPr algn="ctr"/>
              <a:r>
                <a:rPr lang="en-US" sz="3200" b="1" dirty="0">
                  <a:solidFill>
                    <a:schemeClr val="accent4">
                      <a:lumMod val="75000"/>
                    </a:schemeClr>
                  </a:solidFill>
                  <a:latin typeface="Century Gothic" panose="020B0502020202020204" pitchFamily="34" charset="0"/>
                </a:rPr>
                <a:t>46%</a:t>
              </a:r>
            </a:p>
          </p:txBody>
        </p:sp>
        <p:pic>
          <p:nvPicPr>
            <p:cNvPr id="90" name="Graphic 89" descr="Email outline">
              <a:extLst>
                <a:ext uri="{FF2B5EF4-FFF2-40B4-BE49-F238E27FC236}">
                  <a16:creationId xmlns:a16="http://schemas.microsoft.com/office/drawing/2014/main" id="{BB01AF1E-A63B-C60C-E066-E2FE05A7EA7D}"/>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009464" y="1176338"/>
              <a:ext cx="523875" cy="523875"/>
            </a:xfrm>
            <a:prstGeom prst="rect">
              <a:avLst/>
            </a:prstGeom>
          </p:spPr>
        </p:pic>
      </p:grpSp>
      <p:grpSp>
        <p:nvGrpSpPr>
          <p:cNvPr id="91" name="Group 90">
            <a:extLst>
              <a:ext uri="{FF2B5EF4-FFF2-40B4-BE49-F238E27FC236}">
                <a16:creationId xmlns:a16="http://schemas.microsoft.com/office/drawing/2014/main" id="{E7F93837-2915-C3B2-61D5-21F8AAB843FA}"/>
              </a:ext>
            </a:extLst>
          </p:cNvPr>
          <p:cNvGrpSpPr/>
          <p:nvPr/>
        </p:nvGrpSpPr>
        <p:grpSpPr>
          <a:xfrm>
            <a:off x="7337218" y="68817"/>
            <a:ext cx="2343752" cy="1895475"/>
            <a:chOff x="57150" y="85724"/>
            <a:chExt cx="2438399" cy="1895475"/>
          </a:xfrm>
        </p:grpSpPr>
        <p:sp>
          <p:nvSpPr>
            <p:cNvPr id="92" name="Rectangle 91">
              <a:extLst>
                <a:ext uri="{FF2B5EF4-FFF2-40B4-BE49-F238E27FC236}">
                  <a16:creationId xmlns:a16="http://schemas.microsoft.com/office/drawing/2014/main" id="{2D62E5CE-57A3-83C5-70AB-BC5CA4C737D2}"/>
                </a:ext>
              </a:extLst>
            </p:cNvPr>
            <p:cNvSpPr/>
            <p:nvPr/>
          </p:nvSpPr>
          <p:spPr>
            <a:xfrm>
              <a:off x="57150" y="85724"/>
              <a:ext cx="2438399" cy="1895475"/>
            </a:xfrm>
            <a:prstGeom prst="rect">
              <a:avLst/>
            </a:prstGeom>
            <a:solidFill>
              <a:schemeClr val="tx1">
                <a:lumMod val="50000"/>
                <a:lumOff val="50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Flowchart: Off-page Connector 92">
              <a:extLst>
                <a:ext uri="{FF2B5EF4-FFF2-40B4-BE49-F238E27FC236}">
                  <a16:creationId xmlns:a16="http://schemas.microsoft.com/office/drawing/2014/main" id="{0460BFBE-8B27-A223-D625-2AABF5A16F70}"/>
                </a:ext>
              </a:extLst>
            </p:cNvPr>
            <p:cNvSpPr/>
            <p:nvPr/>
          </p:nvSpPr>
          <p:spPr>
            <a:xfrm>
              <a:off x="123453" y="190094"/>
              <a:ext cx="2295898" cy="1705381"/>
            </a:xfrm>
            <a:prstGeom prst="flowChartOffpageConnector">
              <a:avLst/>
            </a:prstGeom>
            <a:solidFill>
              <a:schemeClr val="accent3">
                <a:lumMod val="20000"/>
                <a:lumOff val="80000"/>
              </a:schemeClr>
            </a:solidFill>
            <a:ln w="38100">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TextBox 93">
              <a:extLst>
                <a:ext uri="{FF2B5EF4-FFF2-40B4-BE49-F238E27FC236}">
                  <a16:creationId xmlns:a16="http://schemas.microsoft.com/office/drawing/2014/main" id="{A628E4D0-7FCD-2FB7-7512-4CA0164237C2}"/>
                </a:ext>
              </a:extLst>
            </p:cNvPr>
            <p:cNvSpPr txBox="1"/>
            <p:nvPr/>
          </p:nvSpPr>
          <p:spPr>
            <a:xfrm>
              <a:off x="123453" y="839803"/>
              <a:ext cx="2295898" cy="292388"/>
            </a:xfrm>
            <a:prstGeom prst="rect">
              <a:avLst/>
            </a:prstGeom>
            <a:noFill/>
          </p:spPr>
          <p:txBody>
            <a:bodyPr wrap="square" rtlCol="0">
              <a:spAutoFit/>
            </a:bodyPr>
            <a:lstStyle/>
            <a:p>
              <a:pPr algn="ctr"/>
              <a:r>
                <a:rPr lang="en-US" sz="1300" dirty="0">
                  <a:solidFill>
                    <a:schemeClr val="tx1">
                      <a:lumMod val="50000"/>
                      <a:lumOff val="50000"/>
                    </a:schemeClr>
                  </a:solidFill>
                  <a:latin typeface="Century Gothic" panose="020B0502020202020204" pitchFamily="34" charset="0"/>
                </a:rPr>
                <a:t>HARD BOUNCE RATE</a:t>
              </a:r>
            </a:p>
          </p:txBody>
        </p:sp>
        <p:sp>
          <p:nvSpPr>
            <p:cNvPr id="95" name="TextBox 94">
              <a:extLst>
                <a:ext uri="{FF2B5EF4-FFF2-40B4-BE49-F238E27FC236}">
                  <a16:creationId xmlns:a16="http://schemas.microsoft.com/office/drawing/2014/main" id="{777AF52D-E2DE-8AA4-BEEA-3321746D3935}"/>
                </a:ext>
              </a:extLst>
            </p:cNvPr>
            <p:cNvSpPr txBox="1"/>
            <p:nvPr/>
          </p:nvSpPr>
          <p:spPr>
            <a:xfrm>
              <a:off x="57151" y="220980"/>
              <a:ext cx="2362200" cy="584775"/>
            </a:xfrm>
            <a:prstGeom prst="rect">
              <a:avLst/>
            </a:prstGeom>
            <a:noFill/>
          </p:spPr>
          <p:txBody>
            <a:bodyPr wrap="square" rtlCol="0">
              <a:spAutoFit/>
            </a:bodyPr>
            <a:lstStyle/>
            <a:p>
              <a:pPr algn="ctr"/>
              <a:r>
                <a:rPr lang="en-US" sz="3200" b="1" dirty="0">
                  <a:solidFill>
                    <a:schemeClr val="tx1">
                      <a:lumMod val="50000"/>
                      <a:lumOff val="50000"/>
                    </a:schemeClr>
                  </a:solidFill>
                  <a:latin typeface="Century Gothic" panose="020B0502020202020204" pitchFamily="34" charset="0"/>
                </a:rPr>
                <a:t>39%</a:t>
              </a:r>
            </a:p>
          </p:txBody>
        </p:sp>
        <p:pic>
          <p:nvPicPr>
            <p:cNvPr id="96" name="Graphic 95" descr="Email outline">
              <a:extLst>
                <a:ext uri="{FF2B5EF4-FFF2-40B4-BE49-F238E27FC236}">
                  <a16:creationId xmlns:a16="http://schemas.microsoft.com/office/drawing/2014/main" id="{416C8ADE-A841-BC49-9BF3-EBB6713FD2A2}"/>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009464" y="1176338"/>
              <a:ext cx="523875" cy="523875"/>
            </a:xfrm>
            <a:prstGeom prst="rect">
              <a:avLst/>
            </a:prstGeom>
          </p:spPr>
        </p:pic>
      </p:grpSp>
      <p:grpSp>
        <p:nvGrpSpPr>
          <p:cNvPr id="97" name="Group 96">
            <a:extLst>
              <a:ext uri="{FF2B5EF4-FFF2-40B4-BE49-F238E27FC236}">
                <a16:creationId xmlns:a16="http://schemas.microsoft.com/office/drawing/2014/main" id="{B3E380F2-33AC-9936-365D-EDE98BAF2164}"/>
              </a:ext>
            </a:extLst>
          </p:cNvPr>
          <p:cNvGrpSpPr/>
          <p:nvPr/>
        </p:nvGrpSpPr>
        <p:grpSpPr>
          <a:xfrm>
            <a:off x="9752414" y="68818"/>
            <a:ext cx="2343752" cy="1895475"/>
            <a:chOff x="57150" y="85724"/>
            <a:chExt cx="2438399" cy="1895475"/>
          </a:xfrm>
        </p:grpSpPr>
        <p:sp>
          <p:nvSpPr>
            <p:cNvPr id="98" name="Rectangle 97">
              <a:extLst>
                <a:ext uri="{FF2B5EF4-FFF2-40B4-BE49-F238E27FC236}">
                  <a16:creationId xmlns:a16="http://schemas.microsoft.com/office/drawing/2014/main" id="{3C16EB98-AA38-563F-22B8-9B3AFA4CBC72}"/>
                </a:ext>
              </a:extLst>
            </p:cNvPr>
            <p:cNvSpPr/>
            <p:nvPr/>
          </p:nvSpPr>
          <p:spPr>
            <a:xfrm>
              <a:off x="57150" y="85724"/>
              <a:ext cx="2438399" cy="1895475"/>
            </a:xfrm>
            <a:prstGeom prst="rect">
              <a:avLst/>
            </a:prstGeom>
            <a:solidFill>
              <a:srgbClr val="3CA8A8"/>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lowchart: Off-page Connector 98">
              <a:extLst>
                <a:ext uri="{FF2B5EF4-FFF2-40B4-BE49-F238E27FC236}">
                  <a16:creationId xmlns:a16="http://schemas.microsoft.com/office/drawing/2014/main" id="{92544BEC-62F0-EA9A-8A40-ABE3D584F89A}"/>
                </a:ext>
              </a:extLst>
            </p:cNvPr>
            <p:cNvSpPr/>
            <p:nvPr/>
          </p:nvSpPr>
          <p:spPr>
            <a:xfrm>
              <a:off x="123453" y="190094"/>
              <a:ext cx="2295898" cy="1705381"/>
            </a:xfrm>
            <a:prstGeom prst="flowChartOffpageConnector">
              <a:avLst/>
            </a:prstGeom>
            <a:solidFill>
              <a:srgbClr val="D2F8EE"/>
            </a:solidFill>
            <a:ln w="38100">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TextBox 99">
              <a:extLst>
                <a:ext uri="{FF2B5EF4-FFF2-40B4-BE49-F238E27FC236}">
                  <a16:creationId xmlns:a16="http://schemas.microsoft.com/office/drawing/2014/main" id="{01670D6F-AD5A-5B29-CE44-B0C80F6EBA4B}"/>
                </a:ext>
              </a:extLst>
            </p:cNvPr>
            <p:cNvSpPr txBox="1"/>
            <p:nvPr/>
          </p:nvSpPr>
          <p:spPr>
            <a:xfrm>
              <a:off x="123453" y="839803"/>
              <a:ext cx="2295898" cy="292388"/>
            </a:xfrm>
            <a:prstGeom prst="rect">
              <a:avLst/>
            </a:prstGeom>
            <a:noFill/>
          </p:spPr>
          <p:txBody>
            <a:bodyPr wrap="square" rtlCol="0">
              <a:spAutoFit/>
            </a:bodyPr>
            <a:lstStyle/>
            <a:p>
              <a:pPr algn="ctr"/>
              <a:r>
                <a:rPr lang="en-US" sz="1300" dirty="0">
                  <a:solidFill>
                    <a:srgbClr val="3CA8A8"/>
                  </a:solidFill>
                  <a:latin typeface="Century Gothic" panose="020B0502020202020204" pitchFamily="34" charset="0"/>
                </a:rPr>
                <a:t>SOFT BOUNCE RATE</a:t>
              </a:r>
            </a:p>
          </p:txBody>
        </p:sp>
        <p:sp>
          <p:nvSpPr>
            <p:cNvPr id="101" name="TextBox 100">
              <a:extLst>
                <a:ext uri="{FF2B5EF4-FFF2-40B4-BE49-F238E27FC236}">
                  <a16:creationId xmlns:a16="http://schemas.microsoft.com/office/drawing/2014/main" id="{A9277A57-859B-71EC-5E5A-8C2B8A491BAB}"/>
                </a:ext>
              </a:extLst>
            </p:cNvPr>
            <p:cNvSpPr txBox="1"/>
            <p:nvPr/>
          </p:nvSpPr>
          <p:spPr>
            <a:xfrm>
              <a:off x="57151" y="220980"/>
              <a:ext cx="2362200" cy="584775"/>
            </a:xfrm>
            <a:prstGeom prst="rect">
              <a:avLst/>
            </a:prstGeom>
            <a:noFill/>
          </p:spPr>
          <p:txBody>
            <a:bodyPr wrap="square" rtlCol="0">
              <a:spAutoFit/>
            </a:bodyPr>
            <a:lstStyle/>
            <a:p>
              <a:pPr algn="ctr"/>
              <a:r>
                <a:rPr lang="en-US" sz="3200" b="1" dirty="0">
                  <a:solidFill>
                    <a:srgbClr val="3CA8A8"/>
                  </a:solidFill>
                  <a:latin typeface="Century Gothic" panose="020B0502020202020204" pitchFamily="34" charset="0"/>
                </a:rPr>
                <a:t>450</a:t>
              </a:r>
            </a:p>
          </p:txBody>
        </p:sp>
        <p:pic>
          <p:nvPicPr>
            <p:cNvPr id="102" name="Graphic 101" descr="Email outline">
              <a:extLst>
                <a:ext uri="{FF2B5EF4-FFF2-40B4-BE49-F238E27FC236}">
                  <a16:creationId xmlns:a16="http://schemas.microsoft.com/office/drawing/2014/main" id="{FD3053D6-078D-5F4F-BBB6-62D2B2972D6B}"/>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1009464" y="1176338"/>
              <a:ext cx="523875" cy="523875"/>
            </a:xfrm>
            <a:prstGeom prst="rect">
              <a:avLst/>
            </a:prstGeom>
          </p:spPr>
        </p:pic>
      </p:grpSp>
      <p:sp>
        <p:nvSpPr>
          <p:cNvPr id="103" name="TextBox 102">
            <a:extLst>
              <a:ext uri="{FF2B5EF4-FFF2-40B4-BE49-F238E27FC236}">
                <a16:creationId xmlns:a16="http://schemas.microsoft.com/office/drawing/2014/main" id="{F38BF887-F058-DA35-9CA9-C5C6865027E2}"/>
              </a:ext>
            </a:extLst>
          </p:cNvPr>
          <p:cNvSpPr txBox="1"/>
          <p:nvPr/>
        </p:nvSpPr>
        <p:spPr>
          <a:xfrm>
            <a:off x="76200" y="2207135"/>
            <a:ext cx="12019965" cy="584775"/>
          </a:xfrm>
          <a:prstGeom prst="rect">
            <a:avLst/>
          </a:prstGeom>
          <a:noFill/>
        </p:spPr>
        <p:txBody>
          <a:bodyPr wrap="square" rtlCol="0">
            <a:spAutoFit/>
          </a:bodyPr>
          <a:lstStyle/>
          <a:p>
            <a:pPr algn="ctr"/>
            <a:r>
              <a:rPr lang="en-US" sz="3200" dirty="0">
                <a:solidFill>
                  <a:schemeClr val="tx1">
                    <a:lumMod val="65000"/>
                    <a:lumOff val="35000"/>
                  </a:schemeClr>
                </a:solidFill>
                <a:latin typeface="Century Gothic" panose="020B0502020202020204" pitchFamily="34" charset="0"/>
              </a:rPr>
              <a:t>EMAIL MARKETING ANALYTICS</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3" name="Table 2">
            <a:extLst>
              <a:ext uri="{FF2B5EF4-FFF2-40B4-BE49-F238E27FC236}">
                <a16:creationId xmlns:a16="http://schemas.microsoft.com/office/drawing/2014/main" id="{AE0581D1-6FEA-A955-42D3-6D515A3F3104}"/>
              </a:ext>
            </a:extLst>
          </p:cNvPr>
          <p:cNvGraphicFramePr>
            <a:graphicFrameLocks noGrp="1"/>
          </p:cNvGraphicFramePr>
          <p:nvPr>
            <p:extLst>
              <p:ext uri="{D42A27DB-BD31-4B8C-83A1-F6EECF244321}">
                <p14:modId xmlns:p14="http://schemas.microsoft.com/office/powerpoint/2010/main" val="423966814"/>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1876811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resentation-Template_PowerPoint" id="{E0E2BE8C-4103-3A43-BF94-0530E896EB8D}" vid="{9AA00AB7-1210-E44F-95CE-93F9AF2E35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5171</TotalTime>
  <Words>192</Words>
  <Application>Microsoft Macintosh PowerPoint</Application>
  <PresentationFormat>Widescreen</PresentationFormat>
  <Paragraphs>29</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Heather Key</cp:lastModifiedBy>
  <cp:revision>43</cp:revision>
  <dcterms:created xsi:type="dcterms:W3CDTF">2022-01-31T17:15:25Z</dcterms:created>
  <dcterms:modified xsi:type="dcterms:W3CDTF">2023-12-27T19:12:25Z</dcterms:modified>
</cp:coreProperties>
</file>