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5"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030D8A"/>
    <a:srgbClr val="0033A3"/>
    <a:srgbClr val="CCEDB4"/>
    <a:srgbClr val="AADD83"/>
    <a:srgbClr val="6EDDB1"/>
    <a:srgbClr val="B6F1D3"/>
    <a:srgbClr val="B3DD4A"/>
    <a:srgbClr val="EFE896"/>
    <a:srgbClr val="E3D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96058"/>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86&amp;utm_source=template-powerpoint&amp;utm_medium=content&amp;utm_campaign=Phased+Project+Plan-powerpoint-11886&amp;lpa=Phased+Project+Plan+powerpoint+11886" TargetMode="External"/><Relationship Id="rId1" Type="http://schemas.openxmlformats.org/officeDocument/2006/relationships/slideLayout" Target="../slideLayouts/slideLayout7.xml"/><Relationship Id="rId5" Type="http://schemas.openxmlformats.org/officeDocument/2006/relationships/hyperlink" Target="https://www.smartsheet.com/try-it?trp=11937&amp;utm_source=template-powerpoint&amp;utm_medium=content&amp;utm_campaign=Phased+Project+Plan-powerpoint-11937&amp;lpa=Phased+Project+Plan+powerpoint+11937"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tx2">
                <a:lumMod val="40000"/>
                <a:lumOff val="60000"/>
                <a:alpha val="25000"/>
              </a:scheme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27156" cy="584775"/>
          </a:xfrm>
          <a:prstGeom prst="rect">
            <a:avLst/>
          </a:prstGeom>
          <a:noFill/>
          <a:effectLst/>
        </p:spPr>
        <p:txBody>
          <a:bodyPr wrap="square" rtlCol="0">
            <a:spAutoFit/>
          </a:bodyPr>
          <a:lstStyle/>
          <a:p>
            <a:r>
              <a:rPr lang="en-US" sz="3200" b="1" i="0" u="none" strike="noStrike" dirty="0">
                <a:solidFill>
                  <a:schemeClr val="tx1">
                    <a:lumMod val="65000"/>
                    <a:lumOff val="35000"/>
                  </a:schemeClr>
                </a:solidFill>
                <a:effectLst/>
                <a:latin typeface="Century Gothic" panose="020B0502020202020204" pitchFamily="34" charset="0"/>
              </a:rPr>
              <a:t>PHASED PROJECT PLAN </a:t>
            </a:r>
            <a:r>
              <a:rPr lang="en-US" sz="3200" b="1" dirty="0">
                <a:solidFill>
                  <a:schemeClr val="tx1">
                    <a:lumMod val="65000"/>
                    <a:lumOff val="35000"/>
                  </a:schemeClr>
                </a:solidFill>
                <a:latin typeface="Century Gothic" panose="020B0502020202020204" pitchFamily="34" charset="0"/>
              </a:rPr>
              <a:t>TEMPLATE</a:t>
            </a: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183220" cy="4772233"/>
          </a:xfrm>
          <a:prstGeom prst="rect">
            <a:avLst/>
          </a:prstGeom>
          <a:noFill/>
        </p:spPr>
        <p:txBody>
          <a:bodyPr wrap="square" rtlCol="0">
            <a:spAutoFit/>
          </a:bodyPr>
          <a:lstStyle/>
          <a:p>
            <a:pPr>
              <a:lnSpc>
                <a:spcPct val="150000"/>
              </a:lnSpc>
              <a:spcAft>
                <a:spcPts val="1200"/>
              </a:spcAft>
            </a:pPr>
            <a:r>
              <a:rPr lang="en-US" sz="2000" dirty="0">
                <a:latin typeface="Century Gothic" panose="020B0502020202020204" pitchFamily="34" charset="0"/>
              </a:rPr>
              <a:t>This phased project plan template provides a detailed overview of your project’s process, including the five phases of project management. </a:t>
            </a:r>
            <a:br>
              <a:rPr lang="en-US" sz="2000" dirty="0">
                <a:latin typeface="Century Gothic" panose="020B0502020202020204" pitchFamily="34" charset="0"/>
              </a:rPr>
            </a:br>
            <a:r>
              <a:rPr lang="en-US" sz="2000" dirty="0">
                <a:latin typeface="Century Gothic" panose="020B0502020202020204" pitchFamily="34" charset="0"/>
              </a:rPr>
              <a:t>Use the existing deliverables or customize them to accurately represent your project goals. This template is an excellent tool for sharing the transparency of your project’s workload and expectations.</a:t>
            </a:r>
          </a:p>
        </p:txBody>
      </p:sp>
      <p:pic>
        <p:nvPicPr>
          <p:cNvPr id="4" name="Picture 3">
            <a:extLst>
              <a:ext uri="{FF2B5EF4-FFF2-40B4-BE49-F238E27FC236}">
                <a16:creationId xmlns:a16="http://schemas.microsoft.com/office/drawing/2014/main" id="{C459506D-F669-5F49-A83E-2883D006E418}"/>
              </a:ext>
            </a:extLst>
          </p:cNvPr>
          <p:cNvPicPr>
            <a:picLocks noChangeAspect="1"/>
          </p:cNvPicPr>
          <p:nvPr/>
        </p:nvPicPr>
        <p:blipFill>
          <a:blip r:embed="rId4"/>
          <a:srcRect t="518" b="518"/>
          <a:stretch/>
        </p:blipFill>
        <p:spPr>
          <a:xfrm>
            <a:off x="5799840" y="2034329"/>
            <a:ext cx="6070425" cy="3374250"/>
          </a:xfrm>
          <a:prstGeom prst="rect">
            <a:avLst/>
          </a:prstGeom>
          <a:effectLst>
            <a:outerShdw blurRad="152400" dist="50800" dir="2700000" algn="tl" rotWithShape="0">
              <a:prstClr val="black">
                <a:alpha val="40000"/>
              </a:prstClr>
            </a:outerShdw>
          </a:effectLst>
        </p:spPr>
      </p:pic>
      <p:pic>
        <p:nvPicPr>
          <p:cNvPr id="3" name="Picture 2">
            <a:hlinkClick r:id="rId5"/>
            <a:extLst>
              <a:ext uri="{FF2B5EF4-FFF2-40B4-BE49-F238E27FC236}">
                <a16:creationId xmlns:a16="http://schemas.microsoft.com/office/drawing/2014/main" id="{E76CC13C-6826-E180-E606-FEE0B4DD2F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49491" y="243552"/>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BFECF5E-C566-474E-DFEA-579B8DEF51C5}"/>
              </a:ext>
            </a:extLst>
          </p:cNvPr>
          <p:cNvSpPr/>
          <p:nvPr/>
        </p:nvSpPr>
        <p:spPr>
          <a:xfrm>
            <a:off x="786220" y="0"/>
            <a:ext cx="2286000" cy="1700784"/>
          </a:xfrm>
          <a:prstGeom prst="rect">
            <a:avLst/>
          </a:prstGeom>
          <a:solidFill>
            <a:srgbClr val="E4D95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D48ECC-1DF2-C868-399D-8D9DDA112DCD}"/>
              </a:ext>
            </a:extLst>
          </p:cNvPr>
          <p:cNvSpPr/>
          <p:nvPr/>
        </p:nvSpPr>
        <p:spPr>
          <a:xfrm>
            <a:off x="3062341" y="0"/>
            <a:ext cx="2286000" cy="1700784"/>
          </a:xfrm>
          <a:prstGeom prst="rect">
            <a:avLst/>
          </a:prstGeom>
          <a:solidFill>
            <a:srgbClr val="D1CC4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5485AA5-D5F8-8145-BFF0-E2228B5F6B98}"/>
              </a:ext>
            </a:extLst>
          </p:cNvPr>
          <p:cNvSpPr/>
          <p:nvPr/>
        </p:nvSpPr>
        <p:spPr>
          <a:xfrm>
            <a:off x="5350038" y="0"/>
            <a:ext cx="2286000" cy="1700784"/>
          </a:xfrm>
          <a:prstGeom prst="rect">
            <a:avLst/>
          </a:prstGeom>
          <a:solidFill>
            <a:srgbClr val="BDD14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D04406F-5BE7-4090-920C-F5412E277C2E}"/>
              </a:ext>
            </a:extLst>
          </p:cNvPr>
          <p:cNvSpPr/>
          <p:nvPr/>
        </p:nvSpPr>
        <p:spPr>
          <a:xfrm>
            <a:off x="7637734" y="0"/>
            <a:ext cx="2286000" cy="1700784"/>
          </a:xfrm>
          <a:prstGeom prst="rect">
            <a:avLst/>
          </a:prstGeom>
          <a:solidFill>
            <a:srgbClr val="AADD8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D958ACF-C396-02EA-9E57-C986819ABF43}"/>
              </a:ext>
            </a:extLst>
          </p:cNvPr>
          <p:cNvSpPr/>
          <p:nvPr/>
        </p:nvSpPr>
        <p:spPr>
          <a:xfrm>
            <a:off x="9913856" y="0"/>
            <a:ext cx="2286000" cy="1700784"/>
          </a:xfrm>
          <a:prstGeom prst="rect">
            <a:avLst/>
          </a:prstGeom>
          <a:solidFill>
            <a:srgbClr val="6EDDB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C3C18D4-879F-E7A7-21D4-CC622CDD6134}"/>
              </a:ext>
            </a:extLst>
          </p:cNvPr>
          <p:cNvSpPr/>
          <p:nvPr/>
        </p:nvSpPr>
        <p:spPr>
          <a:xfrm>
            <a:off x="786220" y="1703816"/>
            <a:ext cx="2286000" cy="5152339"/>
          </a:xfrm>
          <a:prstGeom prst="rect">
            <a:avLst/>
          </a:prstGeom>
          <a:solidFill>
            <a:srgbClr val="EFE89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4B5838FE-194A-B0CC-C606-BF4E590C87BA}"/>
              </a:ext>
            </a:extLst>
          </p:cNvPr>
          <p:cNvSpPr/>
          <p:nvPr/>
        </p:nvSpPr>
        <p:spPr>
          <a:xfrm>
            <a:off x="3062341" y="1703816"/>
            <a:ext cx="2286000" cy="5152339"/>
          </a:xfrm>
          <a:prstGeom prst="rect">
            <a:avLst/>
          </a:prstGeom>
          <a:solidFill>
            <a:srgbClr val="E3DC8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07E5ABE3-92B5-4852-7EAB-0FB8FB997986}"/>
              </a:ext>
            </a:extLst>
          </p:cNvPr>
          <p:cNvSpPr/>
          <p:nvPr/>
        </p:nvSpPr>
        <p:spPr>
          <a:xfrm>
            <a:off x="5350038" y="1703816"/>
            <a:ext cx="2286000" cy="5152339"/>
          </a:xfrm>
          <a:prstGeom prst="rect">
            <a:avLst/>
          </a:prstGeom>
          <a:solidFill>
            <a:srgbClr val="DFEE84"/>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A2F5F2EE-7435-4960-5765-5A74226CC1A4}"/>
              </a:ext>
            </a:extLst>
          </p:cNvPr>
          <p:cNvSpPr/>
          <p:nvPr/>
        </p:nvSpPr>
        <p:spPr>
          <a:xfrm>
            <a:off x="7637734" y="1703816"/>
            <a:ext cx="2286000" cy="5152339"/>
          </a:xfrm>
          <a:prstGeom prst="rect">
            <a:avLst/>
          </a:prstGeom>
          <a:solidFill>
            <a:srgbClr val="CCEDB4"/>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470F7797-D659-BFDB-8F5E-30DC68BC1E10}"/>
              </a:ext>
            </a:extLst>
          </p:cNvPr>
          <p:cNvSpPr/>
          <p:nvPr/>
        </p:nvSpPr>
        <p:spPr>
          <a:xfrm>
            <a:off x="9913856" y="1703816"/>
            <a:ext cx="2286000" cy="5152339"/>
          </a:xfrm>
          <a:prstGeom prst="rect">
            <a:avLst/>
          </a:prstGeom>
          <a:solidFill>
            <a:srgbClr val="B6F1D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58180666-334D-5FB4-EDF6-FD1D2A857D67}"/>
              </a:ext>
            </a:extLst>
          </p:cNvPr>
          <p:cNvSpPr/>
          <p:nvPr/>
        </p:nvSpPr>
        <p:spPr>
          <a:xfrm rot="16200000">
            <a:off x="5631690" y="-1424742"/>
            <a:ext cx="1719072" cy="11401547"/>
          </a:xfrm>
          <a:prstGeom prst="rect">
            <a:avLst/>
          </a:prstGeom>
          <a:solidFill>
            <a:srgbClr val="0154C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00" dirty="0">
              <a:latin typeface="Century Gothic" panose="020B0502020202020204" pitchFamily="34" charset="0"/>
            </a:endParaRPr>
          </a:p>
        </p:txBody>
      </p:sp>
      <p:sp>
        <p:nvSpPr>
          <p:cNvPr id="14" name="TextBox 13">
            <a:extLst>
              <a:ext uri="{FF2B5EF4-FFF2-40B4-BE49-F238E27FC236}">
                <a16:creationId xmlns:a16="http://schemas.microsoft.com/office/drawing/2014/main" id="{0477A21A-0FF2-F375-6BDE-F7C81683C76E}"/>
              </a:ext>
            </a:extLst>
          </p:cNvPr>
          <p:cNvSpPr txBox="1"/>
          <p:nvPr/>
        </p:nvSpPr>
        <p:spPr>
          <a:xfrm>
            <a:off x="796895"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DISCOVERY</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345612" y="150870"/>
            <a:ext cx="474921"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5" name="TextBox 14">
            <a:extLst>
              <a:ext uri="{FF2B5EF4-FFF2-40B4-BE49-F238E27FC236}">
                <a16:creationId xmlns:a16="http://schemas.microsoft.com/office/drawing/2014/main" id="{0FC7CC1C-89EA-AAF3-58CC-AF381E1D1E2F}"/>
              </a:ext>
            </a:extLst>
          </p:cNvPr>
          <p:cNvSpPr txBox="1"/>
          <p:nvPr/>
        </p:nvSpPr>
        <p:spPr>
          <a:xfrm>
            <a:off x="3081242"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INITIATION</a:t>
            </a:r>
          </a:p>
        </p:txBody>
      </p:sp>
      <p:sp>
        <p:nvSpPr>
          <p:cNvPr id="17" name="TextBox 16">
            <a:extLst>
              <a:ext uri="{FF2B5EF4-FFF2-40B4-BE49-F238E27FC236}">
                <a16:creationId xmlns:a16="http://schemas.microsoft.com/office/drawing/2014/main" id="{B6AAC3D4-C658-A228-FF68-AD6D6D18B53F}"/>
              </a:ext>
            </a:extLst>
          </p:cNvPr>
          <p:cNvSpPr txBox="1"/>
          <p:nvPr/>
        </p:nvSpPr>
        <p:spPr>
          <a:xfrm>
            <a:off x="3614789" y="150868"/>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1" name="TextBox 20">
            <a:extLst>
              <a:ext uri="{FF2B5EF4-FFF2-40B4-BE49-F238E27FC236}">
                <a16:creationId xmlns:a16="http://schemas.microsoft.com/office/drawing/2014/main" id="{40F20EEC-9BD4-7E88-C3A7-A8BF4CA74C1A}"/>
              </a:ext>
            </a:extLst>
          </p:cNvPr>
          <p:cNvSpPr txBox="1"/>
          <p:nvPr/>
        </p:nvSpPr>
        <p:spPr>
          <a:xfrm>
            <a:off x="5367773"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PLAN</a:t>
            </a:r>
          </a:p>
        </p:txBody>
      </p:sp>
      <p:sp>
        <p:nvSpPr>
          <p:cNvPr id="24" name="TextBox 23">
            <a:extLst>
              <a:ext uri="{FF2B5EF4-FFF2-40B4-BE49-F238E27FC236}">
                <a16:creationId xmlns:a16="http://schemas.microsoft.com/office/drawing/2014/main" id="{2E8A3D20-687D-5D76-BE71-8F9D170712E7}"/>
              </a:ext>
            </a:extLst>
          </p:cNvPr>
          <p:cNvSpPr txBox="1"/>
          <p:nvPr/>
        </p:nvSpPr>
        <p:spPr>
          <a:xfrm>
            <a:off x="5901320" y="146430"/>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27" name="TextBox 26">
            <a:extLst>
              <a:ext uri="{FF2B5EF4-FFF2-40B4-BE49-F238E27FC236}">
                <a16:creationId xmlns:a16="http://schemas.microsoft.com/office/drawing/2014/main" id="{74AF8823-37AA-FF8F-62BB-E201E1E6852C}"/>
              </a:ext>
            </a:extLst>
          </p:cNvPr>
          <p:cNvSpPr txBox="1"/>
          <p:nvPr/>
        </p:nvSpPr>
        <p:spPr>
          <a:xfrm>
            <a:off x="7642807"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EXECUTE / CONTROL</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118798" y="146661"/>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pic>
        <p:nvPicPr>
          <p:cNvPr id="8" name="Graphic 7">
            <a:extLst>
              <a:ext uri="{FF2B5EF4-FFF2-40B4-BE49-F238E27FC236}">
                <a16:creationId xmlns:a16="http://schemas.microsoft.com/office/drawing/2014/main" id="{244FB339-D7FA-289F-C55D-EBFEC0DF5E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17722" y="338323"/>
            <a:ext cx="713431" cy="713431"/>
          </a:xfrm>
          <a:prstGeom prst="rect">
            <a:avLst/>
          </a:prstGeom>
          <a:effectLst/>
        </p:spPr>
      </p:pic>
      <p:grpSp>
        <p:nvGrpSpPr>
          <p:cNvPr id="13" name="Graphic 9">
            <a:extLst>
              <a:ext uri="{FF2B5EF4-FFF2-40B4-BE49-F238E27FC236}">
                <a16:creationId xmlns:a16="http://schemas.microsoft.com/office/drawing/2014/main" id="{6CEF50EA-618F-9D1D-56CA-06875A262A96}"/>
              </a:ext>
            </a:extLst>
          </p:cNvPr>
          <p:cNvGrpSpPr/>
          <p:nvPr/>
        </p:nvGrpSpPr>
        <p:grpSpPr>
          <a:xfrm>
            <a:off x="8773793" y="398937"/>
            <a:ext cx="713431" cy="624252"/>
            <a:chOff x="8508976" y="401776"/>
            <a:chExt cx="893573" cy="781876"/>
          </a:xfrm>
          <a:solidFill>
            <a:schemeClr val="bg1"/>
          </a:solidFill>
          <a:effectLst/>
        </p:grpSpPr>
        <p:sp>
          <p:nvSpPr>
            <p:cNvPr id="33" name="Freeform 32">
              <a:extLst>
                <a:ext uri="{FF2B5EF4-FFF2-40B4-BE49-F238E27FC236}">
                  <a16:creationId xmlns:a16="http://schemas.microsoft.com/office/drawing/2014/main" id="{4D9ED8B2-708E-2F27-E0CF-C02C8A029D3E}"/>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bg1">
                <a:alpha val="50000"/>
              </a:schemeClr>
            </a:solidFill>
            <a:ln w="1845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F54F0446-CDF3-1A95-BA28-006AE81D1304}"/>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grpFill/>
            <a:ln w="1845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8D5E94A-8A77-17B8-6EEC-DA7CB7FC6CEE}"/>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100000">
                  <a:schemeClr val="bg1">
                    <a:alpha val="75000"/>
                  </a:schemeClr>
                </a:gs>
                <a:gs pos="0">
                  <a:schemeClr val="bg1"/>
                </a:gs>
              </a:gsLst>
              <a:lin ang="0" scaled="0"/>
            </a:gradFill>
            <a:ln w="18455" cap="flat">
              <a:noFill/>
              <a:prstDash val="solid"/>
              <a:miter/>
            </a:ln>
          </p:spPr>
          <p:txBody>
            <a:bodyPr rtlCol="0" anchor="ctr"/>
            <a:lstStyle/>
            <a:p>
              <a:endParaRPr lang="en-US"/>
            </a:p>
          </p:txBody>
        </p:sp>
      </p:grpSp>
      <p:pic>
        <p:nvPicPr>
          <p:cNvPr id="11" name="Graphic 10">
            <a:extLst>
              <a:ext uri="{FF2B5EF4-FFF2-40B4-BE49-F238E27FC236}">
                <a16:creationId xmlns:a16="http://schemas.microsoft.com/office/drawing/2014/main" id="{96B93863-5F8F-5B18-FD5F-67914D1B25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42896" y="397491"/>
            <a:ext cx="713431" cy="713431"/>
          </a:xfrm>
          <a:prstGeom prst="rect">
            <a:avLst/>
          </a:prstGeom>
          <a:effectLst/>
        </p:spPr>
      </p:pic>
      <p:pic>
        <p:nvPicPr>
          <p:cNvPr id="12" name="Graphic 11">
            <a:extLst>
              <a:ext uri="{FF2B5EF4-FFF2-40B4-BE49-F238E27FC236}">
                <a16:creationId xmlns:a16="http://schemas.microsoft.com/office/drawing/2014/main" id="{DC15C886-C5FD-A6F6-EBF0-02C9C77E802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96224" y="355157"/>
            <a:ext cx="713431" cy="713431"/>
          </a:xfrm>
          <a:prstGeom prst="rect">
            <a:avLst/>
          </a:prstGeom>
          <a:effectLst/>
        </p:spPr>
      </p:pic>
      <p:sp>
        <p:nvSpPr>
          <p:cNvPr id="34" name="TextBox 33">
            <a:extLst>
              <a:ext uri="{FF2B5EF4-FFF2-40B4-BE49-F238E27FC236}">
                <a16:creationId xmlns:a16="http://schemas.microsoft.com/office/drawing/2014/main" id="{C621CDDA-47F5-EB27-1645-2C11389E6885}"/>
              </a:ext>
            </a:extLst>
          </p:cNvPr>
          <p:cNvSpPr txBox="1"/>
          <p:nvPr/>
        </p:nvSpPr>
        <p:spPr>
          <a:xfrm>
            <a:off x="9910744" y="1309726"/>
            <a:ext cx="228600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CLOSE</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444291" y="150869"/>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grpSp>
        <p:nvGrpSpPr>
          <p:cNvPr id="59" name="Group 58">
            <a:extLst>
              <a:ext uri="{FF2B5EF4-FFF2-40B4-BE49-F238E27FC236}">
                <a16:creationId xmlns:a16="http://schemas.microsoft.com/office/drawing/2014/main" id="{9547A6B2-81D3-1471-2DBB-8AC844F08232}"/>
              </a:ext>
            </a:extLst>
          </p:cNvPr>
          <p:cNvGrpSpPr/>
          <p:nvPr/>
        </p:nvGrpSpPr>
        <p:grpSpPr>
          <a:xfrm>
            <a:off x="11109108" y="435263"/>
            <a:ext cx="597280" cy="597257"/>
            <a:chOff x="10925509" y="472827"/>
            <a:chExt cx="597280" cy="597257"/>
          </a:xfrm>
          <a:effectLst/>
        </p:grpSpPr>
        <p:sp>
          <p:nvSpPr>
            <p:cNvPr id="55" name="Freeform 54">
              <a:extLst>
                <a:ext uri="{FF2B5EF4-FFF2-40B4-BE49-F238E27FC236}">
                  <a16:creationId xmlns:a16="http://schemas.microsoft.com/office/drawing/2014/main" id="{02D031E6-F5C1-E5A6-E7AD-C4D1929666F6}"/>
                </a:ext>
              </a:extLst>
            </p:cNvPr>
            <p:cNvSpPr/>
            <p:nvPr/>
          </p:nvSpPr>
          <p:spPr>
            <a:xfrm>
              <a:off x="11047123" y="647680"/>
              <a:ext cx="354274" cy="247535"/>
            </a:xfrm>
            <a:custGeom>
              <a:avLst/>
              <a:gdLst>
                <a:gd name="connsiteX0" fmla="*/ 125007 w 354274"/>
                <a:gd name="connsiteY0" fmla="*/ 247535 h 247535"/>
                <a:gd name="connsiteX1" fmla="*/ 115873 w 354274"/>
                <a:gd name="connsiteY1" fmla="*/ 243621 h 247535"/>
                <a:gd name="connsiteX2" fmla="*/ 3915 w 354274"/>
                <a:gd name="connsiteY2" fmla="*/ 135577 h 247535"/>
                <a:gd name="connsiteX3" fmla="*/ 3915 w 354274"/>
                <a:gd name="connsiteY3" fmla="*/ 117308 h 247535"/>
                <a:gd name="connsiteX4" fmla="*/ 22183 w 354274"/>
                <a:gd name="connsiteY4" fmla="*/ 117308 h 247535"/>
                <a:gd name="connsiteX5" fmla="*/ 125007 w 354274"/>
                <a:gd name="connsiteY5" fmla="*/ 217523 h 247535"/>
                <a:gd name="connsiteX6" fmla="*/ 332091 w 354274"/>
                <a:gd name="connsiteY6" fmla="*/ 3915 h 247535"/>
                <a:gd name="connsiteX7" fmla="*/ 350359 w 354274"/>
                <a:gd name="connsiteY7" fmla="*/ 3915 h 247535"/>
                <a:gd name="connsiteX8" fmla="*/ 350359 w 354274"/>
                <a:gd name="connsiteY8" fmla="*/ 22183 h 247535"/>
                <a:gd name="connsiteX9" fmla="*/ 134141 w 354274"/>
                <a:gd name="connsiteY9" fmla="*/ 243490 h 247535"/>
                <a:gd name="connsiteX10" fmla="*/ 125007 w 354274"/>
                <a:gd name="connsiteY10" fmla="*/ 247405 h 247535"/>
                <a:gd name="connsiteX11" fmla="*/ 125007 w 354274"/>
                <a:gd name="connsiteY11" fmla="*/ 247405 h 24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4274" h="247535">
                  <a:moveTo>
                    <a:pt x="125007" y="247535"/>
                  </a:moveTo>
                  <a:cubicBezTo>
                    <a:pt x="121093" y="247535"/>
                    <a:pt x="118483" y="246230"/>
                    <a:pt x="115873" y="243621"/>
                  </a:cubicBezTo>
                  <a:lnTo>
                    <a:pt x="3915" y="135577"/>
                  </a:lnTo>
                  <a:cubicBezTo>
                    <a:pt x="-1305" y="130357"/>
                    <a:pt x="-1305" y="122528"/>
                    <a:pt x="3915" y="117308"/>
                  </a:cubicBezTo>
                  <a:cubicBezTo>
                    <a:pt x="9134" y="112089"/>
                    <a:pt x="16963" y="112089"/>
                    <a:pt x="22183" y="117308"/>
                  </a:cubicBezTo>
                  <a:lnTo>
                    <a:pt x="125007" y="217523"/>
                  </a:lnTo>
                  <a:lnTo>
                    <a:pt x="332091" y="3915"/>
                  </a:lnTo>
                  <a:cubicBezTo>
                    <a:pt x="337311" y="-1305"/>
                    <a:pt x="345140" y="-1305"/>
                    <a:pt x="350359" y="3915"/>
                  </a:cubicBezTo>
                  <a:cubicBezTo>
                    <a:pt x="355579" y="9134"/>
                    <a:pt x="355579" y="16963"/>
                    <a:pt x="350359" y="22183"/>
                  </a:cubicBezTo>
                  <a:lnTo>
                    <a:pt x="134141" y="243490"/>
                  </a:lnTo>
                  <a:cubicBezTo>
                    <a:pt x="131532" y="246100"/>
                    <a:pt x="128922" y="247405"/>
                    <a:pt x="125007" y="247405"/>
                  </a:cubicBezTo>
                  <a:lnTo>
                    <a:pt x="125007" y="247405"/>
                  </a:lnTo>
                  <a:close/>
                </a:path>
              </a:pathLst>
            </a:custGeom>
            <a:solidFill>
              <a:schemeClr val="bg1"/>
            </a:solidFill>
            <a:ln w="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9851D181-4B89-C2F9-BEEC-2B983E92B6AA}"/>
                </a:ext>
              </a:extLst>
            </p:cNvPr>
            <p:cNvSpPr/>
            <p:nvPr/>
          </p:nvSpPr>
          <p:spPr>
            <a:xfrm>
              <a:off x="10940776" y="596138"/>
              <a:ext cx="582013" cy="473946"/>
            </a:xfrm>
            <a:custGeom>
              <a:avLst/>
              <a:gdLst>
                <a:gd name="connsiteX0" fmla="*/ 525996 w 582013"/>
                <a:gd name="connsiteY0" fmla="*/ 0 h 473946"/>
                <a:gd name="connsiteX1" fmla="*/ 542959 w 582013"/>
                <a:gd name="connsiteY1" fmla="*/ 94995 h 473946"/>
                <a:gd name="connsiteX2" fmla="*/ 248710 w 582013"/>
                <a:gd name="connsiteY2" fmla="*/ 399684 h 473946"/>
                <a:gd name="connsiteX3" fmla="*/ 0 w 582013"/>
                <a:gd name="connsiteY3" fmla="*/ 273372 h 473946"/>
                <a:gd name="connsiteX4" fmla="*/ 286421 w 582013"/>
                <a:gd name="connsiteY4" fmla="*/ 473931 h 473946"/>
                <a:gd name="connsiteX5" fmla="*/ 581975 w 582013"/>
                <a:gd name="connsiteY5" fmla="*/ 167938 h 473946"/>
                <a:gd name="connsiteX6" fmla="*/ 525996 w 582013"/>
                <a:gd name="connsiteY6" fmla="*/ 0 h 47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013" h="473946">
                  <a:moveTo>
                    <a:pt x="525996" y="0"/>
                  </a:moveTo>
                  <a:cubicBezTo>
                    <a:pt x="536435" y="30012"/>
                    <a:pt x="542959" y="61199"/>
                    <a:pt x="542959" y="94995"/>
                  </a:cubicBezTo>
                  <a:cubicBezTo>
                    <a:pt x="545569" y="260323"/>
                    <a:pt x="414037" y="397074"/>
                    <a:pt x="248710" y="399684"/>
                  </a:cubicBezTo>
                  <a:cubicBezTo>
                    <a:pt x="145885" y="400989"/>
                    <a:pt x="55979" y="351534"/>
                    <a:pt x="0" y="273372"/>
                  </a:cubicBezTo>
                  <a:cubicBezTo>
                    <a:pt x="41626" y="391855"/>
                    <a:pt x="155019" y="475236"/>
                    <a:pt x="286421" y="473931"/>
                  </a:cubicBezTo>
                  <a:cubicBezTo>
                    <a:pt x="453053" y="470017"/>
                    <a:pt x="584585" y="333266"/>
                    <a:pt x="581975" y="167938"/>
                  </a:cubicBezTo>
                  <a:cubicBezTo>
                    <a:pt x="580670" y="105434"/>
                    <a:pt x="559792" y="46845"/>
                    <a:pt x="525996" y="0"/>
                  </a:cubicBezTo>
                  <a:close/>
                </a:path>
              </a:pathLst>
            </a:custGeom>
            <a:solidFill>
              <a:schemeClr val="bg1">
                <a:alpha val="24000"/>
              </a:schemeClr>
            </a:solidFill>
            <a:ln w="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90A8188-4E1B-2D79-14A6-6EBE156CB2D7}"/>
                </a:ext>
              </a:extLst>
            </p:cNvPr>
            <p:cNvSpPr/>
            <p:nvPr/>
          </p:nvSpPr>
          <p:spPr>
            <a:xfrm>
              <a:off x="10925509" y="472827"/>
              <a:ext cx="595545" cy="595545"/>
            </a:xfrm>
            <a:custGeom>
              <a:avLst/>
              <a:gdLst>
                <a:gd name="connsiteX0" fmla="*/ 595546 w 595545"/>
                <a:gd name="connsiteY0" fmla="*/ 297773 h 595545"/>
                <a:gd name="connsiteX1" fmla="*/ 297773 w 595545"/>
                <a:gd name="connsiteY1" fmla="*/ 595546 h 595545"/>
                <a:gd name="connsiteX2" fmla="*/ 0 w 595545"/>
                <a:gd name="connsiteY2" fmla="*/ 297773 h 595545"/>
                <a:gd name="connsiteX3" fmla="*/ 297773 w 595545"/>
                <a:gd name="connsiteY3" fmla="*/ 0 h 595545"/>
                <a:gd name="connsiteX4" fmla="*/ 595546 w 595545"/>
                <a:gd name="connsiteY4" fmla="*/ 297773 h 595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545" h="595545">
                  <a:moveTo>
                    <a:pt x="595546" y="297773"/>
                  </a:moveTo>
                  <a:cubicBezTo>
                    <a:pt x="595546" y="462228"/>
                    <a:pt x="462228" y="595546"/>
                    <a:pt x="297773" y="595546"/>
                  </a:cubicBezTo>
                  <a:cubicBezTo>
                    <a:pt x="133318" y="595546"/>
                    <a:pt x="0" y="462228"/>
                    <a:pt x="0" y="297773"/>
                  </a:cubicBezTo>
                  <a:cubicBezTo>
                    <a:pt x="0" y="133318"/>
                    <a:pt x="133318" y="0"/>
                    <a:pt x="297773" y="0"/>
                  </a:cubicBezTo>
                  <a:cubicBezTo>
                    <a:pt x="462228" y="0"/>
                    <a:pt x="595546" y="133318"/>
                    <a:pt x="595546" y="297773"/>
                  </a:cubicBezTo>
                  <a:close/>
                </a:path>
              </a:pathLst>
            </a:custGeom>
            <a:noFill/>
            <a:ln w="25797" cap="flat">
              <a:solidFill>
                <a:schemeClr val="bg1"/>
              </a:solidFill>
              <a:prstDash val="solid"/>
              <a:miter/>
            </a:ln>
          </p:spPr>
          <p:txBody>
            <a:bodyPr rtlCol="0" anchor="ctr"/>
            <a:lstStyle/>
            <a:p>
              <a:endParaRPr lang="en-US"/>
            </a:p>
          </p:txBody>
        </p:sp>
      </p:grpSp>
      <p:sp>
        <p:nvSpPr>
          <p:cNvPr id="47" name="TextBox 46">
            <a:extLst>
              <a:ext uri="{FF2B5EF4-FFF2-40B4-BE49-F238E27FC236}">
                <a16:creationId xmlns:a16="http://schemas.microsoft.com/office/drawing/2014/main" id="{76E000C8-B7BE-7C3F-B639-26167FDC86F6}"/>
              </a:ext>
            </a:extLst>
          </p:cNvPr>
          <p:cNvSpPr txBox="1"/>
          <p:nvPr/>
        </p:nvSpPr>
        <p:spPr>
          <a:xfrm rot="16200000">
            <a:off x="-454487" y="457032"/>
            <a:ext cx="1701972" cy="787908"/>
          </a:xfrm>
          <a:prstGeom prst="rect">
            <a:avLst/>
          </a:prstGeom>
          <a:solidFill>
            <a:srgbClr val="504C4C"/>
          </a:solidFill>
          <a:effectLst/>
        </p:spPr>
        <p:txBody>
          <a:bodyPr wrap="square" lIns="91440" tIns="155448" rIns="91440" bIns="137160" rtlCol="0" anchor="t" anchorCtr="0">
            <a:spAutoFit/>
          </a:bodyPr>
          <a:lstStyle/>
          <a:p>
            <a:pPr algn="r"/>
            <a:r>
              <a:rPr lang="en-US" sz="1600" i="0" u="none" strike="noStrike" spc="600" dirty="0">
                <a:solidFill>
                  <a:schemeClr val="bg1"/>
                </a:solidFill>
                <a:effectLst/>
                <a:latin typeface="Century Gothic" panose="020B0502020202020204" pitchFamily="34" charset="0"/>
              </a:rPr>
              <a:t>PROJECT PHASES</a:t>
            </a:r>
            <a:endParaRPr lang="en-US" sz="1600" spc="600" dirty="0">
              <a:solidFill>
                <a:schemeClr val="bg1"/>
              </a:solidFill>
              <a:latin typeface="Century Gothic" panose="020B0502020202020204" pitchFamily="34" charset="0"/>
            </a:endParaRPr>
          </a:p>
        </p:txBody>
      </p:sp>
      <p:sp>
        <p:nvSpPr>
          <p:cNvPr id="32" name="Rectangle 31">
            <a:extLst>
              <a:ext uri="{FF2B5EF4-FFF2-40B4-BE49-F238E27FC236}">
                <a16:creationId xmlns:a16="http://schemas.microsoft.com/office/drawing/2014/main" id="{E1BAAE3C-33A3-F2F6-F356-EC20E39E0BEE}"/>
              </a:ext>
            </a:extLst>
          </p:cNvPr>
          <p:cNvSpPr/>
          <p:nvPr/>
        </p:nvSpPr>
        <p:spPr>
          <a:xfrm rot="16200000">
            <a:off x="-266060" y="2366375"/>
            <a:ext cx="1719072" cy="39395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PROJECT SPONSOR</a:t>
            </a:r>
          </a:p>
        </p:txBody>
      </p:sp>
      <p:sp>
        <p:nvSpPr>
          <p:cNvPr id="39" name="Rectangle 38">
            <a:extLst>
              <a:ext uri="{FF2B5EF4-FFF2-40B4-BE49-F238E27FC236}">
                <a16:creationId xmlns:a16="http://schemas.microsoft.com/office/drawing/2014/main" id="{B773F16A-A294-E0D1-67B9-D66707A73288}"/>
              </a:ext>
            </a:extLst>
          </p:cNvPr>
          <p:cNvSpPr/>
          <p:nvPr/>
        </p:nvSpPr>
        <p:spPr>
          <a:xfrm rot="16200000">
            <a:off x="-2376647" y="4083008"/>
            <a:ext cx="5152339" cy="393956"/>
          </a:xfrm>
          <a:prstGeom prst="rect">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600" spc="600" dirty="0">
                <a:latin typeface="Century Gothic" panose="020B0502020202020204" pitchFamily="34" charset="0"/>
              </a:rPr>
              <a:t>PHASE CRITERIA</a:t>
            </a:r>
          </a:p>
        </p:txBody>
      </p:sp>
      <p:sp>
        <p:nvSpPr>
          <p:cNvPr id="41" name="Rectangle 40">
            <a:extLst>
              <a:ext uri="{FF2B5EF4-FFF2-40B4-BE49-F238E27FC236}">
                <a16:creationId xmlns:a16="http://schemas.microsoft.com/office/drawing/2014/main" id="{E4D1FF05-C333-C184-A832-962C598A5568}"/>
              </a:ext>
            </a:extLst>
          </p:cNvPr>
          <p:cNvSpPr/>
          <p:nvPr/>
        </p:nvSpPr>
        <p:spPr>
          <a:xfrm rot="16200000">
            <a:off x="-266060" y="4079053"/>
            <a:ext cx="1719072" cy="393956"/>
          </a:xfrm>
          <a:prstGeom prst="rect">
            <a:avLst/>
          </a:prstGeom>
          <a:solidFill>
            <a:srgbClr val="0154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KEY METRICS</a:t>
            </a:r>
          </a:p>
        </p:txBody>
      </p:sp>
      <p:sp>
        <p:nvSpPr>
          <p:cNvPr id="42" name="Rectangle 41">
            <a:extLst>
              <a:ext uri="{FF2B5EF4-FFF2-40B4-BE49-F238E27FC236}">
                <a16:creationId xmlns:a16="http://schemas.microsoft.com/office/drawing/2014/main" id="{AF619569-18C6-6BE1-0309-0FD91673A5E2}"/>
              </a:ext>
            </a:extLst>
          </p:cNvPr>
          <p:cNvSpPr/>
          <p:nvPr/>
        </p:nvSpPr>
        <p:spPr>
          <a:xfrm rot="16200000">
            <a:off x="-266061" y="5799642"/>
            <a:ext cx="1719072" cy="393956"/>
          </a:xfrm>
          <a:prstGeom prst="rect">
            <a:avLst/>
          </a:prstGeom>
          <a:solidFill>
            <a:srgbClr val="0514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DELIVERABLES</a:t>
            </a:r>
          </a:p>
        </p:txBody>
      </p:sp>
      <p:sp>
        <p:nvSpPr>
          <p:cNvPr id="66" name="TextBox 65">
            <a:extLst>
              <a:ext uri="{FF2B5EF4-FFF2-40B4-BE49-F238E27FC236}">
                <a16:creationId xmlns:a16="http://schemas.microsoft.com/office/drawing/2014/main" id="{FBD5CC8B-76A3-50BA-C42B-3384E0F432D4}"/>
              </a:ext>
            </a:extLst>
          </p:cNvPr>
          <p:cNvSpPr txBox="1"/>
          <p:nvPr/>
        </p:nvSpPr>
        <p:spPr>
          <a:xfrm>
            <a:off x="847695" y="1820553"/>
            <a:ext cx="2194560" cy="625812"/>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Feasibility</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Urgency</a:t>
            </a:r>
          </a:p>
        </p:txBody>
      </p:sp>
      <p:sp>
        <p:nvSpPr>
          <p:cNvPr id="20" name="TextBox 19">
            <a:extLst>
              <a:ext uri="{FF2B5EF4-FFF2-40B4-BE49-F238E27FC236}">
                <a16:creationId xmlns:a16="http://schemas.microsoft.com/office/drawing/2014/main" id="{90214098-102B-D3F7-A56C-C2EF3AA42AE3}"/>
              </a:ext>
            </a:extLst>
          </p:cNvPr>
          <p:cNvSpPr txBox="1"/>
          <p:nvPr/>
        </p:nvSpPr>
        <p:spPr>
          <a:xfrm>
            <a:off x="3120081" y="1820553"/>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Cost-Benefit </a:t>
            </a:r>
            <a:br>
              <a:rPr lang="en-US" sz="1400" dirty="0">
                <a:latin typeface="Century Gothic" panose="020B0502020202020204" pitchFamily="34" charset="0"/>
              </a:rPr>
            </a:br>
            <a:r>
              <a:rPr lang="en-US" sz="1400" dirty="0">
                <a:latin typeface="Century Gothic" panose="020B0502020202020204" pitchFamily="34" charset="0"/>
              </a:rPr>
              <a:t>Analysis</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Window of Opportunity</a:t>
            </a:r>
          </a:p>
        </p:txBody>
      </p:sp>
      <p:sp>
        <p:nvSpPr>
          <p:cNvPr id="31" name="TextBox 30">
            <a:extLst>
              <a:ext uri="{FF2B5EF4-FFF2-40B4-BE49-F238E27FC236}">
                <a16:creationId xmlns:a16="http://schemas.microsoft.com/office/drawing/2014/main" id="{57471751-42B0-74BD-104D-2A5F9B965CB3}"/>
              </a:ext>
            </a:extLst>
          </p:cNvPr>
          <p:cNvSpPr txBox="1"/>
          <p:nvPr/>
        </p:nvSpPr>
        <p:spPr>
          <a:xfrm>
            <a:off x="5396173" y="1820553"/>
            <a:ext cx="2194560" cy="841256"/>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Final Design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Business Process Finalization</a:t>
            </a:r>
          </a:p>
        </p:txBody>
      </p:sp>
      <p:sp>
        <p:nvSpPr>
          <p:cNvPr id="74" name="TextBox 73">
            <a:extLst>
              <a:ext uri="{FF2B5EF4-FFF2-40B4-BE49-F238E27FC236}">
                <a16:creationId xmlns:a16="http://schemas.microsoft.com/office/drawing/2014/main" id="{52C5E8B6-B53D-FC3F-177E-2BD231722D85}"/>
              </a:ext>
            </a:extLst>
          </p:cNvPr>
          <p:cNvSpPr txBox="1"/>
          <p:nvPr/>
        </p:nvSpPr>
        <p:spPr>
          <a:xfrm>
            <a:off x="7681036" y="1820553"/>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Stakeholder </a:t>
            </a:r>
            <a:br>
              <a:rPr lang="en-US" sz="1400" dirty="0">
                <a:latin typeface="Century Gothic" panose="020B0502020202020204" pitchFamily="34" charset="0"/>
              </a:rPr>
            </a:br>
            <a:r>
              <a:rPr lang="en-US" sz="1400" dirty="0">
                <a:latin typeface="Century Gothic" panose="020B0502020202020204" pitchFamily="34" charset="0"/>
              </a:rPr>
              <a:t>Approval</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Customer </a:t>
            </a:r>
            <a:br>
              <a:rPr lang="en-US" sz="1400" dirty="0">
                <a:latin typeface="Century Gothic" panose="020B0502020202020204" pitchFamily="34" charset="0"/>
              </a:rPr>
            </a:br>
            <a:r>
              <a:rPr lang="en-US" sz="1400" dirty="0">
                <a:latin typeface="Century Gothic" panose="020B0502020202020204" pitchFamily="34" charset="0"/>
              </a:rPr>
              <a:t>Satisfaction</a:t>
            </a:r>
          </a:p>
        </p:txBody>
      </p:sp>
      <p:sp>
        <p:nvSpPr>
          <p:cNvPr id="43" name="TextBox 42">
            <a:extLst>
              <a:ext uri="{FF2B5EF4-FFF2-40B4-BE49-F238E27FC236}">
                <a16:creationId xmlns:a16="http://schemas.microsoft.com/office/drawing/2014/main" id="{92297A5C-54ED-E169-98E1-BA4B62A34ABC}"/>
              </a:ext>
            </a:extLst>
          </p:cNvPr>
          <p:cNvSpPr txBox="1"/>
          <p:nvPr/>
        </p:nvSpPr>
        <p:spPr>
          <a:xfrm>
            <a:off x="845561" y="3537187"/>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Percent of Proposals Approved</a:t>
            </a:r>
          </a:p>
        </p:txBody>
      </p:sp>
      <p:sp>
        <p:nvSpPr>
          <p:cNvPr id="45" name="TextBox 44">
            <a:extLst>
              <a:ext uri="{FF2B5EF4-FFF2-40B4-BE49-F238E27FC236}">
                <a16:creationId xmlns:a16="http://schemas.microsoft.com/office/drawing/2014/main" id="{FFB2FFB5-DCD8-21B6-97F9-5301B06D7E5B}"/>
              </a:ext>
            </a:extLst>
          </p:cNvPr>
          <p:cNvSpPr txBox="1"/>
          <p:nvPr/>
        </p:nvSpPr>
        <p:spPr>
          <a:xfrm>
            <a:off x="3117947" y="3537187"/>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Task </a:t>
            </a:r>
            <a:br>
              <a:rPr lang="en-US" sz="1400" dirty="0">
                <a:latin typeface="Century Gothic" panose="020B0502020202020204" pitchFamily="34" charset="0"/>
              </a:rPr>
            </a:br>
            <a:r>
              <a:rPr lang="en-US" sz="1400" dirty="0">
                <a:latin typeface="Century Gothic" panose="020B0502020202020204" pitchFamily="34" charset="0"/>
              </a:rPr>
              <a:t>Completion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Deliverables Completion</a:t>
            </a:r>
          </a:p>
        </p:txBody>
      </p:sp>
      <p:sp>
        <p:nvSpPr>
          <p:cNvPr id="46" name="TextBox 45">
            <a:extLst>
              <a:ext uri="{FF2B5EF4-FFF2-40B4-BE49-F238E27FC236}">
                <a16:creationId xmlns:a16="http://schemas.microsoft.com/office/drawing/2014/main" id="{ED16D64C-5072-2068-40DB-A7FB052AB5F2}"/>
              </a:ext>
            </a:extLst>
          </p:cNvPr>
          <p:cNvSpPr txBox="1"/>
          <p:nvPr/>
        </p:nvSpPr>
        <p:spPr>
          <a:xfrm>
            <a:off x="5394039" y="3537187"/>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Percent of Projects Approved</a:t>
            </a:r>
          </a:p>
        </p:txBody>
      </p:sp>
      <p:sp>
        <p:nvSpPr>
          <p:cNvPr id="48" name="TextBox 47">
            <a:extLst>
              <a:ext uri="{FF2B5EF4-FFF2-40B4-BE49-F238E27FC236}">
                <a16:creationId xmlns:a16="http://schemas.microsoft.com/office/drawing/2014/main" id="{A8190AF7-5322-616A-8FD7-C37DA6E486E7}"/>
              </a:ext>
            </a:extLst>
          </p:cNvPr>
          <p:cNvSpPr txBox="1"/>
          <p:nvPr/>
        </p:nvSpPr>
        <p:spPr>
          <a:xfrm>
            <a:off x="7678902" y="3537187"/>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 </a:t>
            </a:r>
            <a:br>
              <a:rPr lang="en-US" sz="1400" dirty="0">
                <a:latin typeface="Century Gothic" panose="020B0502020202020204" pitchFamily="34" charset="0"/>
              </a:rPr>
            </a:br>
            <a:r>
              <a:rPr lang="en-US" sz="1400" dirty="0">
                <a:latin typeface="Century Gothic" panose="020B0502020202020204" pitchFamily="34" charset="0"/>
              </a:rPr>
              <a:t>Performance</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Quality </a:t>
            </a:r>
            <a:br>
              <a:rPr lang="en-US" sz="1400" dirty="0">
                <a:latin typeface="Century Gothic" panose="020B0502020202020204" pitchFamily="34" charset="0"/>
              </a:rPr>
            </a:br>
            <a:r>
              <a:rPr lang="en-US" sz="1400" dirty="0">
                <a:latin typeface="Century Gothic" panose="020B0502020202020204" pitchFamily="34" charset="0"/>
              </a:rPr>
              <a:t>Performance</a:t>
            </a:r>
          </a:p>
        </p:txBody>
      </p:sp>
      <p:sp>
        <p:nvSpPr>
          <p:cNvPr id="50" name="TextBox 49">
            <a:extLst>
              <a:ext uri="{FF2B5EF4-FFF2-40B4-BE49-F238E27FC236}">
                <a16:creationId xmlns:a16="http://schemas.microsoft.com/office/drawing/2014/main" id="{93A35578-CE56-2D4E-3FAA-0421C6F6AC60}"/>
              </a:ext>
            </a:extLst>
          </p:cNvPr>
          <p:cNvSpPr txBox="1"/>
          <p:nvPr/>
        </p:nvSpPr>
        <p:spPr>
          <a:xfrm>
            <a:off x="845561" y="5253820"/>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Project Discovery Form</a:t>
            </a:r>
          </a:p>
        </p:txBody>
      </p:sp>
      <p:sp>
        <p:nvSpPr>
          <p:cNvPr id="51" name="TextBox 50">
            <a:extLst>
              <a:ext uri="{FF2B5EF4-FFF2-40B4-BE49-F238E27FC236}">
                <a16:creationId xmlns:a16="http://schemas.microsoft.com/office/drawing/2014/main" id="{A5FAB6E5-B5C9-A226-D669-DEC1472F2131}"/>
              </a:ext>
            </a:extLst>
          </p:cNvPr>
          <p:cNvSpPr txBox="1"/>
          <p:nvPr/>
        </p:nvSpPr>
        <p:spPr>
          <a:xfrm>
            <a:off x="3117947" y="5253820"/>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Business </a:t>
            </a:r>
            <a:br>
              <a:rPr lang="en-US" sz="1400" dirty="0">
                <a:latin typeface="Century Gothic" panose="020B0502020202020204" pitchFamily="34" charset="0"/>
              </a:rPr>
            </a:br>
            <a:r>
              <a:rPr lang="en-US" sz="1400" dirty="0">
                <a:latin typeface="Century Gothic" panose="020B0502020202020204" pitchFamily="34" charset="0"/>
              </a:rPr>
              <a:t>Case</a:t>
            </a:r>
          </a:p>
        </p:txBody>
      </p:sp>
      <p:sp>
        <p:nvSpPr>
          <p:cNvPr id="52" name="TextBox 51">
            <a:extLst>
              <a:ext uri="{FF2B5EF4-FFF2-40B4-BE49-F238E27FC236}">
                <a16:creationId xmlns:a16="http://schemas.microsoft.com/office/drawing/2014/main" id="{686DC0FD-AFED-2528-A991-6D705894CC6D}"/>
              </a:ext>
            </a:extLst>
          </p:cNvPr>
          <p:cNvSpPr txBox="1"/>
          <p:nvPr/>
        </p:nvSpPr>
        <p:spPr>
          <a:xfrm>
            <a:off x="5394039" y="5253820"/>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Communication </a:t>
            </a:r>
            <a:br>
              <a:rPr lang="en-US" sz="1400" dirty="0">
                <a:latin typeface="Century Gothic" panose="020B0502020202020204" pitchFamily="34" charset="0"/>
              </a:rPr>
            </a:br>
            <a:r>
              <a:rPr lang="en-US" sz="1400" dirty="0">
                <a:latin typeface="Century Gothic" panose="020B0502020202020204" pitchFamily="34" charset="0"/>
              </a:rPr>
              <a:t>Plan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Work Breakdown Structure</a:t>
            </a:r>
          </a:p>
        </p:txBody>
      </p:sp>
      <p:sp>
        <p:nvSpPr>
          <p:cNvPr id="53" name="TextBox 52">
            <a:extLst>
              <a:ext uri="{FF2B5EF4-FFF2-40B4-BE49-F238E27FC236}">
                <a16:creationId xmlns:a16="http://schemas.microsoft.com/office/drawing/2014/main" id="{E6E2AF99-A34D-6EEC-42BE-2AE88E2701C8}"/>
              </a:ext>
            </a:extLst>
          </p:cNvPr>
          <p:cNvSpPr txBox="1"/>
          <p:nvPr/>
        </p:nvSpPr>
        <p:spPr>
          <a:xfrm>
            <a:off x="7678902" y="5253820"/>
            <a:ext cx="2194560" cy="943848"/>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Progress Report</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 Report</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KPIs</a:t>
            </a:r>
          </a:p>
        </p:txBody>
      </p:sp>
      <p:sp>
        <p:nvSpPr>
          <p:cNvPr id="85" name="TextBox 84">
            <a:extLst>
              <a:ext uri="{FF2B5EF4-FFF2-40B4-BE49-F238E27FC236}">
                <a16:creationId xmlns:a16="http://schemas.microsoft.com/office/drawing/2014/main" id="{C6C74FF0-9CBB-26B4-793B-2BCDE2401BA0}"/>
              </a:ext>
            </a:extLst>
          </p:cNvPr>
          <p:cNvSpPr txBox="1"/>
          <p:nvPr/>
        </p:nvSpPr>
        <p:spPr>
          <a:xfrm>
            <a:off x="9949582" y="1820553"/>
            <a:ext cx="2194560" cy="307777"/>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Sustainment Plan</a:t>
            </a:r>
          </a:p>
        </p:txBody>
      </p:sp>
      <p:sp>
        <p:nvSpPr>
          <p:cNvPr id="49" name="TextBox 48">
            <a:extLst>
              <a:ext uri="{FF2B5EF4-FFF2-40B4-BE49-F238E27FC236}">
                <a16:creationId xmlns:a16="http://schemas.microsoft.com/office/drawing/2014/main" id="{93EE1482-1C36-A28A-53E1-358B663B4BE1}"/>
              </a:ext>
            </a:extLst>
          </p:cNvPr>
          <p:cNvSpPr txBox="1"/>
          <p:nvPr/>
        </p:nvSpPr>
        <p:spPr>
          <a:xfrm>
            <a:off x="9947448" y="3537187"/>
            <a:ext cx="2194560" cy="738664"/>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Operational Performance </a:t>
            </a:r>
            <a:br>
              <a:rPr lang="en-US" sz="1400" dirty="0">
                <a:latin typeface="Century Gothic" panose="020B0502020202020204" pitchFamily="34" charset="0"/>
              </a:rPr>
            </a:br>
            <a:r>
              <a:rPr lang="en-US" sz="1400" dirty="0">
                <a:latin typeface="Century Gothic" panose="020B0502020202020204" pitchFamily="34" charset="0"/>
              </a:rPr>
              <a:t>Report</a:t>
            </a:r>
          </a:p>
        </p:txBody>
      </p:sp>
      <p:sp>
        <p:nvSpPr>
          <p:cNvPr id="54" name="TextBox 53">
            <a:extLst>
              <a:ext uri="{FF2B5EF4-FFF2-40B4-BE49-F238E27FC236}">
                <a16:creationId xmlns:a16="http://schemas.microsoft.com/office/drawing/2014/main" id="{01F53340-F83C-E66D-9EA4-AADBBC6029B9}"/>
              </a:ext>
            </a:extLst>
          </p:cNvPr>
          <p:cNvSpPr txBox="1"/>
          <p:nvPr/>
        </p:nvSpPr>
        <p:spPr>
          <a:xfrm>
            <a:off x="9947448" y="5253820"/>
            <a:ext cx="2194560" cy="943848"/>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Project Analysis</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Budget Report </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Postmortem Report</a:t>
            </a:r>
          </a:p>
        </p:txBody>
      </p:sp>
    </p:spTree>
    <p:extLst>
      <p:ext uri="{BB962C8B-B14F-4D97-AF65-F5344CB8AC3E}">
        <p14:creationId xmlns:p14="http://schemas.microsoft.com/office/powerpoint/2010/main" val="89037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7283</TotalTime>
  <Words>242</Words>
  <Application>Microsoft Macintosh PowerPoint</Application>
  <PresentationFormat>Widescreen</PresentationFormat>
  <Paragraphs>47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99</cp:revision>
  <cp:lastPrinted>2020-08-31T22:23:58Z</cp:lastPrinted>
  <dcterms:created xsi:type="dcterms:W3CDTF">2021-07-07T23:54:57Z</dcterms:created>
  <dcterms:modified xsi:type="dcterms:W3CDTF">2023-12-27T21:42:46Z</dcterms:modified>
</cp:coreProperties>
</file>