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408" r:id="rId2"/>
    <p:sldId id="353" r:id="rId3"/>
    <p:sldId id="418" r:id="rId4"/>
    <p:sldId id="41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5BF"/>
    <a:srgbClr val="FBEBD4"/>
    <a:srgbClr val="ECF8C2"/>
    <a:srgbClr val="D1E45D"/>
    <a:srgbClr val="D2F8EE"/>
    <a:srgbClr val="F99F74"/>
    <a:srgbClr val="F88F2E"/>
    <a:srgbClr val="A1E4D7"/>
    <a:srgbClr val="CFE46E"/>
    <a:srgbClr val="C8E3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11" autoAdjust="0"/>
    <p:restoredTop sz="86447"/>
  </p:normalViewPr>
  <p:slideViewPr>
    <p:cSldViewPr snapToGrid="0" snapToObjects="1">
      <p:cViewPr varScale="1">
        <p:scale>
          <a:sx n="128" d="100"/>
          <a:sy n="128" d="100"/>
        </p:scale>
        <p:origin x="744" y="176"/>
      </p:cViewPr>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 Id="rId4"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125660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580945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914717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87000">
              <a:schemeClr val="bg1">
                <a:lumMod val="9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915&amp;utm_source=template-powerpoint&amp;utm_medium=content&amp;utm_campaign=Simple+Compliance+Risk+Assessment+Example-powerpoint-11915&amp;lpa=Simple+Compliance+Risk+Assessment+Example+powerpoint+11915"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SIMPLE COMPLIANCE RISK ASSESSMENT TEMPLATE PRESENTATION EXAMPLE</a:t>
            </a:r>
            <a:endParaRPr lang="en-US" dirty="0">
              <a:solidFill>
                <a:schemeClr val="bg1"/>
              </a:solidFill>
              <a:latin typeface="Century Gothic" panose="020B0502020202020204" pitchFamily="34" charset="0"/>
              <a:ea typeface="Arial" charset="0"/>
              <a:cs typeface="Arial" charset="0"/>
            </a:endParaRPr>
          </a:p>
        </p:txBody>
      </p:sp>
      <p:pic>
        <p:nvPicPr>
          <p:cNvPr id="2" name="Picture 1">
            <a:hlinkClick r:id="rId3"/>
            <a:extLst>
              <a:ext uri="{FF2B5EF4-FFF2-40B4-BE49-F238E27FC236}">
                <a16:creationId xmlns:a16="http://schemas.microsoft.com/office/drawing/2014/main" id="{CCDD0F85-5309-8854-91CB-140148D9F376}"/>
              </a:ext>
            </a:extLst>
          </p:cNvPr>
          <p:cNvPicPr>
            <a:picLocks noChangeAspect="1"/>
          </p:cNvPicPr>
          <p:nvPr/>
        </p:nvPicPr>
        <p:blipFill>
          <a:blip r:embed="rId4"/>
          <a:stretch>
            <a:fillRect/>
          </a:stretch>
        </p:blipFill>
        <p:spPr>
          <a:xfrm>
            <a:off x="7195564" y="291588"/>
            <a:ext cx="4695989" cy="651688"/>
          </a:xfrm>
          <a:prstGeom prst="rect">
            <a:avLst/>
          </a:prstGeom>
        </p:spPr>
      </p:pic>
      <p:sp>
        <p:nvSpPr>
          <p:cNvPr id="4" name="TextBox 3">
            <a:extLst>
              <a:ext uri="{FF2B5EF4-FFF2-40B4-BE49-F238E27FC236}">
                <a16:creationId xmlns:a16="http://schemas.microsoft.com/office/drawing/2014/main" id="{533963B4-4E0A-77DE-5C4C-C56FE205B941}"/>
              </a:ext>
            </a:extLst>
          </p:cNvPr>
          <p:cNvSpPr txBox="1"/>
          <p:nvPr/>
        </p:nvSpPr>
        <p:spPr>
          <a:xfrm>
            <a:off x="300447" y="253847"/>
            <a:ext cx="6264255" cy="1708160"/>
          </a:xfrm>
          <a:prstGeom prst="rect">
            <a:avLst/>
          </a:prstGeom>
          <a:noFill/>
        </p:spPr>
        <p:txBody>
          <a:bodyPr wrap="square" rtlCol="0">
            <a:spAutoFit/>
          </a:bodyPr>
          <a:lstStyle/>
          <a:p>
            <a:r>
              <a:rPr lang="en-US" sz="3500" b="1" dirty="0">
                <a:solidFill>
                  <a:schemeClr val="tx1">
                    <a:lumMod val="65000"/>
                    <a:lumOff val="35000"/>
                  </a:schemeClr>
                </a:solidFill>
                <a:latin typeface="Century Gothic" panose="020B0502020202020204" pitchFamily="34" charset="0"/>
              </a:rPr>
              <a:t>SIMPLE COMPLIANCE RISK ASSESSMENT TEMPLATE EXAMPLE</a:t>
            </a:r>
          </a:p>
        </p:txBody>
      </p:sp>
      <p:graphicFrame>
        <p:nvGraphicFramePr>
          <p:cNvPr id="13" name="Table 12">
            <a:extLst>
              <a:ext uri="{FF2B5EF4-FFF2-40B4-BE49-F238E27FC236}">
                <a16:creationId xmlns:a16="http://schemas.microsoft.com/office/drawing/2014/main" id="{3CDDA1B3-7873-CAA0-940C-9B363A2EB1BD}"/>
              </a:ext>
            </a:extLst>
          </p:cNvPr>
          <p:cNvGraphicFramePr>
            <a:graphicFrameLocks noGrp="1"/>
          </p:cNvGraphicFramePr>
          <p:nvPr>
            <p:extLst>
              <p:ext uri="{D42A27DB-BD31-4B8C-83A1-F6EECF244321}">
                <p14:modId xmlns:p14="http://schemas.microsoft.com/office/powerpoint/2010/main" val="2873556153"/>
              </p:ext>
            </p:extLst>
          </p:nvPr>
        </p:nvGraphicFramePr>
        <p:xfrm>
          <a:off x="5046605" y="5213198"/>
          <a:ext cx="6844948" cy="1007737"/>
        </p:xfrm>
        <a:graphic>
          <a:graphicData uri="http://schemas.openxmlformats.org/drawingml/2006/table">
            <a:tbl>
              <a:tblPr/>
              <a:tblGrid>
                <a:gridCol w="2490542">
                  <a:extLst>
                    <a:ext uri="{9D8B030D-6E8A-4147-A177-3AD203B41FA5}">
                      <a16:colId xmlns:a16="http://schemas.microsoft.com/office/drawing/2014/main" val="1531615838"/>
                    </a:ext>
                  </a:extLst>
                </a:gridCol>
                <a:gridCol w="4354406">
                  <a:extLst>
                    <a:ext uri="{9D8B030D-6E8A-4147-A177-3AD203B41FA5}">
                      <a16:colId xmlns:a16="http://schemas.microsoft.com/office/drawing/2014/main" val="947185427"/>
                    </a:ext>
                  </a:extLst>
                </a:gridCol>
              </a:tblGrid>
              <a:tr h="547570">
                <a:tc>
                  <a:txBody>
                    <a:bodyPr/>
                    <a:lstStyle/>
                    <a:p>
                      <a:pPr algn="r" fontAlgn="ctr"/>
                      <a:r>
                        <a:rPr lang="en-US" sz="900" b="0" i="0" u="none" strike="noStrike" dirty="0">
                          <a:solidFill>
                            <a:srgbClr val="000000"/>
                          </a:solidFill>
                          <a:effectLst/>
                          <a:latin typeface="Century Gothic" panose="020B0502020202020204" pitchFamily="34" charset="0"/>
                        </a:rPr>
                        <a:t>PROJECT ID</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123.A</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196125378"/>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PROJECT MANAGER</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LORI GARCIA</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107351565"/>
                  </a:ext>
                </a:extLst>
              </a:tr>
            </a:tbl>
          </a:graphicData>
        </a:graphic>
      </p:graphicFrame>
      <p:sp>
        <p:nvSpPr>
          <p:cNvPr id="12" name="TextBox 11">
            <a:extLst>
              <a:ext uri="{FF2B5EF4-FFF2-40B4-BE49-F238E27FC236}">
                <a16:creationId xmlns:a16="http://schemas.microsoft.com/office/drawing/2014/main" id="{206FE2BB-C43D-8813-5601-D09E0AF87853}"/>
              </a:ext>
            </a:extLst>
          </p:cNvPr>
          <p:cNvSpPr txBox="1"/>
          <p:nvPr/>
        </p:nvSpPr>
        <p:spPr>
          <a:xfrm>
            <a:off x="5046605" y="1815394"/>
            <a:ext cx="6844948" cy="630942"/>
          </a:xfrm>
          <a:prstGeom prst="rect">
            <a:avLst/>
          </a:prstGeom>
          <a:noFill/>
        </p:spPr>
        <p:txBody>
          <a:bodyPr wrap="square" rtlCol="0">
            <a:spAutoFit/>
          </a:bodyPr>
          <a:lstStyle/>
          <a:p>
            <a:r>
              <a:rPr lang="en-US" sz="3500" dirty="0">
                <a:solidFill>
                  <a:schemeClr val="accent5">
                    <a:lumMod val="75000"/>
                  </a:schemeClr>
                </a:solidFill>
                <a:latin typeface="Century Gothic" panose="020B0502020202020204" pitchFamily="34" charset="0"/>
              </a:rPr>
              <a:t>PROJECT OMEGA</a:t>
            </a:r>
          </a:p>
        </p:txBody>
      </p:sp>
      <p:pic>
        <p:nvPicPr>
          <p:cNvPr id="3" name="Picture 2">
            <a:extLst>
              <a:ext uri="{FF2B5EF4-FFF2-40B4-BE49-F238E27FC236}">
                <a16:creationId xmlns:a16="http://schemas.microsoft.com/office/drawing/2014/main" id="{258BEC7D-2793-4D1D-9F6D-95D488162E5C}"/>
              </a:ext>
            </a:extLst>
          </p:cNvPr>
          <p:cNvPicPr>
            <a:picLocks noChangeAspect="1"/>
          </p:cNvPicPr>
          <p:nvPr/>
        </p:nvPicPr>
        <p:blipFill>
          <a:blip r:embed="rId5"/>
          <a:stretch>
            <a:fillRect/>
          </a:stretch>
        </p:blipFill>
        <p:spPr>
          <a:xfrm>
            <a:off x="367748" y="1915120"/>
            <a:ext cx="4508798" cy="4305815"/>
          </a:xfrm>
          <a:prstGeom prst="rect">
            <a:avLst/>
          </a:prstGeom>
        </p:spPr>
      </p:pic>
    </p:spTree>
    <p:extLst>
      <p:ext uri="{BB962C8B-B14F-4D97-AF65-F5344CB8AC3E}">
        <p14:creationId xmlns:p14="http://schemas.microsoft.com/office/powerpoint/2010/main" val="2079832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4" name="Table 3">
            <a:extLst>
              <a:ext uri="{FF2B5EF4-FFF2-40B4-BE49-F238E27FC236}">
                <a16:creationId xmlns:a16="http://schemas.microsoft.com/office/drawing/2014/main" id="{EE2D1C22-8EEB-E307-51D7-E89953A34506}"/>
              </a:ext>
            </a:extLst>
          </p:cNvPr>
          <p:cNvGraphicFramePr>
            <a:graphicFrameLocks noGrp="1"/>
          </p:cNvGraphicFramePr>
          <p:nvPr>
            <p:extLst>
              <p:ext uri="{D42A27DB-BD31-4B8C-83A1-F6EECF244321}">
                <p14:modId xmlns:p14="http://schemas.microsoft.com/office/powerpoint/2010/main" val="3902384556"/>
              </p:ext>
            </p:extLst>
          </p:nvPr>
        </p:nvGraphicFramePr>
        <p:xfrm>
          <a:off x="71339" y="979412"/>
          <a:ext cx="11993702" cy="5797071"/>
        </p:xfrm>
        <a:graphic>
          <a:graphicData uri="http://schemas.openxmlformats.org/drawingml/2006/table">
            <a:tbl>
              <a:tblPr/>
              <a:tblGrid>
                <a:gridCol w="316868">
                  <a:extLst>
                    <a:ext uri="{9D8B030D-6E8A-4147-A177-3AD203B41FA5}">
                      <a16:colId xmlns:a16="http://schemas.microsoft.com/office/drawing/2014/main" val="885907955"/>
                    </a:ext>
                  </a:extLst>
                </a:gridCol>
                <a:gridCol w="726661">
                  <a:extLst>
                    <a:ext uri="{9D8B030D-6E8A-4147-A177-3AD203B41FA5}">
                      <a16:colId xmlns:a16="http://schemas.microsoft.com/office/drawing/2014/main" val="1076811695"/>
                    </a:ext>
                  </a:extLst>
                </a:gridCol>
                <a:gridCol w="1145595">
                  <a:extLst>
                    <a:ext uri="{9D8B030D-6E8A-4147-A177-3AD203B41FA5}">
                      <a16:colId xmlns:a16="http://schemas.microsoft.com/office/drawing/2014/main" val="978662114"/>
                    </a:ext>
                  </a:extLst>
                </a:gridCol>
                <a:gridCol w="1145595">
                  <a:extLst>
                    <a:ext uri="{9D8B030D-6E8A-4147-A177-3AD203B41FA5}">
                      <a16:colId xmlns:a16="http://schemas.microsoft.com/office/drawing/2014/main" val="1707588105"/>
                    </a:ext>
                  </a:extLst>
                </a:gridCol>
                <a:gridCol w="1003817">
                  <a:extLst>
                    <a:ext uri="{9D8B030D-6E8A-4147-A177-3AD203B41FA5}">
                      <a16:colId xmlns:a16="http://schemas.microsoft.com/office/drawing/2014/main" val="509325398"/>
                    </a:ext>
                  </a:extLst>
                </a:gridCol>
                <a:gridCol w="647545">
                  <a:extLst>
                    <a:ext uri="{9D8B030D-6E8A-4147-A177-3AD203B41FA5}">
                      <a16:colId xmlns:a16="http://schemas.microsoft.com/office/drawing/2014/main" val="2381301671"/>
                    </a:ext>
                  </a:extLst>
                </a:gridCol>
                <a:gridCol w="610566">
                  <a:extLst>
                    <a:ext uri="{9D8B030D-6E8A-4147-A177-3AD203B41FA5}">
                      <a16:colId xmlns:a16="http://schemas.microsoft.com/office/drawing/2014/main" val="667413082"/>
                    </a:ext>
                  </a:extLst>
                </a:gridCol>
                <a:gridCol w="505838">
                  <a:extLst>
                    <a:ext uri="{9D8B030D-6E8A-4147-A177-3AD203B41FA5}">
                      <a16:colId xmlns:a16="http://schemas.microsoft.com/office/drawing/2014/main" val="3953301195"/>
                    </a:ext>
                  </a:extLst>
                </a:gridCol>
                <a:gridCol w="988979">
                  <a:extLst>
                    <a:ext uri="{9D8B030D-6E8A-4147-A177-3AD203B41FA5}">
                      <a16:colId xmlns:a16="http://schemas.microsoft.com/office/drawing/2014/main" val="676647951"/>
                    </a:ext>
                  </a:extLst>
                </a:gridCol>
                <a:gridCol w="907774">
                  <a:extLst>
                    <a:ext uri="{9D8B030D-6E8A-4147-A177-3AD203B41FA5}">
                      <a16:colId xmlns:a16="http://schemas.microsoft.com/office/drawing/2014/main" val="3317587448"/>
                    </a:ext>
                  </a:extLst>
                </a:gridCol>
                <a:gridCol w="496956">
                  <a:extLst>
                    <a:ext uri="{9D8B030D-6E8A-4147-A177-3AD203B41FA5}">
                      <a16:colId xmlns:a16="http://schemas.microsoft.com/office/drawing/2014/main" val="4002642346"/>
                    </a:ext>
                  </a:extLst>
                </a:gridCol>
                <a:gridCol w="695740">
                  <a:extLst>
                    <a:ext uri="{9D8B030D-6E8A-4147-A177-3AD203B41FA5}">
                      <a16:colId xmlns:a16="http://schemas.microsoft.com/office/drawing/2014/main" val="3572008565"/>
                    </a:ext>
                  </a:extLst>
                </a:gridCol>
                <a:gridCol w="614172">
                  <a:extLst>
                    <a:ext uri="{9D8B030D-6E8A-4147-A177-3AD203B41FA5}">
                      <a16:colId xmlns:a16="http://schemas.microsoft.com/office/drawing/2014/main" val="4229756065"/>
                    </a:ext>
                  </a:extLst>
                </a:gridCol>
                <a:gridCol w="505767">
                  <a:extLst>
                    <a:ext uri="{9D8B030D-6E8A-4147-A177-3AD203B41FA5}">
                      <a16:colId xmlns:a16="http://schemas.microsoft.com/office/drawing/2014/main" val="2054788801"/>
                    </a:ext>
                  </a:extLst>
                </a:gridCol>
                <a:gridCol w="673897">
                  <a:extLst>
                    <a:ext uri="{9D8B030D-6E8A-4147-A177-3AD203B41FA5}">
                      <a16:colId xmlns:a16="http://schemas.microsoft.com/office/drawing/2014/main" val="3975893440"/>
                    </a:ext>
                  </a:extLst>
                </a:gridCol>
                <a:gridCol w="1007932">
                  <a:extLst>
                    <a:ext uri="{9D8B030D-6E8A-4147-A177-3AD203B41FA5}">
                      <a16:colId xmlns:a16="http://schemas.microsoft.com/office/drawing/2014/main" val="267841450"/>
                    </a:ext>
                  </a:extLst>
                </a:gridCol>
              </a:tblGrid>
              <a:tr h="471152">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19488" marR="2165" marT="2165"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19488" marR="2165" marT="2165"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entury Gothic" panose="020B0502020202020204" pitchFamily="34" charset="0"/>
                      </a:endParaRPr>
                    </a:p>
                  </a:txBody>
                  <a:tcPr marL="2165" marR="2165" marT="2165"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entury Gothic" panose="020B0502020202020204" pitchFamily="34" charset="0"/>
                      </a:endParaRPr>
                    </a:p>
                  </a:txBody>
                  <a:tcPr marL="2165" marR="2165" marT="2165"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entury Gothic" panose="020B0502020202020204" pitchFamily="34" charset="0"/>
                      </a:endParaRPr>
                    </a:p>
                  </a:txBody>
                  <a:tcPr marL="2165" marR="2165" marT="2165" marB="0" anchor="b">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3">
                  <a:txBody>
                    <a:bodyPr/>
                    <a:lstStyle/>
                    <a:p>
                      <a:pPr algn="ctr" fontAlgn="ctr"/>
                      <a:r>
                        <a:rPr lang="en-US" sz="800" b="0" i="0" u="none" strike="noStrike" dirty="0">
                          <a:solidFill>
                            <a:srgbClr val="000000"/>
                          </a:solidFill>
                          <a:effectLst/>
                          <a:latin typeface="Century Gothic" panose="020B0502020202020204" pitchFamily="34" charset="0"/>
                        </a:rPr>
                        <a:t>RISK ASSESSMENT</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hMerge="1">
                  <a:txBody>
                    <a:bodyPr/>
                    <a:lstStyle/>
                    <a:p>
                      <a:endParaRPr lang="en-US"/>
                    </a:p>
                  </a:txBody>
                  <a:tcPr/>
                </a:tc>
                <a:tc hMerge="1">
                  <a:txBody>
                    <a:bodyPr/>
                    <a:lstStyle/>
                    <a:p>
                      <a:endParaRPr lang="en-US"/>
                    </a:p>
                  </a:txBody>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19488" marR="2165" marT="2165"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19488" marR="2165" marT="2165" marB="0" anchor="ctr">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3">
                  <a:txBody>
                    <a:bodyPr/>
                    <a:lstStyle/>
                    <a:p>
                      <a:pPr algn="ctr" fontAlgn="ctr"/>
                      <a:r>
                        <a:rPr lang="en-US" sz="800" b="0" i="0" u="none" strike="noStrike" dirty="0">
                          <a:solidFill>
                            <a:srgbClr val="000000"/>
                          </a:solidFill>
                          <a:effectLst/>
                          <a:latin typeface="Century Gothic" panose="020B0502020202020204" pitchFamily="34" charset="0"/>
                        </a:rPr>
                        <a:t>POST-MITIGATION</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BEBEB"/>
                    </a:solidFill>
                  </a:tcPr>
                </a:tc>
                <a:tc hMerge="1">
                  <a:txBody>
                    <a:bodyPr/>
                    <a:lstStyle/>
                    <a:p>
                      <a:endParaRPr lang="en-US"/>
                    </a:p>
                  </a:txBody>
                  <a:tcPr/>
                </a:tc>
                <a:tc hMerge="1">
                  <a:txBody>
                    <a:bodyPr/>
                    <a:lstStyle/>
                    <a:p>
                      <a:endParaRPr lang="en-US"/>
                    </a:p>
                  </a:txBody>
                  <a:tcPr/>
                </a:tc>
                <a:tc>
                  <a:txBody>
                    <a:bodyPr/>
                    <a:lstStyle/>
                    <a:p>
                      <a:pPr algn="ctr" fontAlgn="ctr"/>
                      <a:r>
                        <a:rPr lang="en-US" sz="800" b="0" i="0" u="none" strike="noStrike" dirty="0">
                          <a:solidFill>
                            <a:srgbClr val="000000"/>
                          </a:solidFill>
                          <a:effectLst/>
                          <a:latin typeface="Century Gothic" panose="020B0502020202020204" pitchFamily="34" charset="0"/>
                        </a:rPr>
                        <a:t>JUDGEMENT</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BEBEB"/>
                    </a:solidFill>
                  </a:tcPr>
                </a:tc>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19488" marR="2165" marT="2165" marB="0" anchor="ctr">
                    <a:lnL w="6350" cap="flat" cmpd="sng" algn="ctr">
                      <a:solidFill>
                        <a:srgbClr val="BFBFBF"/>
                      </a:solidFill>
                      <a:prstDash val="solid"/>
                      <a:round/>
                      <a:headEnd type="none" w="med" len="med"/>
                      <a:tailEnd type="none" w="med" len="med"/>
                    </a:lnL>
                    <a:lnR>
                      <a:noFill/>
                    </a:lnR>
                    <a:lnT>
                      <a:noFill/>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119054952"/>
                  </a:ext>
                </a:extLst>
              </a:tr>
              <a:tr h="701057">
                <a:tc>
                  <a:txBody>
                    <a:bodyPr/>
                    <a:lstStyle/>
                    <a:p>
                      <a:pPr algn="ctr" fontAlgn="ctr"/>
                      <a:r>
                        <a:rPr lang="en-US" sz="600" b="1" i="0" u="none" strike="noStrike" dirty="0">
                          <a:solidFill>
                            <a:srgbClr val="000000"/>
                          </a:solidFill>
                          <a:effectLst/>
                          <a:latin typeface="Century Gothic" panose="020B0502020202020204" pitchFamily="34" charset="0"/>
                        </a:rPr>
                        <a:t>REF / ID</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dirty="0">
                          <a:solidFill>
                            <a:srgbClr val="000000"/>
                          </a:solidFill>
                          <a:effectLst/>
                          <a:latin typeface="Century Gothic" panose="020B0502020202020204" pitchFamily="34" charset="0"/>
                        </a:rPr>
                        <a:t>TOPIC</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dirty="0">
                          <a:solidFill>
                            <a:srgbClr val="000000"/>
                          </a:solidFill>
                          <a:effectLst/>
                          <a:latin typeface="Century Gothic" panose="020B0502020202020204" pitchFamily="34" charset="0"/>
                        </a:rPr>
                        <a:t>RISK</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dirty="0">
                          <a:solidFill>
                            <a:srgbClr val="000000"/>
                          </a:solidFill>
                          <a:effectLst/>
                          <a:latin typeface="Century Gothic" panose="020B0502020202020204" pitchFamily="34" charset="0"/>
                        </a:rPr>
                        <a:t>CONTROL ENVIRONMENT</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dirty="0">
                          <a:solidFill>
                            <a:srgbClr val="000000"/>
                          </a:solidFill>
                          <a:effectLst/>
                          <a:latin typeface="Century Gothic" panose="020B0502020202020204" pitchFamily="34" charset="0"/>
                        </a:rPr>
                        <a:t>CONTROL ACTIVITIES</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dirty="0">
                          <a:solidFill>
                            <a:srgbClr val="000000"/>
                          </a:solidFill>
                          <a:effectLst/>
                          <a:latin typeface="Century Gothic" panose="020B0502020202020204" pitchFamily="34" charset="0"/>
                        </a:rPr>
                        <a:t>RISK </a:t>
                      </a:r>
                      <a:br>
                        <a:rPr lang="en-US" sz="600" b="1" i="0" u="none" strike="noStrike" dirty="0">
                          <a:solidFill>
                            <a:srgbClr val="000000"/>
                          </a:solidFill>
                          <a:effectLst/>
                          <a:latin typeface="Century Gothic" panose="020B0502020202020204" pitchFamily="34" charset="0"/>
                        </a:rPr>
                      </a:br>
                      <a:r>
                        <a:rPr lang="en-US" sz="600" b="1" i="0" u="none" strike="noStrike" dirty="0">
                          <a:solidFill>
                            <a:srgbClr val="000000"/>
                          </a:solidFill>
                          <a:effectLst/>
                          <a:latin typeface="Century Gothic" panose="020B0502020202020204" pitchFamily="34" charset="0"/>
                        </a:rPr>
                        <a:t>SEVERITY</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dirty="0">
                          <a:solidFill>
                            <a:srgbClr val="000000"/>
                          </a:solidFill>
                          <a:effectLst/>
                          <a:latin typeface="Century Gothic" panose="020B0502020202020204" pitchFamily="34" charset="0"/>
                        </a:rPr>
                        <a:t>RISK LIKELIHOOD</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dirty="0">
                          <a:solidFill>
                            <a:srgbClr val="000000"/>
                          </a:solidFill>
                          <a:effectLst/>
                          <a:latin typeface="Century Gothic" panose="020B0502020202020204" pitchFamily="34" charset="0"/>
                        </a:rPr>
                        <a:t>RISK </a:t>
                      </a:r>
                      <a:br>
                        <a:rPr lang="en-US" sz="600" b="1" i="0" u="none" strike="noStrike" dirty="0">
                          <a:solidFill>
                            <a:srgbClr val="000000"/>
                          </a:solidFill>
                          <a:effectLst/>
                          <a:latin typeface="Century Gothic" panose="020B0502020202020204" pitchFamily="34" charset="0"/>
                        </a:rPr>
                      </a:br>
                      <a:r>
                        <a:rPr lang="en-US" sz="600" b="1" i="0" u="none" strike="noStrike" dirty="0">
                          <a:solidFill>
                            <a:srgbClr val="000000"/>
                          </a:solidFill>
                          <a:effectLst/>
                          <a:latin typeface="Century Gothic" panose="020B0502020202020204" pitchFamily="34" charset="0"/>
                        </a:rPr>
                        <a:t>LEVEL</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600" b="1" i="0" u="none" strike="noStrike" dirty="0">
                          <a:solidFill>
                            <a:srgbClr val="000000"/>
                          </a:solidFill>
                          <a:effectLst/>
                          <a:latin typeface="Century Gothic" panose="020B0502020202020204" pitchFamily="34" charset="0"/>
                        </a:rPr>
                        <a:t>MITIGATIONS / WARNINGS / REMEDIES</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Century Gothic" panose="020B0502020202020204" pitchFamily="34" charset="0"/>
                        </a:rPr>
                        <a:t>INFORMATION AND COMMUNICATIONS</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Century Gothic" panose="020B0502020202020204" pitchFamily="34" charset="0"/>
                        </a:rPr>
                        <a:t>CONTROLS PRESENT?</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Century Gothic" panose="020B0502020202020204" pitchFamily="34" charset="0"/>
                        </a:rPr>
                        <a:t>RISK </a:t>
                      </a:r>
                      <a:br>
                        <a:rPr lang="en-US" sz="600" b="1" i="0" u="none" strike="noStrike" dirty="0">
                          <a:solidFill>
                            <a:srgbClr val="000000"/>
                          </a:solidFill>
                          <a:effectLst/>
                          <a:latin typeface="Century Gothic" panose="020B0502020202020204" pitchFamily="34" charset="0"/>
                        </a:rPr>
                      </a:br>
                      <a:r>
                        <a:rPr lang="en-US" sz="600" b="1" i="0" u="none" strike="noStrike" dirty="0">
                          <a:solidFill>
                            <a:srgbClr val="000000"/>
                          </a:solidFill>
                          <a:effectLst/>
                          <a:latin typeface="Century Gothic" panose="020B0502020202020204" pitchFamily="34" charset="0"/>
                        </a:rPr>
                        <a:t>SEVERITY</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Century Gothic" panose="020B0502020202020204" pitchFamily="34" charset="0"/>
                        </a:rPr>
                        <a:t>RISK LIKELIHOOD</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Century Gothic" panose="020B0502020202020204" pitchFamily="34" charset="0"/>
                        </a:rPr>
                        <a:t>RISK </a:t>
                      </a:r>
                      <a:br>
                        <a:rPr lang="en-US" sz="600" b="1" i="0" u="none" strike="noStrike" dirty="0">
                          <a:solidFill>
                            <a:srgbClr val="000000"/>
                          </a:solidFill>
                          <a:effectLst/>
                          <a:latin typeface="Century Gothic" panose="020B0502020202020204" pitchFamily="34" charset="0"/>
                        </a:rPr>
                      </a:br>
                      <a:r>
                        <a:rPr lang="en-US" sz="600" b="1" i="0" u="none" strike="noStrike" dirty="0">
                          <a:solidFill>
                            <a:srgbClr val="000000"/>
                          </a:solidFill>
                          <a:effectLst/>
                          <a:latin typeface="Century Gothic" panose="020B0502020202020204" pitchFamily="34" charset="0"/>
                        </a:rPr>
                        <a:t>LEVEL</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Century Gothic" panose="020B0502020202020204" pitchFamily="34" charset="0"/>
                        </a:rPr>
                        <a:t>ACCEPTABLE </a:t>
                      </a:r>
                      <a:br>
                        <a:rPr lang="en-US" sz="600" b="1" i="0" u="none" strike="noStrike" dirty="0">
                          <a:solidFill>
                            <a:srgbClr val="000000"/>
                          </a:solidFill>
                          <a:effectLst/>
                          <a:latin typeface="Century Gothic" panose="020B0502020202020204" pitchFamily="34" charset="0"/>
                        </a:rPr>
                      </a:br>
                      <a:r>
                        <a:rPr lang="en-US" sz="600" b="1" i="0" u="none" strike="noStrike" dirty="0">
                          <a:solidFill>
                            <a:srgbClr val="000000"/>
                          </a:solidFill>
                          <a:effectLst/>
                          <a:latin typeface="Century Gothic" panose="020B0502020202020204" pitchFamily="34" charset="0"/>
                        </a:rPr>
                        <a:t>TO PROCEED?</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Century Gothic" panose="020B0502020202020204" pitchFamily="34" charset="0"/>
                        </a:rPr>
                        <a:t>COMMENTS AND NOTES</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3158378875"/>
                  </a:ext>
                </a:extLst>
              </a:tr>
              <a:tr h="1571516">
                <a:tc>
                  <a:txBody>
                    <a:bodyPr/>
                    <a:lstStyle/>
                    <a:p>
                      <a:pPr algn="ctr" fontAlgn="ctr"/>
                      <a:r>
                        <a:rPr lang="en-US" sz="700" b="0" i="0" u="none" strike="noStrike" dirty="0">
                          <a:solidFill>
                            <a:srgbClr val="000000"/>
                          </a:solidFill>
                          <a:effectLst/>
                          <a:latin typeface="Century Gothic" panose="020B0502020202020204" pitchFamily="34" charset="0"/>
                        </a:rPr>
                        <a:t>1.1 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en-US" sz="700" b="0" i="0" u="none" strike="noStrike" dirty="0">
                          <a:solidFill>
                            <a:srgbClr val="000000"/>
                          </a:solidFill>
                          <a:effectLst/>
                          <a:latin typeface="Century Gothic" panose="020B0502020202020204" pitchFamily="34" charset="0"/>
                        </a:rPr>
                        <a:t>Disaster Recovery (DR)</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Not having data backup and verification capabilities physically on the premises in the event of a disaster.</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Duplicate off-premises data center so that one is on site, and we have an accurate and reliable data redundancy between the two, in the event of a natural disaster.</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Set recovery plan objectives</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ACCEPTABLE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effectLst/>
                          <a:latin typeface="Century Gothic" panose="020B0502020202020204" pitchFamily="34" charset="0"/>
                        </a:rPr>
                        <a:t>POSSIBLE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700" b="0" i="0" u="none" strike="noStrike" dirty="0">
                          <a:solidFill>
                            <a:srgbClr val="000000"/>
                          </a:solidFill>
                          <a:effectLst/>
                          <a:latin typeface="Century Gothic" panose="020B0502020202020204" pitchFamily="34" charset="0"/>
                        </a:rPr>
                        <a:t>LOW</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65F7C6"/>
                    </a:solidFill>
                  </a:tcPr>
                </a:tc>
                <a:tc>
                  <a:txBody>
                    <a:bodyPr/>
                    <a:lstStyle/>
                    <a:p>
                      <a:pPr algn="ctr" fontAlgn="ctr"/>
                      <a:r>
                        <a:rPr lang="en-US" sz="700" b="0" i="0" u="none" strike="noStrike" dirty="0">
                          <a:solidFill>
                            <a:srgbClr val="000000"/>
                          </a:solidFill>
                          <a:effectLst/>
                          <a:latin typeface="Century Gothic" panose="020B0502020202020204" pitchFamily="34" charset="0"/>
                        </a:rPr>
                        <a:t>Distinct data center redundancy testing.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IT departmental meeting on PII and GDPR standards</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YES</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ctr" fontAlgn="ctr"/>
                      <a:r>
                        <a:rPr lang="en-US" sz="700" b="0" i="0" u="none" strike="noStrike" dirty="0">
                          <a:solidFill>
                            <a:srgbClr val="000000"/>
                          </a:solidFill>
                          <a:effectLst/>
                          <a:latin typeface="Century Gothic" panose="020B0502020202020204" pitchFamily="34" charset="0"/>
                        </a:rPr>
                        <a:t>ACCEPTABLE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marL="0" indent="0" algn="ctr" fontAlgn="ctr"/>
                      <a:r>
                        <a:rPr lang="en-US" sz="700" b="0" i="0" u="none" strike="noStrike" dirty="0">
                          <a:solidFill>
                            <a:srgbClr val="000000"/>
                          </a:solidFill>
                          <a:effectLst/>
                          <a:latin typeface="Century Gothic" panose="020B0502020202020204" pitchFamily="34" charset="0"/>
                        </a:rPr>
                        <a:t>IMPROBABLE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effectLst/>
                          <a:latin typeface="Century Gothic" panose="020B0502020202020204" pitchFamily="34" charset="0"/>
                        </a:rPr>
                        <a:t>LOW</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65F7C6"/>
                    </a:solidFill>
                  </a:tcPr>
                </a:tc>
                <a:tc>
                  <a:txBody>
                    <a:bodyPr/>
                    <a:lstStyle/>
                    <a:p>
                      <a:pPr algn="ctr" fontAlgn="ctr"/>
                      <a:r>
                        <a:rPr lang="en-US" sz="700" b="0" i="0" u="none" strike="noStrike" dirty="0">
                          <a:solidFill>
                            <a:srgbClr val="000000"/>
                          </a:solidFill>
                          <a:effectLst/>
                          <a:latin typeface="Century Gothic" panose="020B0502020202020204" pitchFamily="34" charset="0"/>
                        </a:rPr>
                        <a:t>YES</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ctr" fontAlgn="ctr"/>
                      <a:r>
                        <a:rPr lang="en-US" sz="700" b="0" i="0" u="none" strike="noStrike" dirty="0">
                          <a:solidFill>
                            <a:srgbClr val="000000"/>
                          </a:solidFill>
                          <a:effectLst/>
                          <a:latin typeface="Century Gothic" panose="020B0502020202020204" pitchFamily="34" charset="0"/>
                        </a:rPr>
                        <a:t>Notes</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919169701"/>
                  </a:ext>
                </a:extLst>
              </a:tr>
              <a:tr h="1017782">
                <a:tc>
                  <a:txBody>
                    <a:bodyPr/>
                    <a:lstStyle/>
                    <a:p>
                      <a:pPr algn="ctr" fontAlgn="ctr"/>
                      <a:r>
                        <a:rPr lang="en-US" sz="700" b="0" i="0" u="none" strike="noStrike" dirty="0">
                          <a:solidFill>
                            <a:srgbClr val="000000"/>
                          </a:solidFill>
                          <a:effectLst/>
                          <a:latin typeface="Century Gothic" panose="020B0502020202020204" pitchFamily="34" charset="0"/>
                        </a:rPr>
                        <a:t>1.2 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en-US" sz="700" b="0" i="0" u="none" strike="noStrike" dirty="0">
                          <a:solidFill>
                            <a:srgbClr val="000000"/>
                          </a:solidFill>
                          <a:effectLst/>
                          <a:latin typeface="Century Gothic" panose="020B0502020202020204" pitchFamily="34" charset="0"/>
                        </a:rPr>
                        <a:t>Data Integration</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TOLERABLE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700" b="0" i="0" u="none" strike="noStrike" dirty="0">
                          <a:solidFill>
                            <a:srgbClr val="000000"/>
                          </a:solidFill>
                          <a:effectLst/>
                          <a:latin typeface="Century Gothic" panose="020B0502020202020204" pitchFamily="34" charset="0"/>
                        </a:rPr>
                        <a:t>POSSIBLE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700" b="0" i="0" u="none" strike="noStrike" dirty="0">
                          <a:solidFill>
                            <a:srgbClr val="000000"/>
                          </a:solidFill>
                          <a:effectLst/>
                          <a:latin typeface="Century Gothic" panose="020B0502020202020204" pitchFamily="34" charset="0"/>
                        </a:rPr>
                        <a:t>MEDIUM</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C97"/>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NO</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5B37"/>
                    </a:solidFill>
                  </a:tcPr>
                </a:tc>
                <a:tc>
                  <a:txBody>
                    <a:bodyPr/>
                    <a:lstStyle/>
                    <a:p>
                      <a:pPr algn="ctr" fontAlgn="ctr"/>
                      <a:r>
                        <a:rPr lang="en-US" sz="700" b="0" i="0" u="none" strike="noStrike" dirty="0">
                          <a:solidFill>
                            <a:srgbClr val="000000"/>
                          </a:solidFill>
                          <a:effectLst/>
                          <a:latin typeface="Century Gothic" panose="020B0502020202020204" pitchFamily="34" charset="0"/>
                        </a:rPr>
                        <a:t>ACCEPTABLE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effectLst/>
                          <a:latin typeface="Century Gothic" panose="020B0502020202020204" pitchFamily="34" charset="0"/>
                        </a:rPr>
                        <a:t>IMPROBABLE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effectLst/>
                          <a:latin typeface="Century Gothic" panose="020B0502020202020204" pitchFamily="34" charset="0"/>
                        </a:rPr>
                        <a:t>LOW</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65F7C6"/>
                    </a:solidFill>
                  </a:tcPr>
                </a:tc>
                <a:tc>
                  <a:txBody>
                    <a:bodyPr/>
                    <a:lstStyle/>
                    <a:p>
                      <a:pPr algn="ctr" fontAlgn="ctr"/>
                      <a:r>
                        <a:rPr lang="en-US" sz="700" b="0" i="0" u="none" strike="noStrike" dirty="0">
                          <a:solidFill>
                            <a:srgbClr val="000000"/>
                          </a:solidFill>
                          <a:effectLst/>
                          <a:latin typeface="Century Gothic" panose="020B0502020202020204" pitchFamily="34" charset="0"/>
                        </a:rPr>
                        <a:t>YES</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ctr" fontAlgn="ctr"/>
                      <a:r>
                        <a:rPr lang="en-US" sz="700" b="0" i="0" u="none" strike="noStrike" dirty="0">
                          <a:solidFill>
                            <a:srgbClr val="000000"/>
                          </a:solidFill>
                          <a:effectLst/>
                          <a:latin typeface="Century Gothic" panose="020B0502020202020204" pitchFamily="34" charset="0"/>
                        </a:rPr>
                        <a:t>Notes</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508715051"/>
                  </a:ext>
                </a:extLst>
              </a:tr>
              <a:tr h="1017782">
                <a:tc>
                  <a:txBody>
                    <a:bodyPr/>
                    <a:lstStyle/>
                    <a:p>
                      <a:pPr algn="ctr" fontAlgn="ctr"/>
                      <a:r>
                        <a:rPr lang="en-US" sz="700" b="0" i="0" u="none" strike="noStrike" dirty="0">
                          <a:solidFill>
                            <a:srgbClr val="000000"/>
                          </a:solidFill>
                          <a:effectLst/>
                          <a:latin typeface="Century Gothic" panose="020B0502020202020204" pitchFamily="34" charset="0"/>
                        </a:rPr>
                        <a:t>1.3 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en-US" sz="700" b="0" i="0" u="none" strike="noStrike" dirty="0">
                          <a:solidFill>
                            <a:srgbClr val="000000"/>
                          </a:solidFill>
                          <a:effectLst/>
                          <a:latin typeface="Century Gothic" panose="020B0502020202020204" pitchFamily="34" charset="0"/>
                        </a:rPr>
                        <a:t>Access Risk</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UNDESIRABLE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0" i="0" u="none" strike="noStrike" dirty="0">
                          <a:solidFill>
                            <a:srgbClr val="000000"/>
                          </a:solidFill>
                          <a:effectLst/>
                          <a:latin typeface="Century Gothic" panose="020B0502020202020204" pitchFamily="34" charset="0"/>
                        </a:rPr>
                        <a:t>PROBABLE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C000"/>
                    </a:solidFill>
                  </a:tcPr>
                </a:tc>
                <a:tc>
                  <a:txBody>
                    <a:bodyPr/>
                    <a:lstStyle/>
                    <a:p>
                      <a:pPr algn="ctr" fontAlgn="ctr"/>
                      <a:r>
                        <a:rPr lang="en-US" sz="700" b="0" i="0" u="none" strike="noStrike" dirty="0">
                          <a:solidFill>
                            <a:srgbClr val="000000"/>
                          </a:solidFill>
                          <a:effectLst/>
                          <a:latin typeface="Century Gothic" panose="020B0502020202020204" pitchFamily="34" charset="0"/>
                        </a:rPr>
                        <a:t>HIGH</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A80B"/>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YES</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ctr" fontAlgn="ctr"/>
                      <a:r>
                        <a:rPr lang="en-US" sz="700" b="0" i="0" u="none" strike="noStrike" dirty="0">
                          <a:solidFill>
                            <a:srgbClr val="000000"/>
                          </a:solidFill>
                          <a:effectLst/>
                          <a:latin typeface="Century Gothic" panose="020B0502020202020204" pitchFamily="34" charset="0"/>
                        </a:rPr>
                        <a:t>TOLERABLE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700" b="0" i="0" u="none" strike="noStrike" dirty="0">
                          <a:solidFill>
                            <a:srgbClr val="000000"/>
                          </a:solidFill>
                          <a:effectLst/>
                          <a:latin typeface="Century Gothic" panose="020B0502020202020204" pitchFamily="34" charset="0"/>
                        </a:rPr>
                        <a:t>POSSIBLE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700" b="0" i="0" u="none" strike="noStrike" dirty="0">
                          <a:solidFill>
                            <a:srgbClr val="000000"/>
                          </a:solidFill>
                          <a:effectLst/>
                          <a:latin typeface="Century Gothic" panose="020B0502020202020204" pitchFamily="34" charset="0"/>
                        </a:rPr>
                        <a:t>MEDIUM</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C97"/>
                    </a:solidFill>
                  </a:tcPr>
                </a:tc>
                <a:tc>
                  <a:txBody>
                    <a:bodyPr/>
                    <a:lstStyle/>
                    <a:p>
                      <a:pPr algn="ctr" fontAlgn="ctr"/>
                      <a:r>
                        <a:rPr lang="en-US" sz="700" b="0" i="0" u="none" strike="noStrike" dirty="0">
                          <a:solidFill>
                            <a:srgbClr val="000000"/>
                          </a:solidFill>
                          <a:effectLst/>
                          <a:latin typeface="Century Gothic" panose="020B0502020202020204" pitchFamily="34" charset="0"/>
                        </a:rPr>
                        <a:t>YES</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ctr" fontAlgn="ctr"/>
                      <a:r>
                        <a:rPr lang="en-US" sz="700" b="0" i="0" u="none" strike="noStrike" dirty="0">
                          <a:solidFill>
                            <a:srgbClr val="000000"/>
                          </a:solidFill>
                          <a:effectLst/>
                          <a:latin typeface="Century Gothic" panose="020B0502020202020204" pitchFamily="34" charset="0"/>
                        </a:rPr>
                        <a:t>Notes</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362542093"/>
                  </a:ext>
                </a:extLst>
              </a:tr>
              <a:tr h="1017782">
                <a:tc>
                  <a:txBody>
                    <a:bodyPr/>
                    <a:lstStyle/>
                    <a:p>
                      <a:pPr algn="ctr" fontAlgn="ctr"/>
                      <a:r>
                        <a:rPr lang="en-US" sz="700" b="0" i="0" u="none" strike="noStrike" dirty="0">
                          <a:solidFill>
                            <a:srgbClr val="000000"/>
                          </a:solidFill>
                          <a:effectLst/>
                          <a:latin typeface="Century Gothic" panose="020B0502020202020204" pitchFamily="34" charset="0"/>
                        </a:rPr>
                        <a:t>2.1 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en-US" sz="700" b="0" i="0" u="none" strike="noStrike" dirty="0">
                          <a:solidFill>
                            <a:srgbClr val="000000"/>
                          </a:solidFill>
                          <a:effectLst/>
                          <a:latin typeface="Century Gothic" panose="020B0502020202020204" pitchFamily="34" charset="0"/>
                        </a:rPr>
                        <a:t>Monitor regulatory compliance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INTOLERABLE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700" b="0" i="0" u="none" strike="noStrike" dirty="0">
                          <a:solidFill>
                            <a:srgbClr val="000000"/>
                          </a:solidFill>
                          <a:effectLst/>
                          <a:latin typeface="Century Gothic" panose="020B0502020202020204" pitchFamily="34" charset="0"/>
                        </a:rPr>
                        <a:t>PROBABLE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C000"/>
                    </a:solidFill>
                  </a:tcPr>
                </a:tc>
                <a:tc>
                  <a:txBody>
                    <a:bodyPr/>
                    <a:lstStyle/>
                    <a:p>
                      <a:pPr algn="ctr" fontAlgn="ctr"/>
                      <a:r>
                        <a:rPr lang="en-US" sz="700" b="0" i="0" u="none" strike="noStrike" dirty="0">
                          <a:solidFill>
                            <a:srgbClr val="000000"/>
                          </a:solidFill>
                          <a:effectLst/>
                          <a:latin typeface="Century Gothic" panose="020B0502020202020204" pitchFamily="34" charset="0"/>
                        </a:rPr>
                        <a:t>EXTREME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0000"/>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YES</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ctr" fontAlgn="ctr"/>
                      <a:r>
                        <a:rPr lang="en-US" sz="700" b="0" i="0" u="none" strike="noStrike" dirty="0">
                          <a:solidFill>
                            <a:srgbClr val="000000"/>
                          </a:solidFill>
                          <a:effectLst/>
                          <a:latin typeface="Century Gothic" panose="020B0502020202020204" pitchFamily="34" charset="0"/>
                        </a:rPr>
                        <a:t>UNDESIRABLE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0" i="0" u="none" strike="noStrike" dirty="0">
                          <a:solidFill>
                            <a:srgbClr val="000000"/>
                          </a:solidFill>
                          <a:effectLst/>
                          <a:latin typeface="Century Gothic" panose="020B0502020202020204" pitchFamily="34" charset="0"/>
                        </a:rPr>
                        <a:t>PROBABLE</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C000"/>
                    </a:solidFill>
                  </a:tcPr>
                </a:tc>
                <a:tc>
                  <a:txBody>
                    <a:bodyPr/>
                    <a:lstStyle/>
                    <a:p>
                      <a:pPr algn="ctr" fontAlgn="ctr"/>
                      <a:r>
                        <a:rPr lang="en-US" sz="700" b="0" i="0" u="none" strike="noStrike" dirty="0">
                          <a:solidFill>
                            <a:srgbClr val="000000"/>
                          </a:solidFill>
                          <a:effectLst/>
                          <a:latin typeface="Century Gothic" panose="020B0502020202020204" pitchFamily="34" charset="0"/>
                        </a:rPr>
                        <a:t>HIGH</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A80B"/>
                    </a:solidFill>
                  </a:tcPr>
                </a:tc>
                <a:tc>
                  <a:txBody>
                    <a:bodyPr/>
                    <a:lstStyle/>
                    <a:p>
                      <a:pPr algn="ctr" fontAlgn="ctr"/>
                      <a:r>
                        <a:rPr lang="en-US" sz="700" b="0" i="0" u="none" strike="noStrike" dirty="0">
                          <a:solidFill>
                            <a:srgbClr val="000000"/>
                          </a:solidFill>
                          <a:effectLst/>
                          <a:latin typeface="Century Gothic" panose="020B0502020202020204" pitchFamily="34" charset="0"/>
                        </a:rPr>
                        <a:t>NO</a:t>
                      </a:r>
                    </a:p>
                  </a:txBody>
                  <a:tcPr marL="2165"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5B37"/>
                    </a:solidFill>
                  </a:tcPr>
                </a:tc>
                <a:tc>
                  <a:txBody>
                    <a:bodyPr/>
                    <a:lstStyle/>
                    <a:p>
                      <a:pPr algn="ctr" fontAlgn="ctr"/>
                      <a:r>
                        <a:rPr lang="en-US" sz="700" b="0" i="0" u="none" strike="noStrike" dirty="0">
                          <a:solidFill>
                            <a:srgbClr val="000000"/>
                          </a:solidFill>
                          <a:effectLst/>
                          <a:latin typeface="Century Gothic" panose="020B0502020202020204" pitchFamily="34" charset="0"/>
                        </a:rPr>
                        <a:t>Notes</a:t>
                      </a:r>
                    </a:p>
                  </a:txBody>
                  <a:tcPr marL="19488" marR="2165" marT="216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802612149"/>
                  </a:ext>
                </a:extLst>
              </a:tr>
            </a:tbl>
          </a:graphicData>
        </a:graphic>
      </p:graphicFrame>
      <p:sp>
        <p:nvSpPr>
          <p:cNvPr id="10" name="TextBox 9">
            <a:extLst>
              <a:ext uri="{FF2B5EF4-FFF2-40B4-BE49-F238E27FC236}">
                <a16:creationId xmlns:a16="http://schemas.microsoft.com/office/drawing/2014/main" id="{DBACA93D-7A91-F807-C208-B8E9CE6E8F1E}"/>
              </a:ext>
            </a:extLst>
          </p:cNvPr>
          <p:cNvSpPr txBox="1"/>
          <p:nvPr/>
        </p:nvSpPr>
        <p:spPr>
          <a:xfrm>
            <a:off x="214684" y="248400"/>
            <a:ext cx="8286243"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COMPLIANCE RISK ASSESSMENT EXAMPLE</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RISK MATRIX - RATING KEY</a:t>
            </a:r>
            <a:endParaRPr lang="en-US" dirty="0">
              <a:solidFill>
                <a:schemeClr val="bg1"/>
              </a:solidFill>
              <a:latin typeface="Century Gothic" panose="020B0502020202020204" pitchFamily="34" charset="0"/>
              <a:ea typeface="Arial" charset="0"/>
              <a:cs typeface="Arial" charset="0"/>
            </a:endParaRPr>
          </a:p>
        </p:txBody>
      </p:sp>
      <p:pic>
        <p:nvPicPr>
          <p:cNvPr id="10" name="Picture 9" descr="A chart of different colors&#10;&#10;Description automatically generated with medium confidence">
            <a:extLst>
              <a:ext uri="{FF2B5EF4-FFF2-40B4-BE49-F238E27FC236}">
                <a16:creationId xmlns:a16="http://schemas.microsoft.com/office/drawing/2014/main" id="{89F55710-44C0-251C-67D7-B0228C19ED5E}"/>
              </a:ext>
            </a:extLst>
          </p:cNvPr>
          <p:cNvPicPr>
            <a:picLocks noChangeAspect="1"/>
          </p:cNvPicPr>
          <p:nvPr/>
        </p:nvPicPr>
        <p:blipFill>
          <a:blip r:embed="rId3"/>
          <a:stretch>
            <a:fillRect/>
          </a:stretch>
        </p:blipFill>
        <p:spPr>
          <a:xfrm>
            <a:off x="2194561" y="69580"/>
            <a:ext cx="7515490" cy="6376953"/>
          </a:xfrm>
          <a:prstGeom prst="rect">
            <a:avLst/>
          </a:prstGeom>
        </p:spPr>
      </p:pic>
    </p:spTree>
    <p:extLst>
      <p:ext uri="{BB962C8B-B14F-4D97-AF65-F5344CB8AC3E}">
        <p14:creationId xmlns:p14="http://schemas.microsoft.com/office/powerpoint/2010/main" val="2082553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3" name="Table 2">
            <a:extLst>
              <a:ext uri="{FF2B5EF4-FFF2-40B4-BE49-F238E27FC236}">
                <a16:creationId xmlns:a16="http://schemas.microsoft.com/office/drawing/2014/main" id="{AE0581D1-6FEA-A955-42D3-6D515A3F3104}"/>
              </a:ext>
            </a:extLst>
          </p:cNvPr>
          <p:cNvGraphicFramePr>
            <a:graphicFrameLocks noGrp="1"/>
          </p:cNvGraphicFramePr>
          <p:nvPr>
            <p:extLst>
              <p:ext uri="{D42A27DB-BD31-4B8C-83A1-F6EECF244321}">
                <p14:modId xmlns:p14="http://schemas.microsoft.com/office/powerpoint/2010/main" val="423966814"/>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51876811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Presentation-Template_PowerPoint" id="{E0E2BE8C-4103-3A43-BF94-0530E896EB8D}" vid="{9AA00AB7-1210-E44F-95CE-93F9AF2E35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5148</TotalTime>
  <Words>323</Words>
  <Application>Microsoft Macintosh PowerPoint</Application>
  <PresentationFormat>Widescreen</PresentationFormat>
  <Paragraphs>103</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Knoepfel</dc:creator>
  <cp:lastModifiedBy>Heather Key</cp:lastModifiedBy>
  <cp:revision>44</cp:revision>
  <dcterms:created xsi:type="dcterms:W3CDTF">2022-01-31T17:15:25Z</dcterms:created>
  <dcterms:modified xsi:type="dcterms:W3CDTF">2024-01-10T21:46:45Z</dcterms:modified>
</cp:coreProperties>
</file>