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408" r:id="rId2"/>
    <p:sldId id="353" r:id="rId3"/>
    <p:sldId id="417" r:id="rId4"/>
    <p:sldId id="418" r:id="rId5"/>
    <p:sldId id="41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D91A56-5E2F-4CCD-B201-EC1E70B474BF}" v="10" dt="2023-11-26T19:25:12.2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86447"/>
  </p:normalViewPr>
  <p:slideViewPr>
    <p:cSldViewPr snapToGrid="0" snapToObjects="1">
      <p:cViewPr varScale="1">
        <p:scale>
          <a:sx n="128" d="100"/>
          <a:sy n="128" d="100"/>
        </p:scale>
        <p:origin x="744" y="176"/>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1982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580945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15&amp;utm_source=template-powerpoint&amp;utm_medium=content&amp;utm_campaign=Simple+Compliance+Risk+Assessment-powerpoint-11915&amp;lpa=Simple+Compliance+Risk+Assessment+powerpoint+1191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COMPLIANCE RISK ASSESSMENT TEMPLATE</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3"/>
            <a:extLst>
              <a:ext uri="{FF2B5EF4-FFF2-40B4-BE49-F238E27FC236}">
                <a16:creationId xmlns:a16="http://schemas.microsoft.com/office/drawing/2014/main" id="{CCDD0F85-5309-8854-91CB-140148D9F376}"/>
              </a:ext>
            </a:extLst>
          </p:cNvPr>
          <p:cNvPicPr>
            <a:picLocks noChangeAspect="1"/>
          </p:cNvPicPr>
          <p:nvPr/>
        </p:nvPicPr>
        <p:blipFill>
          <a:blip r:embed="rId4"/>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SIMPLE COMPLIANCE RISK ASSESSMENT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216281506"/>
              </p:ext>
            </p:extLst>
          </p:nvPr>
        </p:nvGraphicFramePr>
        <p:xfrm>
          <a:off x="5046605" y="5213198"/>
          <a:ext cx="6844948" cy="1007737"/>
        </p:xfrm>
        <a:graphic>
          <a:graphicData uri="http://schemas.openxmlformats.org/drawingml/2006/table">
            <a:tbl>
              <a:tblPr/>
              <a:tblGrid>
                <a:gridCol w="2490542">
                  <a:extLst>
                    <a:ext uri="{9D8B030D-6E8A-4147-A177-3AD203B41FA5}">
                      <a16:colId xmlns:a16="http://schemas.microsoft.com/office/drawing/2014/main" val="1531615838"/>
                    </a:ext>
                  </a:extLst>
                </a:gridCol>
                <a:gridCol w="4354406">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PROJECT ID</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001</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PROJECT MANAGER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5046605" y="1815394"/>
            <a:ext cx="6844948" cy="630942"/>
          </a:xfrm>
          <a:prstGeom prst="rect">
            <a:avLst/>
          </a:prstGeom>
          <a:noFill/>
        </p:spPr>
        <p:txBody>
          <a:bodyPr wrap="square" rtlCol="0">
            <a:spAutoFit/>
          </a:bodyPr>
          <a:lstStyle/>
          <a:p>
            <a:r>
              <a:rPr lang="en-US" sz="3500" dirty="0">
                <a:solidFill>
                  <a:schemeClr val="accent5">
                    <a:lumMod val="75000"/>
                  </a:schemeClr>
                </a:solidFill>
                <a:latin typeface="Century Gothic" panose="020B0502020202020204" pitchFamily="34" charset="0"/>
              </a:rPr>
              <a:t>PROJECT NAME</a:t>
            </a:r>
          </a:p>
        </p:txBody>
      </p:sp>
      <p:pic>
        <p:nvPicPr>
          <p:cNvPr id="3" name="Picture 2">
            <a:extLst>
              <a:ext uri="{FF2B5EF4-FFF2-40B4-BE49-F238E27FC236}">
                <a16:creationId xmlns:a16="http://schemas.microsoft.com/office/drawing/2014/main" id="{258BEC7D-2793-4D1D-9F6D-95D488162E5C}"/>
              </a:ext>
            </a:extLst>
          </p:cNvPr>
          <p:cNvPicPr>
            <a:picLocks noChangeAspect="1"/>
          </p:cNvPicPr>
          <p:nvPr/>
        </p:nvPicPr>
        <p:blipFill>
          <a:blip r:embed="rId5"/>
          <a:stretch>
            <a:fillRect/>
          </a:stretch>
        </p:blipFill>
        <p:spPr>
          <a:xfrm>
            <a:off x="367748" y="1915120"/>
            <a:ext cx="4508798" cy="4305815"/>
          </a:xfrm>
          <a:prstGeom prst="rect">
            <a:avLst/>
          </a:prstGeom>
        </p:spPr>
      </p:pic>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 name="Table 3">
            <a:extLst>
              <a:ext uri="{FF2B5EF4-FFF2-40B4-BE49-F238E27FC236}">
                <a16:creationId xmlns:a16="http://schemas.microsoft.com/office/drawing/2014/main" id="{EE2D1C22-8EEB-E307-51D7-E89953A34506}"/>
              </a:ext>
            </a:extLst>
          </p:cNvPr>
          <p:cNvGraphicFramePr>
            <a:graphicFrameLocks noGrp="1"/>
          </p:cNvGraphicFramePr>
          <p:nvPr>
            <p:extLst>
              <p:ext uri="{D42A27DB-BD31-4B8C-83A1-F6EECF244321}">
                <p14:modId xmlns:p14="http://schemas.microsoft.com/office/powerpoint/2010/main" val="3996141434"/>
              </p:ext>
            </p:extLst>
          </p:nvPr>
        </p:nvGraphicFramePr>
        <p:xfrm>
          <a:off x="71339" y="979412"/>
          <a:ext cx="11993702" cy="5625347"/>
        </p:xfrm>
        <a:graphic>
          <a:graphicData uri="http://schemas.openxmlformats.org/drawingml/2006/table">
            <a:tbl>
              <a:tblPr/>
              <a:tblGrid>
                <a:gridCol w="316868">
                  <a:extLst>
                    <a:ext uri="{9D8B030D-6E8A-4147-A177-3AD203B41FA5}">
                      <a16:colId xmlns:a16="http://schemas.microsoft.com/office/drawing/2014/main" val="885907955"/>
                    </a:ext>
                  </a:extLst>
                </a:gridCol>
                <a:gridCol w="726661">
                  <a:extLst>
                    <a:ext uri="{9D8B030D-6E8A-4147-A177-3AD203B41FA5}">
                      <a16:colId xmlns:a16="http://schemas.microsoft.com/office/drawing/2014/main" val="1076811695"/>
                    </a:ext>
                  </a:extLst>
                </a:gridCol>
                <a:gridCol w="1145595">
                  <a:extLst>
                    <a:ext uri="{9D8B030D-6E8A-4147-A177-3AD203B41FA5}">
                      <a16:colId xmlns:a16="http://schemas.microsoft.com/office/drawing/2014/main" val="978662114"/>
                    </a:ext>
                  </a:extLst>
                </a:gridCol>
                <a:gridCol w="1145595">
                  <a:extLst>
                    <a:ext uri="{9D8B030D-6E8A-4147-A177-3AD203B41FA5}">
                      <a16:colId xmlns:a16="http://schemas.microsoft.com/office/drawing/2014/main" val="1707588105"/>
                    </a:ext>
                  </a:extLst>
                </a:gridCol>
                <a:gridCol w="1003817">
                  <a:extLst>
                    <a:ext uri="{9D8B030D-6E8A-4147-A177-3AD203B41FA5}">
                      <a16:colId xmlns:a16="http://schemas.microsoft.com/office/drawing/2014/main" val="509325398"/>
                    </a:ext>
                  </a:extLst>
                </a:gridCol>
                <a:gridCol w="647545">
                  <a:extLst>
                    <a:ext uri="{9D8B030D-6E8A-4147-A177-3AD203B41FA5}">
                      <a16:colId xmlns:a16="http://schemas.microsoft.com/office/drawing/2014/main" val="2381301671"/>
                    </a:ext>
                  </a:extLst>
                </a:gridCol>
                <a:gridCol w="610566">
                  <a:extLst>
                    <a:ext uri="{9D8B030D-6E8A-4147-A177-3AD203B41FA5}">
                      <a16:colId xmlns:a16="http://schemas.microsoft.com/office/drawing/2014/main" val="667413082"/>
                    </a:ext>
                  </a:extLst>
                </a:gridCol>
                <a:gridCol w="505838">
                  <a:extLst>
                    <a:ext uri="{9D8B030D-6E8A-4147-A177-3AD203B41FA5}">
                      <a16:colId xmlns:a16="http://schemas.microsoft.com/office/drawing/2014/main" val="3953301195"/>
                    </a:ext>
                  </a:extLst>
                </a:gridCol>
                <a:gridCol w="988979">
                  <a:extLst>
                    <a:ext uri="{9D8B030D-6E8A-4147-A177-3AD203B41FA5}">
                      <a16:colId xmlns:a16="http://schemas.microsoft.com/office/drawing/2014/main" val="676647951"/>
                    </a:ext>
                  </a:extLst>
                </a:gridCol>
                <a:gridCol w="907774">
                  <a:extLst>
                    <a:ext uri="{9D8B030D-6E8A-4147-A177-3AD203B41FA5}">
                      <a16:colId xmlns:a16="http://schemas.microsoft.com/office/drawing/2014/main" val="3317587448"/>
                    </a:ext>
                  </a:extLst>
                </a:gridCol>
                <a:gridCol w="496956">
                  <a:extLst>
                    <a:ext uri="{9D8B030D-6E8A-4147-A177-3AD203B41FA5}">
                      <a16:colId xmlns:a16="http://schemas.microsoft.com/office/drawing/2014/main" val="4002642346"/>
                    </a:ext>
                  </a:extLst>
                </a:gridCol>
                <a:gridCol w="695740">
                  <a:extLst>
                    <a:ext uri="{9D8B030D-6E8A-4147-A177-3AD203B41FA5}">
                      <a16:colId xmlns:a16="http://schemas.microsoft.com/office/drawing/2014/main" val="3572008565"/>
                    </a:ext>
                  </a:extLst>
                </a:gridCol>
                <a:gridCol w="614172">
                  <a:extLst>
                    <a:ext uri="{9D8B030D-6E8A-4147-A177-3AD203B41FA5}">
                      <a16:colId xmlns:a16="http://schemas.microsoft.com/office/drawing/2014/main" val="4229756065"/>
                    </a:ext>
                  </a:extLst>
                </a:gridCol>
                <a:gridCol w="505767">
                  <a:extLst>
                    <a:ext uri="{9D8B030D-6E8A-4147-A177-3AD203B41FA5}">
                      <a16:colId xmlns:a16="http://schemas.microsoft.com/office/drawing/2014/main" val="2054788801"/>
                    </a:ext>
                  </a:extLst>
                </a:gridCol>
                <a:gridCol w="673897">
                  <a:extLst>
                    <a:ext uri="{9D8B030D-6E8A-4147-A177-3AD203B41FA5}">
                      <a16:colId xmlns:a16="http://schemas.microsoft.com/office/drawing/2014/main" val="3975893440"/>
                    </a:ext>
                  </a:extLst>
                </a:gridCol>
                <a:gridCol w="1007932">
                  <a:extLst>
                    <a:ext uri="{9D8B030D-6E8A-4147-A177-3AD203B41FA5}">
                      <a16:colId xmlns:a16="http://schemas.microsoft.com/office/drawing/2014/main" val="267841450"/>
                    </a:ext>
                  </a:extLst>
                </a:gridCol>
              </a:tblGrid>
              <a:tr h="256517">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800" b="0" i="0" u="none" strike="noStrike" dirty="0">
                          <a:solidFill>
                            <a:srgbClr val="000000"/>
                          </a:solidFill>
                          <a:effectLst/>
                          <a:latin typeface="Century Gothic" panose="020B0502020202020204" pitchFamily="34" charset="0"/>
                        </a:rPr>
                        <a:t>RISK ASSESSMENT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800" b="0" i="0" u="none" strike="noStrike" dirty="0">
                          <a:solidFill>
                            <a:srgbClr val="000000"/>
                          </a:solidFill>
                          <a:effectLst/>
                          <a:latin typeface="Century Gothic" panose="020B0502020202020204" pitchFamily="34" charset="0"/>
                        </a:rPr>
                        <a:t>POST-MITIGATION</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BEB"/>
                    </a:solidFill>
                  </a:tcPr>
                </a:tc>
                <a:tc hMerge="1">
                  <a:txBody>
                    <a:bodyPr/>
                    <a:lstStyle/>
                    <a:p>
                      <a:endParaRPr lang="en-US"/>
                    </a:p>
                  </a:txBody>
                  <a:tcPr/>
                </a:tc>
                <a:tc hMerge="1">
                  <a:txBody>
                    <a:bodyPr/>
                    <a:lstStyle/>
                    <a:p>
                      <a:endParaRPr lang="en-US"/>
                    </a:p>
                  </a:txBody>
                  <a:tcPr/>
                </a:tc>
                <a:tc>
                  <a:txBody>
                    <a:bodyPr/>
                    <a:lstStyle/>
                    <a:p>
                      <a:pPr algn="ctr" fontAlgn="ctr"/>
                      <a:r>
                        <a:rPr lang="en-US" sz="800" b="0" i="0" u="none" strike="noStrike" dirty="0">
                          <a:solidFill>
                            <a:srgbClr val="000000"/>
                          </a:solidFill>
                          <a:effectLst/>
                          <a:latin typeface="Century Gothic" panose="020B0502020202020204" pitchFamily="34" charset="0"/>
                        </a:rPr>
                        <a:t>JUDGEMENT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BEB"/>
                    </a:solidFill>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19054952"/>
                  </a:ext>
                </a:extLst>
              </a:tr>
              <a:tr h="381687">
                <a:tc>
                  <a:txBody>
                    <a:bodyPr/>
                    <a:lstStyle/>
                    <a:p>
                      <a:pPr algn="ctr" fontAlgn="ctr"/>
                      <a:r>
                        <a:rPr lang="en-US" sz="600" b="1" i="0" u="none" strike="noStrike" dirty="0">
                          <a:solidFill>
                            <a:srgbClr val="000000"/>
                          </a:solidFill>
                          <a:effectLst/>
                          <a:latin typeface="Century Gothic" panose="020B0502020202020204" pitchFamily="34" charset="0"/>
                        </a:rPr>
                        <a:t>REF / ID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TOPIC</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 ENVIRONMENT</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 ACTIVITIES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SEVERITY</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LIKELIHOOD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LEVEL</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MITIGATIONS / WARNINGS / REMEDIES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INFORMATION AND COMMUNICATIONS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CONTROLS PRESENT?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SEVERITY</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LIKELIHOOD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LEVEL</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ACCEPTABLE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TO PROCEED?</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COMMENTS AND NOTES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158378875"/>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indent="0" algn="ctr" fontAlgn="ctr"/>
                      <a:r>
                        <a:rPr lang="en-US" sz="700" b="0" i="0" u="none" strike="noStrike" dirty="0">
                          <a:solidFill>
                            <a:srgbClr val="000000"/>
                          </a:solidFill>
                          <a:effectLst/>
                          <a:latin typeface="Century Gothic" panose="020B0502020202020204" pitchFamily="34" charset="0"/>
                        </a:rPr>
                        <a:t>IMPROBABLE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19169701"/>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MEDIUM</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C97"/>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NO</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IMPROBABLE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508715051"/>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UNDESIRABLE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HIGH</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A80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MEDIUM</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C97"/>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362542093"/>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INTOLERABLE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EXTREME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0000"/>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UNDESIRABLE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HIGH</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A80B"/>
                    </a:solidFill>
                  </a:tcPr>
                </a:tc>
                <a:tc>
                  <a:txBody>
                    <a:bodyPr/>
                    <a:lstStyle/>
                    <a:p>
                      <a:pPr algn="ctr" fontAlgn="ctr"/>
                      <a:r>
                        <a:rPr lang="en-US" sz="700" b="0" i="0" u="none" strike="noStrike" dirty="0">
                          <a:solidFill>
                            <a:srgbClr val="000000"/>
                          </a:solidFill>
                          <a:effectLst/>
                          <a:latin typeface="Century Gothic" panose="020B0502020202020204" pitchFamily="34" charset="0"/>
                        </a:rPr>
                        <a:t>NO</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02612149"/>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61271419"/>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345769542"/>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2353200"/>
                  </a:ext>
                </a:extLst>
              </a:tr>
              <a:tr h="554127">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294540695"/>
                  </a:ext>
                </a:extLst>
              </a:tr>
              <a:tr h="554127">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499936"/>
                  </a:ext>
                </a:extLst>
              </a:tr>
            </a:tbl>
          </a:graphicData>
        </a:graphic>
      </p:graphicFrame>
      <p:sp>
        <p:nvSpPr>
          <p:cNvPr id="10" name="TextBox 9">
            <a:extLst>
              <a:ext uri="{FF2B5EF4-FFF2-40B4-BE49-F238E27FC236}">
                <a16:creationId xmlns:a16="http://schemas.microsoft.com/office/drawing/2014/main" id="{DBACA93D-7A91-F807-C208-B8E9CE6E8F1E}"/>
              </a:ext>
            </a:extLst>
          </p:cNvPr>
          <p:cNvSpPr txBox="1"/>
          <p:nvPr/>
        </p:nvSpPr>
        <p:spPr>
          <a:xfrm>
            <a:off x="214684" y="248400"/>
            <a:ext cx="6370655"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COMPLIANCE RISK ASSESSMENT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 name="Table 3">
            <a:extLst>
              <a:ext uri="{FF2B5EF4-FFF2-40B4-BE49-F238E27FC236}">
                <a16:creationId xmlns:a16="http://schemas.microsoft.com/office/drawing/2014/main" id="{701ADEFB-F3DB-5926-02CF-59543F06C065}"/>
              </a:ext>
            </a:extLst>
          </p:cNvPr>
          <p:cNvGraphicFramePr>
            <a:graphicFrameLocks noGrp="1"/>
          </p:cNvGraphicFramePr>
          <p:nvPr>
            <p:extLst>
              <p:ext uri="{D42A27DB-BD31-4B8C-83A1-F6EECF244321}">
                <p14:modId xmlns:p14="http://schemas.microsoft.com/office/powerpoint/2010/main" val="649395177"/>
              </p:ext>
            </p:extLst>
          </p:nvPr>
        </p:nvGraphicFramePr>
        <p:xfrm>
          <a:off x="71339" y="979412"/>
          <a:ext cx="11993702" cy="5625347"/>
        </p:xfrm>
        <a:graphic>
          <a:graphicData uri="http://schemas.openxmlformats.org/drawingml/2006/table">
            <a:tbl>
              <a:tblPr/>
              <a:tblGrid>
                <a:gridCol w="316868">
                  <a:extLst>
                    <a:ext uri="{9D8B030D-6E8A-4147-A177-3AD203B41FA5}">
                      <a16:colId xmlns:a16="http://schemas.microsoft.com/office/drawing/2014/main" val="885907955"/>
                    </a:ext>
                  </a:extLst>
                </a:gridCol>
                <a:gridCol w="726661">
                  <a:extLst>
                    <a:ext uri="{9D8B030D-6E8A-4147-A177-3AD203B41FA5}">
                      <a16:colId xmlns:a16="http://schemas.microsoft.com/office/drawing/2014/main" val="1076811695"/>
                    </a:ext>
                  </a:extLst>
                </a:gridCol>
                <a:gridCol w="1145595">
                  <a:extLst>
                    <a:ext uri="{9D8B030D-6E8A-4147-A177-3AD203B41FA5}">
                      <a16:colId xmlns:a16="http://schemas.microsoft.com/office/drawing/2014/main" val="978662114"/>
                    </a:ext>
                  </a:extLst>
                </a:gridCol>
                <a:gridCol w="1145595">
                  <a:extLst>
                    <a:ext uri="{9D8B030D-6E8A-4147-A177-3AD203B41FA5}">
                      <a16:colId xmlns:a16="http://schemas.microsoft.com/office/drawing/2014/main" val="1707588105"/>
                    </a:ext>
                  </a:extLst>
                </a:gridCol>
                <a:gridCol w="1003817">
                  <a:extLst>
                    <a:ext uri="{9D8B030D-6E8A-4147-A177-3AD203B41FA5}">
                      <a16:colId xmlns:a16="http://schemas.microsoft.com/office/drawing/2014/main" val="509325398"/>
                    </a:ext>
                  </a:extLst>
                </a:gridCol>
                <a:gridCol w="647545">
                  <a:extLst>
                    <a:ext uri="{9D8B030D-6E8A-4147-A177-3AD203B41FA5}">
                      <a16:colId xmlns:a16="http://schemas.microsoft.com/office/drawing/2014/main" val="2381301671"/>
                    </a:ext>
                  </a:extLst>
                </a:gridCol>
                <a:gridCol w="610566">
                  <a:extLst>
                    <a:ext uri="{9D8B030D-6E8A-4147-A177-3AD203B41FA5}">
                      <a16:colId xmlns:a16="http://schemas.microsoft.com/office/drawing/2014/main" val="667413082"/>
                    </a:ext>
                  </a:extLst>
                </a:gridCol>
                <a:gridCol w="505838">
                  <a:extLst>
                    <a:ext uri="{9D8B030D-6E8A-4147-A177-3AD203B41FA5}">
                      <a16:colId xmlns:a16="http://schemas.microsoft.com/office/drawing/2014/main" val="3953301195"/>
                    </a:ext>
                  </a:extLst>
                </a:gridCol>
                <a:gridCol w="988979">
                  <a:extLst>
                    <a:ext uri="{9D8B030D-6E8A-4147-A177-3AD203B41FA5}">
                      <a16:colId xmlns:a16="http://schemas.microsoft.com/office/drawing/2014/main" val="676647951"/>
                    </a:ext>
                  </a:extLst>
                </a:gridCol>
                <a:gridCol w="907774">
                  <a:extLst>
                    <a:ext uri="{9D8B030D-6E8A-4147-A177-3AD203B41FA5}">
                      <a16:colId xmlns:a16="http://schemas.microsoft.com/office/drawing/2014/main" val="3317587448"/>
                    </a:ext>
                  </a:extLst>
                </a:gridCol>
                <a:gridCol w="496956">
                  <a:extLst>
                    <a:ext uri="{9D8B030D-6E8A-4147-A177-3AD203B41FA5}">
                      <a16:colId xmlns:a16="http://schemas.microsoft.com/office/drawing/2014/main" val="4002642346"/>
                    </a:ext>
                  </a:extLst>
                </a:gridCol>
                <a:gridCol w="695740">
                  <a:extLst>
                    <a:ext uri="{9D8B030D-6E8A-4147-A177-3AD203B41FA5}">
                      <a16:colId xmlns:a16="http://schemas.microsoft.com/office/drawing/2014/main" val="3572008565"/>
                    </a:ext>
                  </a:extLst>
                </a:gridCol>
                <a:gridCol w="614172">
                  <a:extLst>
                    <a:ext uri="{9D8B030D-6E8A-4147-A177-3AD203B41FA5}">
                      <a16:colId xmlns:a16="http://schemas.microsoft.com/office/drawing/2014/main" val="4229756065"/>
                    </a:ext>
                  </a:extLst>
                </a:gridCol>
                <a:gridCol w="505767">
                  <a:extLst>
                    <a:ext uri="{9D8B030D-6E8A-4147-A177-3AD203B41FA5}">
                      <a16:colId xmlns:a16="http://schemas.microsoft.com/office/drawing/2014/main" val="2054788801"/>
                    </a:ext>
                  </a:extLst>
                </a:gridCol>
                <a:gridCol w="673897">
                  <a:extLst>
                    <a:ext uri="{9D8B030D-6E8A-4147-A177-3AD203B41FA5}">
                      <a16:colId xmlns:a16="http://schemas.microsoft.com/office/drawing/2014/main" val="3975893440"/>
                    </a:ext>
                  </a:extLst>
                </a:gridCol>
                <a:gridCol w="1007932">
                  <a:extLst>
                    <a:ext uri="{9D8B030D-6E8A-4147-A177-3AD203B41FA5}">
                      <a16:colId xmlns:a16="http://schemas.microsoft.com/office/drawing/2014/main" val="267841450"/>
                    </a:ext>
                  </a:extLst>
                </a:gridCol>
              </a:tblGrid>
              <a:tr h="256517">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800" b="0" i="0" u="none" strike="noStrike" dirty="0">
                          <a:solidFill>
                            <a:srgbClr val="000000"/>
                          </a:solidFill>
                          <a:effectLst/>
                          <a:latin typeface="Century Gothic" panose="020B0502020202020204" pitchFamily="34" charset="0"/>
                        </a:rPr>
                        <a:t>RISK ASSESSMENT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800" b="0" i="0" u="none" strike="noStrike" dirty="0">
                          <a:solidFill>
                            <a:srgbClr val="000000"/>
                          </a:solidFill>
                          <a:effectLst/>
                          <a:latin typeface="Century Gothic" panose="020B0502020202020204" pitchFamily="34" charset="0"/>
                        </a:rPr>
                        <a:t>POST-MITIGATION</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BEB"/>
                    </a:solidFill>
                  </a:tcPr>
                </a:tc>
                <a:tc hMerge="1">
                  <a:txBody>
                    <a:bodyPr/>
                    <a:lstStyle/>
                    <a:p>
                      <a:endParaRPr lang="en-US"/>
                    </a:p>
                  </a:txBody>
                  <a:tcPr/>
                </a:tc>
                <a:tc hMerge="1">
                  <a:txBody>
                    <a:bodyPr/>
                    <a:lstStyle/>
                    <a:p>
                      <a:endParaRPr lang="en-US"/>
                    </a:p>
                  </a:txBody>
                  <a:tcPr/>
                </a:tc>
                <a:tc>
                  <a:txBody>
                    <a:bodyPr/>
                    <a:lstStyle/>
                    <a:p>
                      <a:pPr algn="ctr" fontAlgn="ctr"/>
                      <a:r>
                        <a:rPr lang="en-US" sz="800" b="0" i="0" u="none" strike="noStrike" dirty="0">
                          <a:solidFill>
                            <a:srgbClr val="000000"/>
                          </a:solidFill>
                          <a:effectLst/>
                          <a:latin typeface="Century Gothic" panose="020B0502020202020204" pitchFamily="34" charset="0"/>
                        </a:rPr>
                        <a:t>JUDGEMENT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BEB"/>
                    </a:solidFill>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19054952"/>
                  </a:ext>
                </a:extLst>
              </a:tr>
              <a:tr h="381687">
                <a:tc>
                  <a:txBody>
                    <a:bodyPr/>
                    <a:lstStyle/>
                    <a:p>
                      <a:pPr algn="ctr" fontAlgn="ctr"/>
                      <a:r>
                        <a:rPr lang="en-US" sz="600" b="1" i="0" u="none" strike="noStrike" dirty="0">
                          <a:solidFill>
                            <a:srgbClr val="000000"/>
                          </a:solidFill>
                          <a:effectLst/>
                          <a:latin typeface="Century Gothic" panose="020B0502020202020204" pitchFamily="34" charset="0"/>
                        </a:rPr>
                        <a:t>REF / ID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TOPIC</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 ENVIRONMENT</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 ACTIVITIES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SEVERITY</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LIKELIHOOD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LEVEL</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MITIGATIONS / WARNINGS / REMEDIES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INFORMATION AND COMMUNICATIONS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CONTROLS PRESENT?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SEVERITY</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LIKELIHOOD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LEVEL</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ACCEPTABLE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TO PROCEED?</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COMMENTS AND NOTES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158378875"/>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indent="0" algn="ctr" fontAlgn="ctr"/>
                      <a:r>
                        <a:rPr lang="en-US" sz="700" b="0" i="0" u="none" strike="noStrike" dirty="0">
                          <a:solidFill>
                            <a:srgbClr val="000000"/>
                          </a:solidFill>
                          <a:effectLst/>
                          <a:latin typeface="Century Gothic" panose="020B0502020202020204" pitchFamily="34" charset="0"/>
                        </a:rPr>
                        <a:t>IMPROBABLE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19169701"/>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MEDIUM</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C97"/>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NO</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IMPROBABLE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508715051"/>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UNDESIRABLE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HIGH</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A80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MEDIUM</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C97"/>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362542093"/>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INTOLERABLE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EXTREME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0000"/>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UNDESIRABLE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HIGH</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A80B"/>
                    </a:solidFill>
                  </a:tcPr>
                </a:tc>
                <a:tc>
                  <a:txBody>
                    <a:bodyPr/>
                    <a:lstStyle/>
                    <a:p>
                      <a:pPr algn="ctr" fontAlgn="ctr"/>
                      <a:r>
                        <a:rPr lang="en-US" sz="700" b="0" i="0" u="none" strike="noStrike" dirty="0">
                          <a:solidFill>
                            <a:srgbClr val="000000"/>
                          </a:solidFill>
                          <a:effectLst/>
                          <a:latin typeface="Century Gothic" panose="020B0502020202020204" pitchFamily="34" charset="0"/>
                        </a:rPr>
                        <a:t>NO</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02612149"/>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61271419"/>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345769542"/>
                  </a:ext>
                </a:extLst>
              </a:tr>
              <a:tr h="554127">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Century Gothic" panose="020B0502020202020204" pitchFamily="34" charset="0"/>
                        </a:rPr>
                        <a:t> </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2353200"/>
                  </a:ext>
                </a:extLst>
              </a:tr>
              <a:tr h="554127">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294540695"/>
                  </a:ext>
                </a:extLst>
              </a:tr>
              <a:tr h="554127">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700" b="1" i="0" u="none" strike="noStrike" dirty="0">
                        <a:solidFill>
                          <a:srgbClr val="000000"/>
                        </a:solidFill>
                        <a:effectLst/>
                        <a:latin typeface="Century Gothic" panose="020B0502020202020204" pitchFamily="34" charset="0"/>
                      </a:endParaRP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499936"/>
                  </a:ext>
                </a:extLst>
              </a:tr>
            </a:tbl>
          </a:graphicData>
        </a:graphic>
      </p:graphicFrame>
      <p:sp>
        <p:nvSpPr>
          <p:cNvPr id="10" name="TextBox 9">
            <a:extLst>
              <a:ext uri="{FF2B5EF4-FFF2-40B4-BE49-F238E27FC236}">
                <a16:creationId xmlns:a16="http://schemas.microsoft.com/office/drawing/2014/main" id="{B7690273-6809-6956-C3F8-9E49CDAE0FDD}"/>
              </a:ext>
            </a:extLst>
          </p:cNvPr>
          <p:cNvSpPr txBox="1"/>
          <p:nvPr/>
        </p:nvSpPr>
        <p:spPr>
          <a:xfrm>
            <a:off x="214684" y="248400"/>
            <a:ext cx="8842485"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COMPLIANCE RISK ASSESSMENT (continued)</a:t>
            </a:r>
          </a:p>
        </p:txBody>
      </p:sp>
    </p:spTree>
    <p:extLst>
      <p:ext uri="{BB962C8B-B14F-4D97-AF65-F5344CB8AC3E}">
        <p14:creationId xmlns:p14="http://schemas.microsoft.com/office/powerpoint/2010/main" val="172346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 MATRIX - RATING KEY</a:t>
            </a:r>
            <a:endParaRPr lang="en-US" dirty="0">
              <a:solidFill>
                <a:schemeClr val="bg1"/>
              </a:solidFill>
              <a:latin typeface="Century Gothic" panose="020B0502020202020204" pitchFamily="34" charset="0"/>
              <a:ea typeface="Arial" charset="0"/>
              <a:cs typeface="Arial" charset="0"/>
            </a:endParaRPr>
          </a:p>
        </p:txBody>
      </p:sp>
      <p:pic>
        <p:nvPicPr>
          <p:cNvPr id="10" name="Picture 9" descr="A chart of different colors&#10;&#10;Description automatically generated with medium confidence">
            <a:extLst>
              <a:ext uri="{FF2B5EF4-FFF2-40B4-BE49-F238E27FC236}">
                <a16:creationId xmlns:a16="http://schemas.microsoft.com/office/drawing/2014/main" id="{89F55710-44C0-251C-67D7-B0228C19ED5E}"/>
              </a:ext>
            </a:extLst>
          </p:cNvPr>
          <p:cNvPicPr>
            <a:picLocks noChangeAspect="1"/>
          </p:cNvPicPr>
          <p:nvPr/>
        </p:nvPicPr>
        <p:blipFill>
          <a:blip r:embed="rId3"/>
          <a:stretch>
            <a:fillRect/>
          </a:stretch>
        </p:blipFill>
        <p:spPr>
          <a:xfrm>
            <a:off x="2194561" y="69580"/>
            <a:ext cx="7515490" cy="6376953"/>
          </a:xfrm>
          <a:prstGeom prst="rect">
            <a:avLst/>
          </a:prstGeom>
        </p:spPr>
      </p:pic>
    </p:spTree>
    <p:extLst>
      <p:ext uri="{BB962C8B-B14F-4D97-AF65-F5344CB8AC3E}">
        <p14:creationId xmlns:p14="http://schemas.microsoft.com/office/powerpoint/2010/main" val="208255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5145</TotalTime>
  <Words>462</Words>
  <Application>Microsoft Macintosh PowerPoint</Application>
  <PresentationFormat>Widescreen</PresentationFormat>
  <Paragraphs>285</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43</cp:revision>
  <dcterms:created xsi:type="dcterms:W3CDTF">2022-01-31T17:15:25Z</dcterms:created>
  <dcterms:modified xsi:type="dcterms:W3CDTF">2024-01-10T21:46:28Z</dcterms:modified>
</cp:coreProperties>
</file>