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1" r:id="rId2"/>
    <p:sldId id="357" r:id="rId3"/>
    <p:sldId id="359" r:id="rId4"/>
    <p:sldId id="360" r:id="rId5"/>
    <p:sldId id="361" r:id="rId6"/>
    <p:sldId id="3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C8A"/>
    <a:srgbClr val="02096E"/>
    <a:srgbClr val="E3E5F5"/>
    <a:srgbClr val="0311BC"/>
    <a:srgbClr val="FFFFFF"/>
    <a:srgbClr val="000755"/>
    <a:srgbClr val="0033A3"/>
    <a:srgbClr val="1F5A93"/>
    <a:srgbClr val="238293"/>
    <a:srgbClr val="0107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6058"/>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smartsheet.com/try-it?trp=11941&amp;utm_source=template-powerpoint&amp;utm_medium=content&amp;utm_campaign=ABM+Lead+Nurturing+Example-powerpoint-11941&amp;lpa=ABM+Lead+Nurturing+Example+powerpoint+11941" TargetMode="External"/><Relationship Id="rId10" Type="http://schemas.openxmlformats.org/officeDocument/2006/relationships/image" Target="../media/image8.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2" name="Graphic 51">
            <a:extLst>
              <a:ext uri="{FF2B5EF4-FFF2-40B4-BE49-F238E27FC236}">
                <a16:creationId xmlns:a16="http://schemas.microsoft.com/office/drawing/2014/main" id="{CB9FE445-1763-A504-8F1F-D54F7694B4A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77890" y="5208764"/>
            <a:ext cx="640890" cy="640890"/>
          </a:xfrm>
          <a:prstGeom prst="rect">
            <a:avLst/>
          </a:prstGeom>
        </p:spPr>
      </p:pic>
      <p:pic>
        <p:nvPicPr>
          <p:cNvPr id="64" name="Picture 63" descr="A chart with blue and white text&#10;&#10;Description automatically generated with medium confidence">
            <a:extLst>
              <a:ext uri="{FF2B5EF4-FFF2-40B4-BE49-F238E27FC236}">
                <a16:creationId xmlns:a16="http://schemas.microsoft.com/office/drawing/2014/main" id="{B2CD01FE-697E-A5EA-458A-8F35632FBAFC}"/>
              </a:ext>
            </a:extLst>
          </p:cNvPr>
          <p:cNvPicPr>
            <a:picLocks noChangeAspect="1"/>
          </p:cNvPicPr>
          <p:nvPr/>
        </p:nvPicPr>
        <p:blipFill>
          <a:blip r:embed="rId4"/>
          <a:stretch>
            <a:fillRect/>
          </a:stretch>
        </p:blipFill>
        <p:spPr>
          <a:xfrm>
            <a:off x="6051426" y="1387631"/>
            <a:ext cx="5785812" cy="3267861"/>
          </a:xfrm>
          <a:prstGeom prst="rect">
            <a:avLst/>
          </a:prstGeom>
          <a:effectLst>
            <a:outerShdw blurRad="50800" dist="38100" dir="2700000" algn="tl" rotWithShape="0">
              <a:prstClr val="black">
                <a:alpha val="40000"/>
              </a:prstClr>
            </a:outerShdw>
          </a:effectLst>
        </p:spPr>
      </p:pic>
      <p:grpSp>
        <p:nvGrpSpPr>
          <p:cNvPr id="110" name="Group 109">
            <a:extLst>
              <a:ext uri="{FF2B5EF4-FFF2-40B4-BE49-F238E27FC236}">
                <a16:creationId xmlns:a16="http://schemas.microsoft.com/office/drawing/2014/main" id="{3E1E8724-46A8-FA05-9754-986BB8C59AB7}"/>
              </a:ext>
            </a:extLst>
          </p:cNvPr>
          <p:cNvGrpSpPr/>
          <p:nvPr/>
        </p:nvGrpSpPr>
        <p:grpSpPr>
          <a:xfrm>
            <a:off x="-1052951" y="0"/>
            <a:ext cx="6858001" cy="6858000"/>
            <a:chOff x="-3" y="0"/>
            <a:chExt cx="7777357"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LEAD NURTURING </a:t>
            </a:r>
            <a:r>
              <a:rPr lang="en-US" sz="2800" b="1" dirty="0">
                <a:solidFill>
                  <a:schemeClr val="tx1">
                    <a:lumMod val="65000"/>
                    <a:lumOff val="35000"/>
                  </a:schemeClr>
                </a:solidFill>
                <a:latin typeface="Century Gothic" panose="020B0502020202020204" pitchFamily="34" charset="0"/>
              </a:rPr>
              <a:t>TEMPLATE – EXAMPLE</a:t>
            </a:r>
          </a:p>
        </p:txBody>
      </p:sp>
      <p:pic>
        <p:nvPicPr>
          <p:cNvPr id="106" name="Picture 105">
            <a:hlinkClick r:id="rId5"/>
            <a:extLst>
              <a:ext uri="{FF2B5EF4-FFF2-40B4-BE49-F238E27FC236}">
                <a16:creationId xmlns:a16="http://schemas.microsoft.com/office/drawing/2014/main" id="{31730B52-50D4-9F04-87E2-238D140C1A9B}"/>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206369" cy="4846776"/>
          </a:xfrm>
          <a:prstGeom prst="rect">
            <a:avLst/>
          </a:prstGeom>
          <a:noFill/>
        </p:spPr>
        <p:txBody>
          <a:bodyPr wrap="square" rtlCol="0">
            <a:spAutoFit/>
          </a:bodyPr>
          <a:lstStyle/>
          <a:p>
            <a:pPr algn="just">
              <a:lnSpc>
                <a:spcPct val="150000"/>
              </a:lnSpc>
              <a:spcAft>
                <a:spcPts val="1200"/>
              </a:spcAft>
            </a:pPr>
            <a:r>
              <a:rPr lang="en-US" sz="1600" dirty="0">
                <a:latin typeface="Century Gothic" panose="020B0502020202020204" pitchFamily="34" charset="0"/>
              </a:rPr>
              <a:t>Lead nurturing requires marketing teams to consistently provide relevant content, information, and engagement opportunities to important leads. To use this ABM lead nurturing template, marketing team members should start by identifying the type of each lead, such as new or returning contacts, to tailor their approach. Next, enter the activity, target audience, task owner, and activity description in the provided sections. This template will help your marketing team organize and track tailored engagement strategies for different leads, ensuring focused and effective follow-up actions. </a:t>
            </a:r>
          </a:p>
        </p:txBody>
      </p:sp>
      <p:grpSp>
        <p:nvGrpSpPr>
          <p:cNvPr id="32" name="Group 31">
            <a:extLst>
              <a:ext uri="{FF2B5EF4-FFF2-40B4-BE49-F238E27FC236}">
                <a16:creationId xmlns:a16="http://schemas.microsoft.com/office/drawing/2014/main" id="{CE46363E-D322-244F-B123-ABCD30FB04DF}"/>
              </a:ext>
            </a:extLst>
          </p:cNvPr>
          <p:cNvGrpSpPr/>
          <p:nvPr/>
        </p:nvGrpSpPr>
        <p:grpSpPr>
          <a:xfrm>
            <a:off x="5697014" y="4949351"/>
            <a:ext cx="569715" cy="569715"/>
            <a:chOff x="829418" y="241987"/>
            <a:chExt cx="619991" cy="619991"/>
          </a:xfrm>
        </p:grpSpPr>
        <p:sp>
          <p:nvSpPr>
            <p:cNvPr id="33" name="Freeform 32">
              <a:extLst>
                <a:ext uri="{FF2B5EF4-FFF2-40B4-BE49-F238E27FC236}">
                  <a16:creationId xmlns:a16="http://schemas.microsoft.com/office/drawing/2014/main" id="{29D920CF-CD49-AECE-5CBD-774C53A3BA9A}"/>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0CDBB7F3-9387-BBDB-DC24-9E1CB460C4BE}"/>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AA875902-BB22-C221-9630-635CE64B3A37}"/>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1F624C3A-EAC2-BFBE-FB9A-E4D7752914D5}"/>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4313E1AD-B512-B70F-2CE9-B4896B66E1F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38BD9560-1DDA-50BB-65A4-64806DAF8A97}"/>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3BA7BDA0-D025-E9C0-5DDB-7589CBAB3018}"/>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098E2C06-7E1C-1551-4FF7-197867D4636A}"/>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48D3E5DD-1014-59E5-93A9-7A19CC307328}"/>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6D6658F6-9905-A8E5-8C12-340CC76F8BC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E5D9B8BE-85F9-7F3F-61B7-0A6E6DF2339A}"/>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0A9A0B6-2071-FF05-A566-3DD9E3431386}"/>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7BFDAE68-D1FF-84A5-38B3-039F427CF807}"/>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DF95437-7E01-3ED0-D1AC-FBB86B4DC2BF}"/>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5C8088FC-5FD3-75C4-95C2-11AC316C449D}"/>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F6D97682-467B-6101-1113-2798250754D6}"/>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819D92C2-EF3B-4D37-3998-49C4A1E3BF2C}"/>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191EAD5B-5BF0-2EB4-94A5-0AEBBE7C41AD}"/>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grpSp>
        <p:nvGrpSpPr>
          <p:cNvPr id="53" name="Graphic 125">
            <a:extLst>
              <a:ext uri="{FF2B5EF4-FFF2-40B4-BE49-F238E27FC236}">
                <a16:creationId xmlns:a16="http://schemas.microsoft.com/office/drawing/2014/main" id="{26DA430A-946E-9664-4D73-FF01E2B5443C}"/>
              </a:ext>
            </a:extLst>
          </p:cNvPr>
          <p:cNvGrpSpPr/>
          <p:nvPr/>
        </p:nvGrpSpPr>
        <p:grpSpPr>
          <a:xfrm>
            <a:off x="6682532" y="4447966"/>
            <a:ext cx="679058" cy="622469"/>
            <a:chOff x="2416435" y="216550"/>
            <a:chExt cx="781384" cy="716268"/>
          </a:xfrm>
          <a:solidFill>
            <a:srgbClr val="02096E"/>
          </a:solidFill>
        </p:grpSpPr>
        <p:sp>
          <p:nvSpPr>
            <p:cNvPr id="54" name="Freeform 53">
              <a:extLst>
                <a:ext uri="{FF2B5EF4-FFF2-40B4-BE49-F238E27FC236}">
                  <a16:creationId xmlns:a16="http://schemas.microsoft.com/office/drawing/2014/main" id="{A4E082EB-ADEA-3128-9FCB-0B04B5A0C464}"/>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4E04D92-EC26-EF1A-A6D0-148C6B180B99}"/>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21F10A37-389D-923F-E7CA-24198820D816}"/>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92EFD12E-3C21-B9E0-A5A0-0358CBEC5EF1}"/>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CEB2264-9569-1903-4F89-3F21A2325042}"/>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59" name="Graphic 58">
            <a:extLst>
              <a:ext uri="{FF2B5EF4-FFF2-40B4-BE49-F238E27FC236}">
                <a16:creationId xmlns:a16="http://schemas.microsoft.com/office/drawing/2014/main" id="{DBDB63AF-34F9-2478-6D2F-98937CD765E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691628" y="4184703"/>
            <a:ext cx="461322" cy="461322"/>
          </a:xfrm>
          <a:prstGeom prst="rect">
            <a:avLst/>
          </a:prstGeom>
        </p:spPr>
      </p:pic>
      <p:grpSp>
        <p:nvGrpSpPr>
          <p:cNvPr id="60" name="Group 59">
            <a:extLst>
              <a:ext uri="{FF2B5EF4-FFF2-40B4-BE49-F238E27FC236}">
                <a16:creationId xmlns:a16="http://schemas.microsoft.com/office/drawing/2014/main" id="{BB701D9E-3478-5FEF-38BF-9F13F117A652}"/>
              </a:ext>
            </a:extLst>
          </p:cNvPr>
          <p:cNvGrpSpPr/>
          <p:nvPr/>
        </p:nvGrpSpPr>
        <p:grpSpPr>
          <a:xfrm>
            <a:off x="5455244" y="5850947"/>
            <a:ext cx="871728" cy="871728"/>
            <a:chOff x="10121566" y="104331"/>
            <a:chExt cx="871728" cy="871728"/>
          </a:xfrm>
        </p:grpSpPr>
        <p:pic>
          <p:nvPicPr>
            <p:cNvPr id="61" name="Graphic 60">
              <a:extLst>
                <a:ext uri="{FF2B5EF4-FFF2-40B4-BE49-F238E27FC236}">
                  <a16:creationId xmlns:a16="http://schemas.microsoft.com/office/drawing/2014/main" id="{388AD83D-34AB-7AC8-9133-7ADE96CC27D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121566" y="104331"/>
              <a:ext cx="871728" cy="871728"/>
            </a:xfrm>
            <a:prstGeom prst="rect">
              <a:avLst/>
            </a:prstGeom>
          </p:spPr>
        </p:pic>
        <p:sp>
          <p:nvSpPr>
            <p:cNvPr id="62" name="Freeform 61">
              <a:extLst>
                <a:ext uri="{FF2B5EF4-FFF2-40B4-BE49-F238E27FC236}">
                  <a16:creationId xmlns:a16="http://schemas.microsoft.com/office/drawing/2014/main" id="{1968281F-8EED-D68B-0549-A04F8880902B}"/>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65" name="Graphic 123">
            <a:extLst>
              <a:ext uri="{FF2B5EF4-FFF2-40B4-BE49-F238E27FC236}">
                <a16:creationId xmlns:a16="http://schemas.microsoft.com/office/drawing/2014/main" id="{8BE06BB1-C40C-67E7-C299-5B0901E4A1F6}"/>
              </a:ext>
            </a:extLst>
          </p:cNvPr>
          <p:cNvGrpSpPr/>
          <p:nvPr/>
        </p:nvGrpSpPr>
        <p:grpSpPr>
          <a:xfrm>
            <a:off x="4815990" y="5930360"/>
            <a:ext cx="536144" cy="536129"/>
            <a:chOff x="7846842" y="232159"/>
            <a:chExt cx="684927" cy="684908"/>
          </a:xfrm>
          <a:solidFill>
            <a:srgbClr val="238293"/>
          </a:solidFill>
        </p:grpSpPr>
        <p:sp>
          <p:nvSpPr>
            <p:cNvPr id="66" name="Freeform 65">
              <a:extLst>
                <a:ext uri="{FF2B5EF4-FFF2-40B4-BE49-F238E27FC236}">
                  <a16:creationId xmlns:a16="http://schemas.microsoft.com/office/drawing/2014/main" id="{029D3720-468B-6464-5065-423A508FD160}"/>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76B1AC57-75DB-B7DC-13B8-F1A38440D504}"/>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1892F8B4-1A51-2F54-31F6-AC92A8EA611E}"/>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EDED47B-267D-974F-2352-8537CC5ECCB5}"/>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282B35F-1AD6-E4E9-07C4-6FC5E7328869}"/>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B325FCCF-3925-643B-68A2-B6CF1941AAC0}"/>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EB48084-0B67-3EF0-4907-F468E32F9840}"/>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nvGrpSpPr>
          <p:cNvPr id="63" name="Group 62">
            <a:extLst>
              <a:ext uri="{FF2B5EF4-FFF2-40B4-BE49-F238E27FC236}">
                <a16:creationId xmlns:a16="http://schemas.microsoft.com/office/drawing/2014/main" id="{D8935C18-C895-EC2F-FE8F-64AAF365E9E2}"/>
              </a:ext>
            </a:extLst>
          </p:cNvPr>
          <p:cNvGrpSpPr/>
          <p:nvPr/>
        </p:nvGrpSpPr>
        <p:grpSpPr>
          <a:xfrm>
            <a:off x="7146234" y="4423550"/>
            <a:ext cx="4850063" cy="2288344"/>
            <a:chOff x="7146234" y="4423550"/>
            <a:chExt cx="4850063" cy="2288344"/>
          </a:xfrm>
        </p:grpSpPr>
        <p:grpSp>
          <p:nvGrpSpPr>
            <p:cNvPr id="3" name="Group 2">
              <a:extLst>
                <a:ext uri="{FF2B5EF4-FFF2-40B4-BE49-F238E27FC236}">
                  <a16:creationId xmlns:a16="http://schemas.microsoft.com/office/drawing/2014/main" id="{076CE032-7143-2F40-B5F9-1AFF380D9360}"/>
                </a:ext>
              </a:extLst>
            </p:cNvPr>
            <p:cNvGrpSpPr/>
            <p:nvPr/>
          </p:nvGrpSpPr>
          <p:grpSpPr>
            <a:xfrm>
              <a:off x="7146234" y="4423550"/>
              <a:ext cx="4850063" cy="2288344"/>
              <a:chOff x="7146234" y="4423550"/>
              <a:chExt cx="4850063" cy="2288344"/>
            </a:xfrm>
          </p:grpSpPr>
          <p:grpSp>
            <p:nvGrpSpPr>
              <p:cNvPr id="4" name="Graphic 3">
                <a:extLst>
                  <a:ext uri="{FF2B5EF4-FFF2-40B4-BE49-F238E27FC236}">
                    <a16:creationId xmlns:a16="http://schemas.microsoft.com/office/drawing/2014/main" id="{8BC4F3F2-CA5A-9F29-46AE-858A11577205}"/>
                  </a:ext>
                </a:extLst>
              </p:cNvPr>
              <p:cNvGrpSpPr/>
              <p:nvPr/>
            </p:nvGrpSpPr>
            <p:grpSpPr>
              <a:xfrm>
                <a:off x="7146234" y="4423550"/>
                <a:ext cx="4850063" cy="1754651"/>
                <a:chOff x="0" y="0"/>
                <a:chExt cx="2642190" cy="956167"/>
              </a:xfrm>
              <a:solidFill>
                <a:srgbClr val="0033A3"/>
              </a:solidFill>
            </p:grpSpPr>
            <p:sp>
              <p:nvSpPr>
                <p:cNvPr id="29" name="Freeform 28">
                  <a:extLst>
                    <a:ext uri="{FF2B5EF4-FFF2-40B4-BE49-F238E27FC236}">
                      <a16:creationId xmlns:a16="http://schemas.microsoft.com/office/drawing/2014/main" id="{ACF7B5AE-CBF3-7E91-6663-CDD7058DCF4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F0599421-AEC2-E0C9-241C-42216B700F0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FA5BC7E3-F82D-ED90-6F71-19EB18BDB8C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5" name="Group 4">
                <a:extLst>
                  <a:ext uri="{FF2B5EF4-FFF2-40B4-BE49-F238E27FC236}">
                    <a16:creationId xmlns:a16="http://schemas.microsoft.com/office/drawing/2014/main" id="{D91F0C26-1957-5CBA-2A99-1CB57262AD9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6" name="Freeform 5">
                  <a:extLst>
                    <a:ext uri="{FF2B5EF4-FFF2-40B4-BE49-F238E27FC236}">
                      <a16:creationId xmlns:a16="http://schemas.microsoft.com/office/drawing/2014/main" id="{97934EBE-0DBF-D95D-6473-2FAFA41E7DD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8E495CBC-CA91-24EB-9A4A-416354736CB9}"/>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1DC15256-43F1-13CC-0B30-69C287905EBF}"/>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46910DA7-AB84-8072-D56B-2A9733CC0AC5}"/>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7E053C-1B61-ADC3-F811-E933AD5514A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E44EEEA-1DCD-9489-2A9E-E629B9CE734A}"/>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D2DFE092-0357-D73F-CC3C-5CDC51766A53}"/>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F62F81AC-D0C1-18FB-D141-1A6EC0C1BCBA}"/>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C3C3432-5A06-75D0-D7CC-88BFD435FB68}"/>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118237E-36CA-61BD-B398-8DF8E0FA2BFF}"/>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2B8CB49-8F16-884B-7C54-1575265AE01A}"/>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3EAF372C-97E5-2F09-6801-61CD2BC4F1AE}"/>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2A51B4E-63F1-036B-8748-51C9DFB50A8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733F450-6AD6-7495-FF00-011DBE9E551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25CA91-4EFA-0D03-B063-9411D5BC9900}"/>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49B2DAE-312C-7006-3A7E-265F8841D5F5}"/>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D53996B-D3B9-4974-D7C5-8D6A91600BB0}"/>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4A9BBA7-E6D3-5F2B-1342-886302510D1A}"/>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CFF0560-3A19-C9AE-79DD-151800D3B324}"/>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5DC1160-A1A4-E34D-C27D-687620B578A0}"/>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409BC81-7D84-CC82-6C6E-C7D71C0D4EA0}"/>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95EB401C-AD96-BF37-0AD4-ABE58912236E}"/>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51" name="Freeform 50">
              <a:extLst>
                <a:ext uri="{FF2B5EF4-FFF2-40B4-BE49-F238E27FC236}">
                  <a16:creationId xmlns:a16="http://schemas.microsoft.com/office/drawing/2014/main" id="{DBF40088-08E0-C2F8-FE1F-B4C488D4E4FC}"/>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1434362317"/>
              </p:ext>
            </p:extLst>
          </p:nvPr>
        </p:nvGraphicFramePr>
        <p:xfrm>
          <a:off x="324092" y="1415479"/>
          <a:ext cx="11671188" cy="4800128"/>
        </p:xfrm>
        <a:graphic>
          <a:graphicData uri="http://schemas.openxmlformats.org/drawingml/2006/table">
            <a:tbl>
              <a:tblPr firstRow="1" bandRow="1">
                <a:tableStyleId>{5C22544A-7EE6-4342-B048-85BDC9FD1C3A}</a:tableStyleId>
              </a:tblPr>
              <a:tblGrid>
                <a:gridCol w="544009">
                  <a:extLst>
                    <a:ext uri="{9D8B030D-6E8A-4147-A177-3AD203B41FA5}">
                      <a16:colId xmlns:a16="http://schemas.microsoft.com/office/drawing/2014/main" val="995702848"/>
                    </a:ext>
                  </a:extLst>
                </a:gridCol>
                <a:gridCol w="1064871">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03/01/20XX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30C8A"/>
                          </a:solidFill>
                          <a:effectLst/>
                          <a:latin typeface="Century Gothic" panose="020B0502020202020204" pitchFamily="34" charset="0"/>
                        </a:rPr>
                        <a:t>Content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Blog Post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Prospects &amp; 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Posting about the future of EV charging and Positive Charge's vision.</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03/02/20XX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Welcome 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New Subscribers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Marketing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Introducing new users to Positive Charge and telling them what they can expect.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03/03/20XX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Webinar</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Industry Insights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Decision-Makers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Sales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Discussing market trends and how Positive Charge fits in.</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03/04/20XX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Customer Testimonial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Social Media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Sharing a success story of a business that's using Positive Charge.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5</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03/05/20XX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Product Feature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Current Clients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Sales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Highlighting a unique feature of Positive Charge's service.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6</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03/06/20XX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Content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Infographic</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Providing a visual of EV growth and Positive Charge's contributions.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7</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03/07/20XX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Call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Feedback Call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New Clients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Customer Service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Understanding the initial experience of recent clients.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600016">
                <a:tc>
                  <a:txBody>
                    <a:bodyPr/>
                    <a:lstStyle/>
                    <a:p>
                      <a:pPr algn="ctr"/>
                      <a:r>
                        <a:rPr lang="en-US" sz="2800" b="0" dirty="0">
                          <a:solidFill>
                            <a:srgbClr val="030C8A"/>
                          </a:solidFill>
                          <a:latin typeface="Century Gothic" panose="020B0502020202020204" pitchFamily="34" charset="0"/>
                        </a:rPr>
                        <a:t>8</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03/08/20XX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Event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Local Workshop</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Local Businesses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Events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Showcasing Positive Charge’s solutions for local prospects.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a:extLst>
              <a:ext uri="{FF2B5EF4-FFF2-40B4-BE49-F238E27FC236}">
                <a16:creationId xmlns:a16="http://schemas.microsoft.com/office/drawing/2014/main" id="{ADDEB277-4FF3-DF38-845C-3DDE449CA22F}"/>
              </a:ext>
            </a:extLst>
          </p:cNvPr>
          <p:cNvGrpSpPr/>
          <p:nvPr/>
        </p:nvGrpSpPr>
        <p:grpSpPr>
          <a:xfrm>
            <a:off x="367896" y="104331"/>
            <a:ext cx="11566188" cy="1226829"/>
            <a:chOff x="367896" y="104331"/>
            <a:chExt cx="11566188" cy="1226829"/>
          </a:xfrm>
        </p:grpSpPr>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1034" name="Graphic 123">
              <a:extLst>
                <a:ext uri="{FF2B5EF4-FFF2-40B4-BE49-F238E27FC236}">
                  <a16:creationId xmlns:a16="http://schemas.microsoft.com/office/drawing/2014/main" id="{1CF52E91-D765-03C0-2C4E-4CE7B4A33A6D}"/>
                </a:ext>
              </a:extLst>
            </p:cNvPr>
            <p:cNvGrpSpPr/>
            <p:nvPr/>
          </p:nvGrpSpPr>
          <p:grpSpPr>
            <a:xfrm>
              <a:off x="7846842" y="232159"/>
              <a:ext cx="684927" cy="684908"/>
              <a:chOff x="7846842" y="232159"/>
              <a:chExt cx="684927" cy="684908"/>
            </a:xfrm>
            <a:solidFill>
              <a:srgbClr val="238293"/>
            </a:solidFill>
          </p:grpSpPr>
          <p:sp>
            <p:nvSpPr>
              <p:cNvPr id="1035" name="Freeform 1034">
                <a:extLst>
                  <a:ext uri="{FF2B5EF4-FFF2-40B4-BE49-F238E27FC236}">
                    <a16:creationId xmlns:a16="http://schemas.microsoft.com/office/drawing/2014/main" id="{5A51B23D-A417-0739-7051-3D5FDE618422}"/>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1036" name="Freeform 1035">
                <a:extLst>
                  <a:ext uri="{FF2B5EF4-FFF2-40B4-BE49-F238E27FC236}">
                    <a16:creationId xmlns:a16="http://schemas.microsoft.com/office/drawing/2014/main" id="{728D3ECB-AEDE-999B-5F94-B46C2C29E306}"/>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1037" name="Freeform 1036">
                <a:extLst>
                  <a:ext uri="{FF2B5EF4-FFF2-40B4-BE49-F238E27FC236}">
                    <a16:creationId xmlns:a16="http://schemas.microsoft.com/office/drawing/2014/main" id="{71A89ABD-D121-66B1-79A7-54AC5D2C44BD}"/>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1038" name="Freeform 1037">
                <a:extLst>
                  <a:ext uri="{FF2B5EF4-FFF2-40B4-BE49-F238E27FC236}">
                    <a16:creationId xmlns:a16="http://schemas.microsoft.com/office/drawing/2014/main" id="{DE075B82-0DA7-6BD8-A460-148FF31D583B}"/>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1039" name="Freeform 1038">
                <a:extLst>
                  <a:ext uri="{FF2B5EF4-FFF2-40B4-BE49-F238E27FC236}">
                    <a16:creationId xmlns:a16="http://schemas.microsoft.com/office/drawing/2014/main" id="{D5F6E0BD-34CF-8E69-9475-02EDBA27D2DF}"/>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1040" name="Freeform 1039">
                <a:extLst>
                  <a:ext uri="{FF2B5EF4-FFF2-40B4-BE49-F238E27FC236}">
                    <a16:creationId xmlns:a16="http://schemas.microsoft.com/office/drawing/2014/main" id="{5088E409-C0D6-32A7-D9DD-C56D8B7DEE7D}"/>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1041" name="Freeform 1040">
                <a:extLst>
                  <a:ext uri="{FF2B5EF4-FFF2-40B4-BE49-F238E27FC236}">
                    <a16:creationId xmlns:a16="http://schemas.microsoft.com/office/drawing/2014/main" id="{CCEAE14A-5087-3E15-8DAA-F190FE8DAE76}"/>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grpSp>
        <p:nvGrpSpPr>
          <p:cNvPr id="3" name="Group 2">
            <a:extLst>
              <a:ext uri="{FF2B5EF4-FFF2-40B4-BE49-F238E27FC236}">
                <a16:creationId xmlns:a16="http://schemas.microsoft.com/office/drawing/2014/main" id="{EE76F2BF-68DC-9A7B-5A3A-8649F0724D68}"/>
              </a:ext>
            </a:extLst>
          </p:cNvPr>
          <p:cNvGrpSpPr>
            <a:grpSpLocks noChangeAspect="1"/>
          </p:cNvGrpSpPr>
          <p:nvPr/>
        </p:nvGrpSpPr>
        <p:grpSpPr>
          <a:xfrm>
            <a:off x="10596008" y="6159107"/>
            <a:ext cx="1325880" cy="625573"/>
            <a:chOff x="7146234" y="4423550"/>
            <a:chExt cx="4850063" cy="2288344"/>
          </a:xfrm>
        </p:grpSpPr>
        <p:grpSp>
          <p:nvGrpSpPr>
            <p:cNvPr id="4" name="Group 3">
              <a:extLst>
                <a:ext uri="{FF2B5EF4-FFF2-40B4-BE49-F238E27FC236}">
                  <a16:creationId xmlns:a16="http://schemas.microsoft.com/office/drawing/2014/main" id="{4C3E1E9D-91F1-1B17-4065-FA1E8121DCE5}"/>
                </a:ext>
              </a:extLst>
            </p:cNvPr>
            <p:cNvGrpSpPr/>
            <p:nvPr/>
          </p:nvGrpSpPr>
          <p:grpSpPr>
            <a:xfrm>
              <a:off x="7146234" y="4423550"/>
              <a:ext cx="4850063" cy="2288344"/>
              <a:chOff x="7146234" y="4423550"/>
              <a:chExt cx="4850063" cy="2288344"/>
            </a:xfrm>
          </p:grpSpPr>
          <p:grpSp>
            <p:nvGrpSpPr>
              <p:cNvPr id="6" name="Graphic 3">
                <a:extLst>
                  <a:ext uri="{FF2B5EF4-FFF2-40B4-BE49-F238E27FC236}">
                    <a16:creationId xmlns:a16="http://schemas.microsoft.com/office/drawing/2014/main" id="{9C28FE06-2F33-2811-AB43-3D33C8B604D8}"/>
                  </a:ext>
                </a:extLst>
              </p:cNvPr>
              <p:cNvGrpSpPr/>
              <p:nvPr/>
            </p:nvGrpSpPr>
            <p:grpSpPr>
              <a:xfrm>
                <a:off x="7146234" y="4423550"/>
                <a:ext cx="4850063" cy="1754651"/>
                <a:chOff x="0" y="0"/>
                <a:chExt cx="2642190" cy="956167"/>
              </a:xfrm>
              <a:solidFill>
                <a:srgbClr val="0033A3"/>
              </a:solidFill>
            </p:grpSpPr>
            <p:sp>
              <p:nvSpPr>
                <p:cNvPr id="30" name="Freeform 29">
                  <a:extLst>
                    <a:ext uri="{FF2B5EF4-FFF2-40B4-BE49-F238E27FC236}">
                      <a16:creationId xmlns:a16="http://schemas.microsoft.com/office/drawing/2014/main" id="{6358D01F-6EDF-3AFC-993E-7157403222E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B9B3512B-00B8-FA03-1F39-5545CCC20038}"/>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31">
                  <a:extLst>
                    <a:ext uri="{FF2B5EF4-FFF2-40B4-BE49-F238E27FC236}">
                      <a16:creationId xmlns:a16="http://schemas.microsoft.com/office/drawing/2014/main" id="{BFE8C1DD-CF5A-7862-19DA-9A4947252790}"/>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 name="Group 6">
                <a:extLst>
                  <a:ext uri="{FF2B5EF4-FFF2-40B4-BE49-F238E27FC236}">
                    <a16:creationId xmlns:a16="http://schemas.microsoft.com/office/drawing/2014/main" id="{C5CE6BF2-7D69-1D55-9B7D-59B1F9C5199C}"/>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8" name="Freeform 7">
                  <a:extLst>
                    <a:ext uri="{FF2B5EF4-FFF2-40B4-BE49-F238E27FC236}">
                      <a16:creationId xmlns:a16="http://schemas.microsoft.com/office/drawing/2014/main" id="{9EB9F987-E033-050D-4F57-74DF21691DE8}"/>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7FC7081-E3C3-DFC7-1D7F-82F34598C7F1}"/>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1CFDCF60-6E8B-97FC-C979-FDA18B787565}"/>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95257D75-D227-D3A6-D976-D9CCA867D4AA}"/>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0076B3FE-D599-C517-F394-D1EA9E741CAF}"/>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56413B3F-1FFE-2363-A52F-82456E0021BD}"/>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1F386B2-DC5A-480B-B1B8-01A596EE84C4}"/>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1BD618D-4BD8-DD3C-14FC-4981DE3A3AEC}"/>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F5544AD-3917-68AC-BA61-741590DED4B2}"/>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53AC03AB-9974-68BF-E712-ED86F58537E9}"/>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992B6856-348D-A097-9A9E-E63AA215E20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C39175C-7999-62EF-4326-E606184B6768}"/>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089EA8B-34FB-EDC6-E7D9-8A82F045F8E5}"/>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CC33E723-020F-4223-F810-7F50B066784A}"/>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D67E07A3-D2C5-9BB4-EDD7-B443C4DA9CDE}"/>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33C75B5-47E1-DBC3-AAC5-69E8939FD5A7}"/>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5479C2DC-44CE-5696-8A5C-6EEA4E5C0625}"/>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1015BE0-8236-A4EB-7431-5C04E17408E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5EA6DC0-5AA7-D914-84F5-06FF3C1C6FF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693D883A-026B-A3F0-DE16-8DBEFAAAB2D8}"/>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E5565215-8691-B863-FCD9-A90949E780B3}"/>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9BB103BD-28C6-067D-3144-AE5102C46FD9}"/>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5" name="Freeform 4">
              <a:extLst>
                <a:ext uri="{FF2B5EF4-FFF2-40B4-BE49-F238E27FC236}">
                  <a16:creationId xmlns:a16="http://schemas.microsoft.com/office/drawing/2014/main" id="{FE14F683-0943-E51E-FAE8-2B1EF7B23CEB}"/>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1EBB79E-AD00-0A50-DADB-3DE6FF324C94}"/>
              </a:ext>
            </a:extLst>
          </p:cNvPr>
          <p:cNvGrpSpPr/>
          <p:nvPr/>
        </p:nvGrpSpPr>
        <p:grpSpPr>
          <a:xfrm>
            <a:off x="-1052951" y="0"/>
            <a:ext cx="6858001" cy="6858000"/>
            <a:chOff x="-3" y="0"/>
            <a:chExt cx="7777357" cy="6858000"/>
          </a:xfrm>
        </p:grpSpPr>
        <p:sp>
          <p:nvSpPr>
            <p:cNvPr id="11" name="Graphic 5">
              <a:extLst>
                <a:ext uri="{FF2B5EF4-FFF2-40B4-BE49-F238E27FC236}">
                  <a16:creationId xmlns:a16="http://schemas.microsoft.com/office/drawing/2014/main" id="{DAF87911-A785-A14F-981A-1E1C95D719E4}"/>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B8967153-9024-97E8-A45A-4B984E15D4DB}"/>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3" name="Graphic 5">
              <a:extLst>
                <a:ext uri="{FF2B5EF4-FFF2-40B4-BE49-F238E27FC236}">
                  <a16:creationId xmlns:a16="http://schemas.microsoft.com/office/drawing/2014/main" id="{62832458-8011-BAFC-8A88-2B90A0A7731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081038975"/>
              </p:ext>
            </p:extLst>
          </p:nvPr>
        </p:nvGraphicFramePr>
        <p:xfrm>
          <a:off x="324092" y="1415479"/>
          <a:ext cx="11671188" cy="4800128"/>
        </p:xfrm>
        <a:graphic>
          <a:graphicData uri="http://schemas.openxmlformats.org/drawingml/2006/table">
            <a:tbl>
              <a:tblPr firstRow="1" bandRow="1">
                <a:tableStyleId>{5C22544A-7EE6-4342-B048-85BDC9FD1C3A}</a:tableStyleId>
              </a:tblPr>
              <a:tblGrid>
                <a:gridCol w="555584">
                  <a:extLst>
                    <a:ext uri="{9D8B030D-6E8A-4147-A177-3AD203B41FA5}">
                      <a16:colId xmlns:a16="http://schemas.microsoft.com/office/drawing/2014/main" val="995702848"/>
                    </a:ext>
                  </a:extLst>
                </a:gridCol>
                <a:gridCol w="1053296">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9</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03/09/20XX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30C8A"/>
                          </a:solidFill>
                          <a:effectLst/>
                          <a:latin typeface="Century Gothic" panose="020B0502020202020204" pitchFamily="34" charset="0"/>
                        </a:rPr>
                        <a:t>Content</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Video Post</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Giving users a behind-the-scenes look at Positive Charge's operations.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10</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03/10/20XX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Newsletter</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Subscribers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Marketing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Updating subscribers on Positive Charge's products and industry news.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11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03/11/20XX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Live Q&amp;A</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Prospects &amp; Clients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Social Media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Addressing common questions about EV charging.</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12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03/12/20XX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Case Study Highlight</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Decision-Makers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Sales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Showcasing a detailed success story of a major client.</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13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03/13/20XX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Content</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How-To Guide</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New Users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Content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Guiding new users on maximizing the benefits of Positive Charge's services.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14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03/14/20XX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Call</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Onboarding Call</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New Sign-Ups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Sales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Guiding new clients through the setup process.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15</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03/15/20XX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Poll</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Social Media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Understanding audience preferences for EV charging.</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600016">
                <a:tc>
                  <a:txBody>
                    <a:bodyPr/>
                    <a:lstStyle/>
                    <a:p>
                      <a:pPr algn="ctr"/>
                      <a:r>
                        <a:rPr lang="en-US" sz="2800" b="0" dirty="0">
                          <a:solidFill>
                            <a:srgbClr val="030C8A"/>
                          </a:solidFill>
                          <a:latin typeface="Century Gothic" panose="020B0502020202020204" pitchFamily="34" charset="0"/>
                        </a:rPr>
                        <a:t>16</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03/16/20XX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Event</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Online Workshop</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International Prospects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Events Team</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Introducing international prospects to Positive Charge's global solutions.</a:t>
                      </a:r>
                    </a:p>
                  </a:txBody>
                  <a:tcPr marL="82296" marR="82296"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2" name="Graphic 123">
            <a:extLst>
              <a:ext uri="{FF2B5EF4-FFF2-40B4-BE49-F238E27FC236}">
                <a16:creationId xmlns:a16="http://schemas.microsoft.com/office/drawing/2014/main" id="{083656D7-C51C-1DF8-0C56-96237E4CFBEB}"/>
              </a:ext>
            </a:extLst>
          </p:cNvPr>
          <p:cNvGrpSpPr/>
          <p:nvPr/>
        </p:nvGrpSpPr>
        <p:grpSpPr>
          <a:xfrm>
            <a:off x="7846842" y="232159"/>
            <a:ext cx="684927" cy="684908"/>
            <a:chOff x="7846842" y="232159"/>
            <a:chExt cx="684927" cy="684908"/>
          </a:xfrm>
          <a:solidFill>
            <a:srgbClr val="238293"/>
          </a:solidFill>
        </p:grpSpPr>
        <p:sp>
          <p:nvSpPr>
            <p:cNvPr id="3" name="Freeform 2">
              <a:extLst>
                <a:ext uri="{FF2B5EF4-FFF2-40B4-BE49-F238E27FC236}">
                  <a16:creationId xmlns:a16="http://schemas.microsoft.com/office/drawing/2014/main" id="{48C10A73-3336-831A-EC12-68C4FF69567F}"/>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B6E578DC-D8AB-932E-85B7-3B934DCC8AA7}"/>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0E5547CF-65EF-BA3D-4158-D2978A38886A}"/>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FE34FC9A-2DC4-8024-8140-BC947B8068DB}"/>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372D3224-2035-2A8E-7B6F-F7385DF759C3}"/>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40F08FC7-462A-836B-907E-1089E3EA92E6}"/>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51BE768-1950-EB68-636C-95F51914F44A}"/>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nvGrpSpPr>
          <p:cNvPr id="14" name="Group 13">
            <a:extLst>
              <a:ext uri="{FF2B5EF4-FFF2-40B4-BE49-F238E27FC236}">
                <a16:creationId xmlns:a16="http://schemas.microsoft.com/office/drawing/2014/main" id="{88E54253-606A-29D3-5641-C031604372BA}"/>
              </a:ext>
            </a:extLst>
          </p:cNvPr>
          <p:cNvGrpSpPr>
            <a:grpSpLocks noChangeAspect="1"/>
          </p:cNvGrpSpPr>
          <p:nvPr/>
        </p:nvGrpSpPr>
        <p:grpSpPr>
          <a:xfrm>
            <a:off x="10596008" y="6159107"/>
            <a:ext cx="1325880" cy="625573"/>
            <a:chOff x="7146234" y="4423550"/>
            <a:chExt cx="4850063" cy="2288344"/>
          </a:xfrm>
        </p:grpSpPr>
        <p:grpSp>
          <p:nvGrpSpPr>
            <p:cNvPr id="15" name="Group 14">
              <a:extLst>
                <a:ext uri="{FF2B5EF4-FFF2-40B4-BE49-F238E27FC236}">
                  <a16:creationId xmlns:a16="http://schemas.microsoft.com/office/drawing/2014/main" id="{037AC23A-2DDD-B04B-5BFE-3DF92BDAA602}"/>
                </a:ext>
              </a:extLst>
            </p:cNvPr>
            <p:cNvGrpSpPr/>
            <p:nvPr/>
          </p:nvGrpSpPr>
          <p:grpSpPr>
            <a:xfrm>
              <a:off x="7146234" y="4423550"/>
              <a:ext cx="4850063" cy="2288344"/>
              <a:chOff x="7146234" y="4423550"/>
              <a:chExt cx="4850063" cy="2288344"/>
            </a:xfrm>
          </p:grpSpPr>
          <p:grpSp>
            <p:nvGrpSpPr>
              <p:cNvPr id="17" name="Graphic 3">
                <a:extLst>
                  <a:ext uri="{FF2B5EF4-FFF2-40B4-BE49-F238E27FC236}">
                    <a16:creationId xmlns:a16="http://schemas.microsoft.com/office/drawing/2014/main" id="{5410D2B1-299A-0D8C-C74A-E18A80822C2B}"/>
                  </a:ext>
                </a:extLst>
              </p:cNvPr>
              <p:cNvGrpSpPr/>
              <p:nvPr/>
            </p:nvGrpSpPr>
            <p:grpSpPr>
              <a:xfrm>
                <a:off x="7146234" y="4423550"/>
                <a:ext cx="4850063" cy="1754651"/>
                <a:chOff x="0" y="0"/>
                <a:chExt cx="2642190" cy="956167"/>
              </a:xfrm>
              <a:solidFill>
                <a:srgbClr val="0033A3"/>
              </a:solidFill>
            </p:grpSpPr>
            <p:sp>
              <p:nvSpPr>
                <p:cNvPr id="78" name="Freeform 77">
                  <a:extLst>
                    <a:ext uri="{FF2B5EF4-FFF2-40B4-BE49-F238E27FC236}">
                      <a16:creationId xmlns:a16="http://schemas.microsoft.com/office/drawing/2014/main" id="{01FB9CBE-1B34-BA79-B855-E229181F0234}"/>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9F4F48D4-98FB-0A19-2E2B-3184828E506B}"/>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21148F98-CAE0-8877-ECBC-EE3AAD332DED}"/>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8" name="Group 17">
                <a:extLst>
                  <a:ext uri="{FF2B5EF4-FFF2-40B4-BE49-F238E27FC236}">
                    <a16:creationId xmlns:a16="http://schemas.microsoft.com/office/drawing/2014/main" id="{424EAB70-A9F4-F53C-E60E-78B026BDDC4E}"/>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9" name="Freeform 18">
                  <a:extLst>
                    <a:ext uri="{FF2B5EF4-FFF2-40B4-BE49-F238E27FC236}">
                      <a16:creationId xmlns:a16="http://schemas.microsoft.com/office/drawing/2014/main" id="{07DF9D4F-EF1F-A219-B516-FA932BD892A2}"/>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756682A-18C8-771A-A505-A7B4ED73BA4C}"/>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B04F3CE-AD54-8A37-9CFB-32B4E31564F2}"/>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C3766E7E-EA4B-4A3B-DD68-58AE80DE7747}"/>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6E5C274-A6D6-5A6A-79A7-633A05B6B00D}"/>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18A1530-BC5B-5903-3BE3-148D250098D7}"/>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9B300593-FB2C-331F-384E-B411CAD9A201}"/>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0A5183E-7342-09E3-013F-42C9B3BE31B3}"/>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06B77708-E156-96B3-66DA-3D6D09EDBEF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F374AF91-C944-CEE4-FAE7-702CA647DF9A}"/>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2FE250A3-4BD3-9253-E1E2-1421428394BE}"/>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BC91D0C-AFEF-0D35-05AD-F0C134F57A4D}"/>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F76C183-D487-99FA-CE69-B39CD00F72DD}"/>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121155F-A6F7-843A-053C-5677BF1390C5}"/>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4986EFB-A17E-3AFC-FB86-59447EBC4E96}"/>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138524F4-A115-A85F-C372-3F023ABD574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7370AC03-F131-AA71-1E5A-BC846452BD03}"/>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6C7C84B3-6108-18D8-51BC-C0637C3CCEAF}"/>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F37C01-6C73-A123-F969-DFD7150A37ED}"/>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3A2C70A7-6999-6BF0-E480-576FC900D1EA}"/>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EE33369-489F-7C8D-F5A0-2271D08FFE63}"/>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9862DDA6-8296-0724-83D1-7C7266ABCE25}"/>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6" name="Freeform 15">
              <a:extLst>
                <a:ext uri="{FF2B5EF4-FFF2-40B4-BE49-F238E27FC236}">
                  <a16:creationId xmlns:a16="http://schemas.microsoft.com/office/drawing/2014/main" id="{0C6A7837-DA8C-D112-0B22-DF0A73BC24EE}"/>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403468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913C312-5C88-562A-1578-B7BD10A8FC76}"/>
              </a:ext>
            </a:extLst>
          </p:cNvPr>
          <p:cNvGrpSpPr/>
          <p:nvPr/>
        </p:nvGrpSpPr>
        <p:grpSpPr>
          <a:xfrm>
            <a:off x="-1052951" y="0"/>
            <a:ext cx="6858001" cy="6858000"/>
            <a:chOff x="-3" y="0"/>
            <a:chExt cx="7777357" cy="6858000"/>
          </a:xfrm>
        </p:grpSpPr>
        <p:sp>
          <p:nvSpPr>
            <p:cNvPr id="11" name="Graphic 5">
              <a:extLst>
                <a:ext uri="{FF2B5EF4-FFF2-40B4-BE49-F238E27FC236}">
                  <a16:creationId xmlns:a16="http://schemas.microsoft.com/office/drawing/2014/main" id="{1E37EC9B-394F-3F7A-456B-8C7A04FB24B5}"/>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85C46B9E-3EBF-4489-E54C-A6D1734E666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3" name="Graphic 5">
              <a:extLst>
                <a:ext uri="{FF2B5EF4-FFF2-40B4-BE49-F238E27FC236}">
                  <a16:creationId xmlns:a16="http://schemas.microsoft.com/office/drawing/2014/main" id="{DA20BE6C-90B5-030F-8D68-8B656B3DD083}"/>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86994067"/>
              </p:ext>
            </p:extLst>
          </p:nvPr>
        </p:nvGraphicFramePr>
        <p:xfrm>
          <a:off x="324092" y="1415479"/>
          <a:ext cx="11671188" cy="4800128"/>
        </p:xfrm>
        <a:graphic>
          <a:graphicData uri="http://schemas.openxmlformats.org/drawingml/2006/table">
            <a:tbl>
              <a:tblPr firstRow="1" bandRow="1">
                <a:tableStyleId>{5C22544A-7EE6-4342-B048-85BDC9FD1C3A}</a:tableStyleId>
              </a:tblPr>
              <a:tblGrid>
                <a:gridCol w="555584">
                  <a:extLst>
                    <a:ext uri="{9D8B030D-6E8A-4147-A177-3AD203B41FA5}">
                      <a16:colId xmlns:a16="http://schemas.microsoft.com/office/drawing/2014/main" val="995702848"/>
                    </a:ext>
                  </a:extLst>
                </a:gridCol>
                <a:gridCol w="1053296">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17</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03/17/20XX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30C8A"/>
                          </a:solidFill>
                          <a:effectLst/>
                          <a:latin typeface="Century Gothic" panose="020B0502020202020204" pitchFamily="34" charset="0"/>
                        </a:rPr>
                        <a:t>Content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Whitepaper</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Industry Professionals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Performing a detailed analysis of the EV charging landscape.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18</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03/18/20XX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30C8A"/>
                          </a:solidFill>
                          <a:effectLst/>
                          <a:latin typeface="Century Gothic" panose="020B0502020202020204" pitchFamily="34" charset="0"/>
                        </a:rPr>
                        <a:t>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Exclusive Offer</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Loyal Clients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Sales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Offering a special discount on Positive Charge's advanced solutions.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19</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03/19/20XX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Trivia Quiz</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Social Media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Engaging the audience with EV-related questions.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20</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03/20/20XX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Content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Guest Post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Wider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Collaborating with a renowned industry expert for insights.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21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03/21/20XX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Call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Client Appreciation Call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Long-Term Clients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Customer Service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Thanking clients for their continued trust in Positive Charge.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22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03/22/20XX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Feedback Request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All Clients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Marketing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Collecting feedback for continual improvement.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23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03/23/20XX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Feature Friday</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00000"/>
                          </a:solidFill>
                          <a:effectLst/>
                          <a:latin typeface="Century Gothic" panose="020B0502020202020204" pitchFamily="34" charset="0"/>
                        </a:rPr>
                        <a:t>Social Media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Showcasing the latest technology addition at Positive Charge.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600016">
                <a:tc>
                  <a:txBody>
                    <a:bodyPr/>
                    <a:lstStyle/>
                    <a:p>
                      <a:pPr algn="ctr"/>
                      <a:r>
                        <a:rPr lang="en-US" sz="2800" b="0" dirty="0">
                          <a:solidFill>
                            <a:srgbClr val="030C8A"/>
                          </a:solidFill>
                          <a:latin typeface="Century Gothic" panose="020B0502020202020204" pitchFamily="34" charset="0"/>
                        </a:rPr>
                        <a:t>24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03/24/20XX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Event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Networking Event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Potential Partners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Business Development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Meeting industry peers and potential collaborators.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2" name="Graphic 123">
            <a:extLst>
              <a:ext uri="{FF2B5EF4-FFF2-40B4-BE49-F238E27FC236}">
                <a16:creationId xmlns:a16="http://schemas.microsoft.com/office/drawing/2014/main" id="{6B984372-4776-95A5-3D6D-EA83030049E5}"/>
              </a:ext>
            </a:extLst>
          </p:cNvPr>
          <p:cNvGrpSpPr/>
          <p:nvPr/>
        </p:nvGrpSpPr>
        <p:grpSpPr>
          <a:xfrm>
            <a:off x="7846842" y="232159"/>
            <a:ext cx="684927" cy="684908"/>
            <a:chOff x="7846842" y="232159"/>
            <a:chExt cx="684927" cy="684908"/>
          </a:xfrm>
          <a:solidFill>
            <a:srgbClr val="238293"/>
          </a:solidFill>
        </p:grpSpPr>
        <p:sp>
          <p:nvSpPr>
            <p:cNvPr id="3" name="Freeform 2">
              <a:extLst>
                <a:ext uri="{FF2B5EF4-FFF2-40B4-BE49-F238E27FC236}">
                  <a16:creationId xmlns:a16="http://schemas.microsoft.com/office/drawing/2014/main" id="{B6801051-40BD-E2A6-2245-15C934431889}"/>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C7FED7C8-838C-6EAA-4893-06691C471FF6}"/>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B9CE81D9-557F-4887-F7FF-6D5E48118A4F}"/>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F82DC3DB-BA24-700E-5299-8FF75799D5E4}"/>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C667EDBC-2B80-5F9F-B461-EE45415B2A59}"/>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C2C58FBC-2EAF-E2C8-0B3F-21D1EA7B9C6B}"/>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BF7585FF-A071-7332-57FC-E8AF8DA69784}"/>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grpSp>
        <p:nvGrpSpPr>
          <p:cNvPr id="14" name="Group 13">
            <a:extLst>
              <a:ext uri="{FF2B5EF4-FFF2-40B4-BE49-F238E27FC236}">
                <a16:creationId xmlns:a16="http://schemas.microsoft.com/office/drawing/2014/main" id="{A3B84560-1503-5CF0-AA04-811531ED8A75}"/>
              </a:ext>
            </a:extLst>
          </p:cNvPr>
          <p:cNvGrpSpPr>
            <a:grpSpLocks noChangeAspect="1"/>
          </p:cNvGrpSpPr>
          <p:nvPr/>
        </p:nvGrpSpPr>
        <p:grpSpPr>
          <a:xfrm>
            <a:off x="10596008" y="6159107"/>
            <a:ext cx="1325880" cy="625573"/>
            <a:chOff x="7146234" y="4423550"/>
            <a:chExt cx="4850063" cy="2288344"/>
          </a:xfrm>
        </p:grpSpPr>
        <p:grpSp>
          <p:nvGrpSpPr>
            <p:cNvPr id="15" name="Group 14">
              <a:extLst>
                <a:ext uri="{FF2B5EF4-FFF2-40B4-BE49-F238E27FC236}">
                  <a16:creationId xmlns:a16="http://schemas.microsoft.com/office/drawing/2014/main" id="{B5403943-44FF-EA85-73A7-A265AB20349F}"/>
                </a:ext>
              </a:extLst>
            </p:cNvPr>
            <p:cNvGrpSpPr/>
            <p:nvPr/>
          </p:nvGrpSpPr>
          <p:grpSpPr>
            <a:xfrm>
              <a:off x="7146234" y="4423550"/>
              <a:ext cx="4850063" cy="2288344"/>
              <a:chOff x="7146234" y="4423550"/>
              <a:chExt cx="4850063" cy="2288344"/>
            </a:xfrm>
          </p:grpSpPr>
          <p:grpSp>
            <p:nvGrpSpPr>
              <p:cNvPr id="17" name="Graphic 3">
                <a:extLst>
                  <a:ext uri="{FF2B5EF4-FFF2-40B4-BE49-F238E27FC236}">
                    <a16:creationId xmlns:a16="http://schemas.microsoft.com/office/drawing/2014/main" id="{6823EF1C-57F4-A404-EA09-B1164F19D700}"/>
                  </a:ext>
                </a:extLst>
              </p:cNvPr>
              <p:cNvGrpSpPr/>
              <p:nvPr/>
            </p:nvGrpSpPr>
            <p:grpSpPr>
              <a:xfrm>
                <a:off x="7146234" y="4423550"/>
                <a:ext cx="4850063" cy="1754651"/>
                <a:chOff x="0" y="0"/>
                <a:chExt cx="2642190" cy="956167"/>
              </a:xfrm>
              <a:solidFill>
                <a:srgbClr val="0033A3"/>
              </a:solidFill>
            </p:grpSpPr>
            <p:sp>
              <p:nvSpPr>
                <p:cNvPr id="78" name="Freeform 77">
                  <a:extLst>
                    <a:ext uri="{FF2B5EF4-FFF2-40B4-BE49-F238E27FC236}">
                      <a16:creationId xmlns:a16="http://schemas.microsoft.com/office/drawing/2014/main" id="{2F3F7627-48F7-267E-E52B-808DFCFA7DDA}"/>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F96C0FC9-71F8-AB37-AE6C-2A587F50FC7E}"/>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B759F657-FCF1-7251-1913-D5AD56E56C2E}"/>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8" name="Group 17">
                <a:extLst>
                  <a:ext uri="{FF2B5EF4-FFF2-40B4-BE49-F238E27FC236}">
                    <a16:creationId xmlns:a16="http://schemas.microsoft.com/office/drawing/2014/main" id="{CAB75FCE-FE8D-4FA8-30A9-40973709BA35}"/>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9" name="Freeform 18">
                  <a:extLst>
                    <a:ext uri="{FF2B5EF4-FFF2-40B4-BE49-F238E27FC236}">
                      <a16:creationId xmlns:a16="http://schemas.microsoft.com/office/drawing/2014/main" id="{13F38B5D-6838-F4B8-6C97-F1EF9D49771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E5D99D50-929A-1C64-FB9E-17FB7FA6E6E6}"/>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900A8E5-D3F5-1797-7AC7-FC0EE90FE2EF}"/>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8D29C7B-ECC2-3233-E256-0983B73DC808}"/>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FF82383-BBD3-83F8-509C-06B0B417869E}"/>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A307764-D6B0-3DBD-D9A8-751A620923D3}"/>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51C91F9-4C4C-EFF9-F2D0-DA892E8BA23A}"/>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5A67B0D-178C-422C-2AD6-B8A0A6397CD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C1912144-A770-0FB2-DB72-80F31B099309}"/>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061B69C6-24D6-6A43-9CC9-14050B6844D0}"/>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5F4C4F6C-E982-12AB-B9FE-2C78BFDCA23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00BF2737-9F6A-B2F6-3854-942B9FB90C6F}"/>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5DF9829-1AFC-5FA7-09E0-CCB8853287CC}"/>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4E4C54C-5A17-61D7-EF9A-C363E3E3926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5F3C802A-3AA3-05BD-B201-06E1E0FBA7AB}"/>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1298B1FE-525C-4A92-7412-341893C4D0BF}"/>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4C3172F8-099A-C365-C9EF-89F39502297D}"/>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57862DB7-C27F-F293-4D39-53FCDDC8090C}"/>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C80CAA8D-0295-A41D-5DC5-1F5FE903F8E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A9E6E25-4D7C-A582-DFFE-B141BD690041}"/>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00D977F4-80D7-CFD7-276D-E8B3DB74C109}"/>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28896E15-CB99-E8BF-6D66-143308F62580}"/>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6" name="Freeform 15">
              <a:extLst>
                <a:ext uri="{FF2B5EF4-FFF2-40B4-BE49-F238E27FC236}">
                  <a16:creationId xmlns:a16="http://schemas.microsoft.com/office/drawing/2014/main" id="{6EFFCFC0-B2FF-82A3-AD4E-EE77BBCE1658}"/>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240072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1B4702-917D-6AB5-6C88-21CC719E2111}"/>
              </a:ext>
            </a:extLst>
          </p:cNvPr>
          <p:cNvGrpSpPr/>
          <p:nvPr/>
        </p:nvGrpSpPr>
        <p:grpSpPr>
          <a:xfrm>
            <a:off x="-1052951" y="0"/>
            <a:ext cx="6858001" cy="6858000"/>
            <a:chOff x="-3" y="0"/>
            <a:chExt cx="7777357" cy="6858000"/>
          </a:xfrm>
        </p:grpSpPr>
        <p:sp>
          <p:nvSpPr>
            <p:cNvPr id="12" name="Graphic 5">
              <a:extLst>
                <a:ext uri="{FF2B5EF4-FFF2-40B4-BE49-F238E27FC236}">
                  <a16:creationId xmlns:a16="http://schemas.microsoft.com/office/drawing/2014/main" id="{68BF0CCC-C864-ED6E-B4B6-8008B693E4CD}"/>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3" name="Graphic 5">
              <a:extLst>
                <a:ext uri="{FF2B5EF4-FFF2-40B4-BE49-F238E27FC236}">
                  <a16:creationId xmlns:a16="http://schemas.microsoft.com/office/drawing/2014/main" id="{118D63A4-D3C7-F4A5-89E9-2B93A7D1EA1F}"/>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4" name="Graphic 5">
              <a:extLst>
                <a:ext uri="{FF2B5EF4-FFF2-40B4-BE49-F238E27FC236}">
                  <a16:creationId xmlns:a16="http://schemas.microsoft.com/office/drawing/2014/main" id="{9D34B866-62FA-8750-E497-FF2F6FEE949D}"/>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4038335218"/>
              </p:ext>
            </p:extLst>
          </p:nvPr>
        </p:nvGraphicFramePr>
        <p:xfrm>
          <a:off x="324092" y="1415479"/>
          <a:ext cx="11671188" cy="4200112"/>
        </p:xfrm>
        <a:graphic>
          <a:graphicData uri="http://schemas.openxmlformats.org/drawingml/2006/table">
            <a:tbl>
              <a:tblPr firstRow="1" bandRow="1">
                <a:tableStyleId>{5C22544A-7EE6-4342-B048-85BDC9FD1C3A}</a:tableStyleId>
              </a:tblPr>
              <a:tblGrid>
                <a:gridCol w="555584">
                  <a:extLst>
                    <a:ext uri="{9D8B030D-6E8A-4147-A177-3AD203B41FA5}">
                      <a16:colId xmlns:a16="http://schemas.microsoft.com/office/drawing/2014/main" val="995702848"/>
                    </a:ext>
                  </a:extLst>
                </a:gridCol>
                <a:gridCol w="1053296">
                  <a:extLst>
                    <a:ext uri="{9D8B030D-6E8A-4147-A177-3AD203B41FA5}">
                      <a16:colId xmlns:a16="http://schemas.microsoft.com/office/drawing/2014/main" val="3581979655"/>
                    </a:ext>
                  </a:extLst>
                </a:gridCol>
                <a:gridCol w="1648035">
                  <a:extLst>
                    <a:ext uri="{9D8B030D-6E8A-4147-A177-3AD203B41FA5}">
                      <a16:colId xmlns:a16="http://schemas.microsoft.com/office/drawing/2014/main" val="101125340"/>
                    </a:ext>
                  </a:extLst>
                </a:gridCol>
                <a:gridCol w="1822776">
                  <a:extLst>
                    <a:ext uri="{9D8B030D-6E8A-4147-A177-3AD203B41FA5}">
                      <a16:colId xmlns:a16="http://schemas.microsoft.com/office/drawing/2014/main" val="3414664192"/>
                    </a:ext>
                  </a:extLst>
                </a:gridCol>
                <a:gridCol w="1822776">
                  <a:extLst>
                    <a:ext uri="{9D8B030D-6E8A-4147-A177-3AD203B41FA5}">
                      <a16:colId xmlns:a16="http://schemas.microsoft.com/office/drawing/2014/main" val="1766314388"/>
                    </a:ext>
                  </a:extLst>
                </a:gridCol>
                <a:gridCol w="1822776">
                  <a:extLst>
                    <a:ext uri="{9D8B030D-6E8A-4147-A177-3AD203B41FA5}">
                      <a16:colId xmlns:a16="http://schemas.microsoft.com/office/drawing/2014/main" val="3006815530"/>
                    </a:ext>
                  </a:extLst>
                </a:gridCol>
                <a:gridCol w="2945945">
                  <a:extLst>
                    <a:ext uri="{9D8B030D-6E8A-4147-A177-3AD203B41FA5}">
                      <a16:colId xmlns:a16="http://schemas.microsoft.com/office/drawing/2014/main" val="2717681533"/>
                    </a:ext>
                  </a:extLst>
                </a:gridCol>
              </a:tblGrid>
              <a:tr h="600016">
                <a:tc>
                  <a:txBody>
                    <a:bodyPr/>
                    <a:lstStyle/>
                    <a:p>
                      <a:pPr algn="ctr"/>
                      <a:r>
                        <a:rPr lang="en-US" sz="2800" b="0" dirty="0">
                          <a:solidFill>
                            <a:srgbClr val="030C8A"/>
                          </a:solidFill>
                          <a:latin typeface="Century Gothic" panose="020B0502020202020204" pitchFamily="34" charset="0"/>
                        </a:rPr>
                        <a:t>25</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03/25/20XX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Update Notification</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All Users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IT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Informing all users about system upgrades and enhancements.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600016">
                <a:tc>
                  <a:txBody>
                    <a:bodyPr/>
                    <a:lstStyle/>
                    <a:p>
                      <a:pPr algn="ctr"/>
                      <a:r>
                        <a:rPr lang="en-US" sz="2800" b="0" dirty="0">
                          <a:solidFill>
                            <a:srgbClr val="030C8A"/>
                          </a:solidFill>
                          <a:latin typeface="Century Gothic" panose="020B0502020202020204" pitchFamily="34" charset="0"/>
                        </a:rPr>
                        <a:t>26</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03/26/20XX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Announcement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Marketing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Teasing a new product launch.</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600016">
                <a:tc>
                  <a:txBody>
                    <a:bodyPr/>
                    <a:lstStyle/>
                    <a:p>
                      <a:pPr algn="ctr"/>
                      <a:r>
                        <a:rPr lang="en-US" sz="2800" b="0" dirty="0">
                          <a:solidFill>
                            <a:srgbClr val="030C8A"/>
                          </a:solidFill>
                          <a:latin typeface="Century Gothic" panose="020B0502020202020204" pitchFamily="34" charset="0"/>
                        </a:rPr>
                        <a:t>27</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03/27/20XX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Content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Tutorial Video</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Users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Helping users navigate the new features of Positive Charge's services.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600016">
                <a:tc>
                  <a:txBody>
                    <a:bodyPr/>
                    <a:lstStyle/>
                    <a:p>
                      <a:pPr algn="ctr"/>
                      <a:r>
                        <a:rPr lang="en-US" sz="2800" b="0" dirty="0">
                          <a:solidFill>
                            <a:srgbClr val="030C8A"/>
                          </a:solidFill>
                          <a:latin typeface="Century Gothic" panose="020B0502020202020204" pitchFamily="34" charset="0"/>
                        </a:rPr>
                        <a:t>28</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03/28/20XX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Call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Retention Call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Inactive Users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Sales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Addressing concerns and winning back inactive users.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600016">
                <a:tc>
                  <a:txBody>
                    <a:bodyPr/>
                    <a:lstStyle/>
                    <a:p>
                      <a:pPr algn="ctr"/>
                      <a:r>
                        <a:rPr lang="en-US" sz="2800" b="0" dirty="0">
                          <a:solidFill>
                            <a:srgbClr val="030C8A"/>
                          </a:solidFill>
                          <a:latin typeface="Century Gothic" panose="020B0502020202020204" pitchFamily="34" charset="0"/>
                        </a:rPr>
                        <a:t>29</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03/29/20XX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Social Media</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Stories Highlight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Social Media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10548"/>
                          </a:solidFill>
                          <a:effectLst/>
                          <a:latin typeface="Century Gothic" panose="020B0502020202020204" pitchFamily="34" charset="0"/>
                        </a:rPr>
                        <a:t>Showing a day in the life at Positive Charge.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600016">
                <a:tc>
                  <a:txBody>
                    <a:bodyPr/>
                    <a:lstStyle/>
                    <a:p>
                      <a:pPr algn="ctr"/>
                      <a:r>
                        <a:rPr lang="en-US" sz="2800" b="0" dirty="0">
                          <a:solidFill>
                            <a:srgbClr val="030C8A"/>
                          </a:solidFill>
                          <a:latin typeface="Century Gothic" panose="020B0502020202020204" pitchFamily="34" charset="0"/>
                        </a:rPr>
                        <a:t>30</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r>
                        <a:rPr lang="en-US" sz="1200" b="0" dirty="0">
                          <a:solidFill>
                            <a:schemeClr val="tx1">
                              <a:lumMod val="65000"/>
                              <a:lumOff val="35000"/>
                            </a:schemeClr>
                          </a:solidFill>
                          <a:latin typeface="Century Gothic" panose="020B0502020202020204" pitchFamily="34" charset="0"/>
                        </a:rPr>
                        <a:t>03/30/20XX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30C8A"/>
                          </a:solidFill>
                          <a:effectLst/>
                          <a:latin typeface="Century Gothic" panose="020B0502020202020204" pitchFamily="34" charset="0"/>
                        </a:rPr>
                        <a:t>Email</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Monthly Recap</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Subscribers</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00000"/>
                          </a:solidFill>
                          <a:effectLst/>
                          <a:latin typeface="Century Gothic" panose="020B0502020202020204" pitchFamily="34" charset="0"/>
                        </a:rPr>
                        <a:t>Marketing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ctr"/>
                      <a:r>
                        <a:rPr lang="en-US" sz="1200" b="0" i="0" u="none" strike="noStrike">
                          <a:solidFill>
                            <a:srgbClr val="010548"/>
                          </a:solidFill>
                          <a:effectLst/>
                          <a:latin typeface="Century Gothic" panose="020B0502020202020204" pitchFamily="34" charset="0"/>
                        </a:rPr>
                        <a:t>Sharing highlights and updates from the month.</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600016">
                <a:tc>
                  <a:txBody>
                    <a:bodyPr/>
                    <a:lstStyle/>
                    <a:p>
                      <a:pPr algn="ctr"/>
                      <a:r>
                        <a:rPr lang="en-US" sz="2800" b="0" dirty="0">
                          <a:solidFill>
                            <a:srgbClr val="030C8A"/>
                          </a:solidFill>
                          <a:latin typeface="Century Gothic" panose="020B0502020202020204" pitchFamily="34" charset="0"/>
                        </a:rPr>
                        <a:t>31</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a:r>
                        <a:rPr lang="en-US" sz="1200" b="0" dirty="0">
                          <a:solidFill>
                            <a:schemeClr val="tx1">
                              <a:lumMod val="65000"/>
                              <a:lumOff val="35000"/>
                            </a:schemeClr>
                          </a:solidFill>
                          <a:latin typeface="Century Gothic" panose="020B0502020202020204" pitchFamily="34" charset="0"/>
                        </a:rPr>
                        <a:t>03/31/20XX</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30C8A"/>
                          </a:solidFill>
                          <a:effectLst/>
                          <a:latin typeface="Century Gothic" panose="020B0502020202020204" pitchFamily="34" charset="0"/>
                        </a:rPr>
                        <a:t>Content</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Expert Interview</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General Audience</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a:solidFill>
                            <a:srgbClr val="000000"/>
                          </a:solidFill>
                          <a:effectLst/>
                          <a:latin typeface="Century Gothic" panose="020B0502020202020204" pitchFamily="34" charset="0"/>
                        </a:rPr>
                        <a:t>Content Team</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ctr"/>
                      <a:r>
                        <a:rPr lang="en-US" sz="1200" b="0" i="0" u="none" strike="noStrike" dirty="0">
                          <a:solidFill>
                            <a:srgbClr val="010548"/>
                          </a:solidFill>
                          <a:effectLst/>
                          <a:latin typeface="Century Gothic" panose="020B0502020202020204" pitchFamily="34" charset="0"/>
                        </a:rPr>
                        <a:t>Hosting an industry expert who's discussing the future of EV charging.</a:t>
                      </a:r>
                    </a:p>
                  </a:txBody>
                  <a:tcPr marL="73152" marR="73152"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bl>
          </a:graphicData>
        </a:graphic>
      </p:graphicFrame>
      <p:sp>
        <p:nvSpPr>
          <p:cNvPr id="69" name="Rectangle 3">
            <a:extLst>
              <a:ext uri="{FF2B5EF4-FFF2-40B4-BE49-F238E27FC236}">
                <a16:creationId xmlns:a16="http://schemas.microsoft.com/office/drawing/2014/main" id="{98A482DA-38F0-96E1-3C09-69254981FB5C}"/>
              </a:ext>
            </a:extLst>
          </p:cNvPr>
          <p:cNvSpPr>
            <a:spLocks noChangeArrowheads="1"/>
          </p:cNvSpPr>
          <p:nvPr/>
        </p:nvSpPr>
        <p:spPr bwMode="auto">
          <a:xfrm>
            <a:off x="0" y="58882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0" name="Rounded Rectangle 69">
            <a:extLst>
              <a:ext uri="{FF2B5EF4-FFF2-40B4-BE49-F238E27FC236}">
                <a16:creationId xmlns:a16="http://schemas.microsoft.com/office/drawing/2014/main" id="{4BBC886A-AE46-647B-419D-A49EF7AD2513}"/>
              </a:ext>
            </a:extLst>
          </p:cNvPr>
          <p:cNvSpPr/>
          <p:nvPr/>
        </p:nvSpPr>
        <p:spPr>
          <a:xfrm>
            <a:off x="367896" y="1005615"/>
            <a:ext cx="1543036"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DAY &amp; DATE</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1998516" y="1005615"/>
            <a:ext cx="1543036" cy="325545"/>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TYPE</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3629136" y="1005615"/>
            <a:ext cx="1732534" cy="325545"/>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5449254" y="1005615"/>
            <a:ext cx="1732534" cy="325545"/>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AUDIENCE</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7269372" y="1005615"/>
            <a:ext cx="1732534" cy="325545"/>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OWNER</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9089490" y="1005615"/>
            <a:ext cx="2844594" cy="325545"/>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ACTIVITY DESCRIPTION</a:t>
            </a:r>
          </a:p>
        </p:txBody>
      </p:sp>
      <p:grpSp>
        <p:nvGrpSpPr>
          <p:cNvPr id="1033" name="Group 1032">
            <a:extLst>
              <a:ext uri="{FF2B5EF4-FFF2-40B4-BE49-F238E27FC236}">
                <a16:creationId xmlns:a16="http://schemas.microsoft.com/office/drawing/2014/main" id="{F7FF6BF0-D861-31E5-50FC-4A7E34684026}"/>
              </a:ext>
            </a:extLst>
          </p:cNvPr>
          <p:cNvGrpSpPr/>
          <p:nvPr/>
        </p:nvGrpSpPr>
        <p:grpSpPr>
          <a:xfrm>
            <a:off x="829418" y="241987"/>
            <a:ext cx="619991" cy="619991"/>
            <a:chOff x="829418" y="241987"/>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842334" y="293652"/>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000755">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829418" y="241987"/>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000755"/>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895292"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129311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1160079"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1028331" y="456400"/>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895292"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129311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1160079"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1028331" y="735396"/>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895292"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129311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1160079"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1028331" y="642397"/>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895292"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129311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1160079"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1028331" y="54939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000755">
                <a:alpha val="25000"/>
              </a:srgbClr>
            </a:solidFill>
            <a:ln w="12898" cap="flat">
              <a:noFill/>
              <a:prstDash val="solid"/>
              <a:miter/>
            </a:ln>
          </p:spPr>
          <p:txBody>
            <a:bodyPr rtlCol="0" anchor="ctr"/>
            <a:lstStyle/>
            <a:p>
              <a:endParaRPr lang="en-US"/>
            </a:p>
          </p:txBody>
        </p:sp>
      </p:grpSp>
      <p:grpSp>
        <p:nvGrpSpPr>
          <p:cNvPr id="3" name="Graphic 123">
            <a:extLst>
              <a:ext uri="{FF2B5EF4-FFF2-40B4-BE49-F238E27FC236}">
                <a16:creationId xmlns:a16="http://schemas.microsoft.com/office/drawing/2014/main" id="{4477E9D8-9CDC-A0FE-FF8F-4C722F5D8C9A}"/>
              </a:ext>
            </a:extLst>
          </p:cNvPr>
          <p:cNvGrpSpPr/>
          <p:nvPr/>
        </p:nvGrpSpPr>
        <p:grpSpPr>
          <a:xfrm>
            <a:off x="7846842" y="232159"/>
            <a:ext cx="684927" cy="684908"/>
            <a:chOff x="7846842" y="232159"/>
            <a:chExt cx="684927" cy="684908"/>
          </a:xfrm>
          <a:solidFill>
            <a:srgbClr val="238293"/>
          </a:solidFill>
        </p:grpSpPr>
        <p:sp>
          <p:nvSpPr>
            <p:cNvPr id="4" name="Freeform 3">
              <a:extLst>
                <a:ext uri="{FF2B5EF4-FFF2-40B4-BE49-F238E27FC236}">
                  <a16:creationId xmlns:a16="http://schemas.microsoft.com/office/drawing/2014/main" id="{D180B247-3C0B-4087-0ACA-D49913DCA4BF}"/>
                </a:ext>
              </a:extLst>
            </p:cNvPr>
            <p:cNvSpPr/>
            <p:nvPr/>
          </p:nvSpPr>
          <p:spPr>
            <a:xfrm>
              <a:off x="7872526" y="738705"/>
              <a:ext cx="492277" cy="164092"/>
            </a:xfrm>
            <a:custGeom>
              <a:avLst/>
              <a:gdLst>
                <a:gd name="connsiteX0" fmla="*/ 0 w 492277"/>
                <a:gd name="connsiteY0" fmla="*/ 149824 h 164092"/>
                <a:gd name="connsiteX1" fmla="*/ 326758 w 492277"/>
                <a:gd name="connsiteY1" fmla="*/ 0 h 164092"/>
                <a:gd name="connsiteX2" fmla="*/ 492278 w 492277"/>
                <a:gd name="connsiteY2" fmla="*/ 164093 h 164092"/>
                <a:gd name="connsiteX3" fmla="*/ 0 w 492277"/>
                <a:gd name="connsiteY3" fmla="*/ 149824 h 164092"/>
              </a:gdLst>
              <a:ahLst/>
              <a:cxnLst>
                <a:cxn ang="0">
                  <a:pos x="connsiteX0" y="connsiteY0"/>
                </a:cxn>
                <a:cxn ang="0">
                  <a:pos x="connsiteX1" y="connsiteY1"/>
                </a:cxn>
                <a:cxn ang="0">
                  <a:pos x="connsiteX2" y="connsiteY2"/>
                </a:cxn>
                <a:cxn ang="0">
                  <a:pos x="connsiteX3" y="connsiteY3"/>
                </a:cxn>
              </a:cxnLst>
              <a:rect l="l" t="t" r="r" b="b"/>
              <a:pathLst>
                <a:path w="492277" h="164092">
                  <a:moveTo>
                    <a:pt x="0" y="149824"/>
                  </a:moveTo>
                  <a:cubicBezTo>
                    <a:pt x="0" y="149824"/>
                    <a:pt x="238291" y="156958"/>
                    <a:pt x="326758" y="0"/>
                  </a:cubicBezTo>
                  <a:cubicBezTo>
                    <a:pt x="326758" y="0"/>
                    <a:pt x="338173" y="164093"/>
                    <a:pt x="492278" y="164093"/>
                  </a:cubicBezTo>
                  <a:lnTo>
                    <a:pt x="0" y="149824"/>
                  </a:lnTo>
                  <a:close/>
                </a:path>
              </a:pathLst>
            </a:custGeom>
            <a:solidFill>
              <a:srgbClr val="238293">
                <a:alpha val="50000"/>
              </a:srgbClr>
            </a:solidFill>
            <a:ln w="1408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333B98B5-1EA0-2E8E-4C47-4401E7925C96}"/>
                </a:ext>
              </a:extLst>
            </p:cNvPr>
            <p:cNvSpPr/>
            <p:nvPr/>
          </p:nvSpPr>
          <p:spPr>
            <a:xfrm>
              <a:off x="8213553" y="654518"/>
              <a:ext cx="303949" cy="248312"/>
            </a:xfrm>
            <a:custGeom>
              <a:avLst/>
              <a:gdLst>
                <a:gd name="connsiteX0" fmla="*/ 275390 w 303949"/>
                <a:gd name="connsiteY0" fmla="*/ 0 h 248312"/>
                <a:gd name="connsiteX1" fmla="*/ 283951 w 303949"/>
                <a:gd name="connsiteY1" fmla="*/ 49941 h 248312"/>
                <a:gd name="connsiteX2" fmla="*/ 129847 w 303949"/>
                <a:gd name="connsiteY2" fmla="*/ 209753 h 248312"/>
                <a:gd name="connsiteX3" fmla="*/ 0 w 303949"/>
                <a:gd name="connsiteY3" fmla="*/ 144116 h 248312"/>
                <a:gd name="connsiteX4" fmla="*/ 149824 w 303949"/>
                <a:gd name="connsiteY4" fmla="*/ 248279 h 248312"/>
                <a:gd name="connsiteX5" fmla="*/ 303928 w 303949"/>
                <a:gd name="connsiteY5" fmla="*/ 88467 h 248312"/>
                <a:gd name="connsiteX6" fmla="*/ 275390 w 303949"/>
                <a:gd name="connsiteY6" fmla="*/ 0 h 24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949" h="248312">
                  <a:moveTo>
                    <a:pt x="275390" y="0"/>
                  </a:moveTo>
                  <a:cubicBezTo>
                    <a:pt x="281098" y="15696"/>
                    <a:pt x="283951" y="32818"/>
                    <a:pt x="283951" y="49941"/>
                  </a:cubicBezTo>
                  <a:cubicBezTo>
                    <a:pt x="285378" y="136982"/>
                    <a:pt x="215461" y="208326"/>
                    <a:pt x="129847" y="209753"/>
                  </a:cubicBezTo>
                  <a:cubicBezTo>
                    <a:pt x="75625" y="211180"/>
                    <a:pt x="28538" y="184069"/>
                    <a:pt x="0" y="144116"/>
                  </a:cubicBezTo>
                  <a:cubicBezTo>
                    <a:pt x="21403" y="205472"/>
                    <a:pt x="81333" y="249706"/>
                    <a:pt x="149824" y="248279"/>
                  </a:cubicBezTo>
                  <a:cubicBezTo>
                    <a:pt x="236864" y="246852"/>
                    <a:pt x="305355" y="175508"/>
                    <a:pt x="303928" y="88467"/>
                  </a:cubicBezTo>
                  <a:cubicBezTo>
                    <a:pt x="303928" y="55649"/>
                    <a:pt x="292513" y="25684"/>
                    <a:pt x="275390" y="0"/>
                  </a:cubicBezTo>
                  <a:close/>
                </a:path>
              </a:pathLst>
            </a:custGeom>
            <a:solidFill>
              <a:srgbClr val="238293">
                <a:alpha val="50000"/>
              </a:srgbClr>
            </a:solidFill>
            <a:ln w="14089"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C7CC79CE-965E-8891-A695-567FE760D081}"/>
                </a:ext>
              </a:extLst>
            </p:cNvPr>
            <p:cNvSpPr/>
            <p:nvPr/>
          </p:nvSpPr>
          <p:spPr>
            <a:xfrm>
              <a:off x="7846842" y="619203"/>
              <a:ext cx="527949" cy="297863"/>
            </a:xfrm>
            <a:custGeom>
              <a:avLst/>
              <a:gdLst>
                <a:gd name="connsiteX0" fmla="*/ 513681 w 527949"/>
                <a:gd name="connsiteY0" fmla="*/ 297864 h 297863"/>
                <a:gd name="connsiteX1" fmla="*/ 14269 w 527949"/>
                <a:gd name="connsiteY1" fmla="*/ 297864 h 297863"/>
                <a:gd name="connsiteX2" fmla="*/ 0 w 527949"/>
                <a:gd name="connsiteY2" fmla="*/ 283595 h 297863"/>
                <a:gd name="connsiteX3" fmla="*/ 0 w 527949"/>
                <a:gd name="connsiteY3" fmla="*/ 262191 h 297863"/>
                <a:gd name="connsiteX4" fmla="*/ 206899 w 527949"/>
                <a:gd name="connsiteY4" fmla="*/ 5351 h 297863"/>
                <a:gd name="connsiteX5" fmla="*/ 208326 w 527949"/>
                <a:gd name="connsiteY5" fmla="*/ 5351 h 297863"/>
                <a:gd name="connsiteX6" fmla="*/ 232583 w 527949"/>
                <a:gd name="connsiteY6" fmla="*/ 1070 h 297863"/>
                <a:gd name="connsiteX7" fmla="*/ 236864 w 527949"/>
                <a:gd name="connsiteY7" fmla="*/ 1070 h 297863"/>
                <a:gd name="connsiteX8" fmla="*/ 292513 w 527949"/>
                <a:gd name="connsiteY8" fmla="*/ 1070 h 297863"/>
                <a:gd name="connsiteX9" fmla="*/ 295367 w 527949"/>
                <a:gd name="connsiteY9" fmla="*/ 1070 h 297863"/>
                <a:gd name="connsiteX10" fmla="*/ 319624 w 527949"/>
                <a:gd name="connsiteY10" fmla="*/ 5351 h 297863"/>
                <a:gd name="connsiteX11" fmla="*/ 321051 w 527949"/>
                <a:gd name="connsiteY11" fmla="*/ 5351 h 297863"/>
                <a:gd name="connsiteX12" fmla="*/ 388115 w 527949"/>
                <a:gd name="connsiteY12" fmla="*/ 29608 h 297863"/>
                <a:gd name="connsiteX13" fmla="*/ 395249 w 527949"/>
                <a:gd name="connsiteY13" fmla="*/ 38169 h 297863"/>
                <a:gd name="connsiteX14" fmla="*/ 393822 w 527949"/>
                <a:gd name="connsiteY14" fmla="*/ 49584 h 297863"/>
                <a:gd name="connsiteX15" fmla="*/ 370992 w 527949"/>
                <a:gd name="connsiteY15" fmla="*/ 128064 h 297863"/>
                <a:gd name="connsiteX16" fmla="*/ 370992 w 527949"/>
                <a:gd name="connsiteY16" fmla="*/ 128064 h 297863"/>
                <a:gd name="connsiteX17" fmla="*/ 513681 w 527949"/>
                <a:gd name="connsiteY17" fmla="*/ 267899 h 297863"/>
                <a:gd name="connsiteX18" fmla="*/ 527950 w 527949"/>
                <a:gd name="connsiteY18" fmla="*/ 282168 h 297863"/>
                <a:gd name="connsiteX19" fmla="*/ 513681 w 527949"/>
                <a:gd name="connsiteY19" fmla="*/ 297864 h 297863"/>
                <a:gd name="connsiteX20" fmla="*/ 28538 w 527949"/>
                <a:gd name="connsiteY20" fmla="*/ 269326 h 297863"/>
                <a:gd name="connsiteX21" fmla="*/ 419506 w 527949"/>
                <a:gd name="connsiteY21" fmla="*/ 269326 h 297863"/>
                <a:gd name="connsiteX22" fmla="*/ 342454 w 527949"/>
                <a:gd name="connsiteY22" fmla="*/ 129490 h 297863"/>
                <a:gd name="connsiteX23" fmla="*/ 342454 w 527949"/>
                <a:gd name="connsiteY23" fmla="*/ 129490 h 297863"/>
                <a:gd name="connsiteX24" fmla="*/ 361004 w 527949"/>
                <a:gd name="connsiteY24" fmla="*/ 48158 h 297863"/>
                <a:gd name="connsiteX25" fmla="*/ 315343 w 527949"/>
                <a:gd name="connsiteY25" fmla="*/ 32462 h 297863"/>
                <a:gd name="connsiteX26" fmla="*/ 313916 w 527949"/>
                <a:gd name="connsiteY26" fmla="*/ 32462 h 297863"/>
                <a:gd name="connsiteX27" fmla="*/ 292513 w 527949"/>
                <a:gd name="connsiteY27" fmla="*/ 29608 h 297863"/>
                <a:gd name="connsiteX28" fmla="*/ 289659 w 527949"/>
                <a:gd name="connsiteY28" fmla="*/ 29608 h 297863"/>
                <a:gd name="connsiteX29" fmla="*/ 238291 w 527949"/>
                <a:gd name="connsiteY29" fmla="*/ 28181 h 297863"/>
                <a:gd name="connsiteX30" fmla="*/ 235437 w 527949"/>
                <a:gd name="connsiteY30" fmla="*/ 28181 h 297863"/>
                <a:gd name="connsiteX31" fmla="*/ 214034 w 527949"/>
                <a:gd name="connsiteY31" fmla="*/ 31035 h 297863"/>
                <a:gd name="connsiteX32" fmla="*/ 212607 w 527949"/>
                <a:gd name="connsiteY32" fmla="*/ 31035 h 297863"/>
                <a:gd name="connsiteX33" fmla="*/ 28538 w 527949"/>
                <a:gd name="connsiteY33" fmla="*/ 262191 h 297863"/>
                <a:gd name="connsiteX34" fmla="*/ 28538 w 527949"/>
                <a:gd name="connsiteY34" fmla="*/ 269326 h 297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7949" h="297863">
                  <a:moveTo>
                    <a:pt x="513681" y="297864"/>
                  </a:moveTo>
                  <a:lnTo>
                    <a:pt x="14269" y="297864"/>
                  </a:lnTo>
                  <a:cubicBezTo>
                    <a:pt x="5708" y="297864"/>
                    <a:pt x="0" y="292156"/>
                    <a:pt x="0" y="283595"/>
                  </a:cubicBezTo>
                  <a:lnTo>
                    <a:pt x="0" y="262191"/>
                  </a:lnTo>
                  <a:cubicBezTo>
                    <a:pt x="0" y="139479"/>
                    <a:pt x="87040" y="31035"/>
                    <a:pt x="206899" y="5351"/>
                  </a:cubicBezTo>
                  <a:lnTo>
                    <a:pt x="208326" y="5351"/>
                  </a:lnTo>
                  <a:cubicBezTo>
                    <a:pt x="215461" y="3924"/>
                    <a:pt x="224022" y="2497"/>
                    <a:pt x="232583" y="1070"/>
                  </a:cubicBezTo>
                  <a:lnTo>
                    <a:pt x="236864" y="1070"/>
                  </a:lnTo>
                  <a:cubicBezTo>
                    <a:pt x="256841" y="-357"/>
                    <a:pt x="273963" y="-357"/>
                    <a:pt x="292513" y="1070"/>
                  </a:cubicBezTo>
                  <a:lnTo>
                    <a:pt x="295367" y="1070"/>
                  </a:lnTo>
                  <a:cubicBezTo>
                    <a:pt x="305355" y="2497"/>
                    <a:pt x="312489" y="3924"/>
                    <a:pt x="319624" y="5351"/>
                  </a:cubicBezTo>
                  <a:lnTo>
                    <a:pt x="321051" y="5351"/>
                  </a:lnTo>
                  <a:cubicBezTo>
                    <a:pt x="343881" y="11058"/>
                    <a:pt x="366711" y="18193"/>
                    <a:pt x="388115" y="29608"/>
                  </a:cubicBezTo>
                  <a:cubicBezTo>
                    <a:pt x="390968" y="31035"/>
                    <a:pt x="393822" y="35316"/>
                    <a:pt x="395249" y="38169"/>
                  </a:cubicBezTo>
                  <a:cubicBezTo>
                    <a:pt x="396676" y="42450"/>
                    <a:pt x="395249" y="46731"/>
                    <a:pt x="393822" y="49584"/>
                  </a:cubicBezTo>
                  <a:cubicBezTo>
                    <a:pt x="378126" y="73842"/>
                    <a:pt x="370992" y="100953"/>
                    <a:pt x="370992" y="128064"/>
                  </a:cubicBezTo>
                  <a:lnTo>
                    <a:pt x="370992" y="128064"/>
                  </a:lnTo>
                  <a:cubicBezTo>
                    <a:pt x="372419" y="205116"/>
                    <a:pt x="436629" y="267899"/>
                    <a:pt x="513681" y="267899"/>
                  </a:cubicBezTo>
                  <a:cubicBezTo>
                    <a:pt x="522242" y="267899"/>
                    <a:pt x="527950" y="273606"/>
                    <a:pt x="527950" y="282168"/>
                  </a:cubicBezTo>
                  <a:cubicBezTo>
                    <a:pt x="527950" y="290729"/>
                    <a:pt x="522242" y="297864"/>
                    <a:pt x="513681" y="297864"/>
                  </a:cubicBezTo>
                  <a:close/>
                  <a:moveTo>
                    <a:pt x="28538" y="269326"/>
                  </a:moveTo>
                  <a:lnTo>
                    <a:pt x="419506" y="269326"/>
                  </a:lnTo>
                  <a:cubicBezTo>
                    <a:pt x="373846" y="239361"/>
                    <a:pt x="343881" y="187993"/>
                    <a:pt x="342454" y="129490"/>
                  </a:cubicBezTo>
                  <a:lnTo>
                    <a:pt x="342454" y="129490"/>
                  </a:lnTo>
                  <a:cubicBezTo>
                    <a:pt x="342454" y="100953"/>
                    <a:pt x="348162" y="73842"/>
                    <a:pt x="361004" y="48158"/>
                  </a:cubicBezTo>
                  <a:cubicBezTo>
                    <a:pt x="346735" y="41023"/>
                    <a:pt x="331039" y="36742"/>
                    <a:pt x="315343" y="32462"/>
                  </a:cubicBezTo>
                  <a:lnTo>
                    <a:pt x="313916" y="32462"/>
                  </a:lnTo>
                  <a:cubicBezTo>
                    <a:pt x="308209" y="31035"/>
                    <a:pt x="301074" y="29608"/>
                    <a:pt x="292513" y="29608"/>
                  </a:cubicBezTo>
                  <a:lnTo>
                    <a:pt x="289659" y="29608"/>
                  </a:lnTo>
                  <a:cubicBezTo>
                    <a:pt x="271109" y="26754"/>
                    <a:pt x="256841" y="26754"/>
                    <a:pt x="238291" y="28181"/>
                  </a:cubicBezTo>
                  <a:lnTo>
                    <a:pt x="235437" y="28181"/>
                  </a:lnTo>
                  <a:cubicBezTo>
                    <a:pt x="226876" y="29608"/>
                    <a:pt x="221168" y="29608"/>
                    <a:pt x="214034" y="31035"/>
                  </a:cubicBezTo>
                  <a:lnTo>
                    <a:pt x="212607" y="31035"/>
                  </a:lnTo>
                  <a:cubicBezTo>
                    <a:pt x="105590" y="56719"/>
                    <a:pt x="28538" y="152321"/>
                    <a:pt x="28538" y="262191"/>
                  </a:cubicBezTo>
                  <a:lnTo>
                    <a:pt x="28538" y="269326"/>
                  </a:lnTo>
                  <a:close/>
                </a:path>
              </a:pathLst>
            </a:custGeom>
            <a:solidFill>
              <a:srgbClr val="238293"/>
            </a:solidFill>
            <a:ln w="14089"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11DBF689-9649-0A8B-9F97-516AE81A4C34}"/>
                </a:ext>
              </a:extLst>
            </p:cNvPr>
            <p:cNvSpPr/>
            <p:nvPr/>
          </p:nvSpPr>
          <p:spPr>
            <a:xfrm>
              <a:off x="7932455" y="232159"/>
              <a:ext cx="356722" cy="356722"/>
            </a:xfrm>
            <a:custGeom>
              <a:avLst/>
              <a:gdLst>
                <a:gd name="connsiteX0" fmla="*/ 178361 w 356722"/>
                <a:gd name="connsiteY0" fmla="*/ 356723 h 356722"/>
                <a:gd name="connsiteX1" fmla="*/ 0 w 356722"/>
                <a:gd name="connsiteY1" fmla="*/ 178361 h 356722"/>
                <a:gd name="connsiteX2" fmla="*/ 178361 w 356722"/>
                <a:gd name="connsiteY2" fmla="*/ 0 h 356722"/>
                <a:gd name="connsiteX3" fmla="*/ 356723 w 356722"/>
                <a:gd name="connsiteY3" fmla="*/ 178361 h 356722"/>
                <a:gd name="connsiteX4" fmla="*/ 178361 w 356722"/>
                <a:gd name="connsiteY4" fmla="*/ 356723 h 356722"/>
                <a:gd name="connsiteX5" fmla="*/ 178361 w 356722"/>
                <a:gd name="connsiteY5" fmla="*/ 28538 h 356722"/>
                <a:gd name="connsiteX6" fmla="*/ 28538 w 356722"/>
                <a:gd name="connsiteY6" fmla="*/ 178361 h 356722"/>
                <a:gd name="connsiteX7" fmla="*/ 178361 w 356722"/>
                <a:gd name="connsiteY7" fmla="*/ 328185 h 356722"/>
                <a:gd name="connsiteX8" fmla="*/ 328185 w 356722"/>
                <a:gd name="connsiteY8" fmla="*/ 178361 h 356722"/>
                <a:gd name="connsiteX9" fmla="*/ 178361 w 356722"/>
                <a:gd name="connsiteY9" fmla="*/ 28538 h 35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722" h="356722">
                  <a:moveTo>
                    <a:pt x="178361" y="356723"/>
                  </a:moveTo>
                  <a:cubicBezTo>
                    <a:pt x="79906" y="356723"/>
                    <a:pt x="0" y="276817"/>
                    <a:pt x="0" y="178361"/>
                  </a:cubicBezTo>
                  <a:cubicBezTo>
                    <a:pt x="0" y="79906"/>
                    <a:pt x="79906" y="0"/>
                    <a:pt x="178361" y="0"/>
                  </a:cubicBezTo>
                  <a:cubicBezTo>
                    <a:pt x="276817" y="0"/>
                    <a:pt x="356723" y="79906"/>
                    <a:pt x="356723" y="178361"/>
                  </a:cubicBezTo>
                  <a:cubicBezTo>
                    <a:pt x="356723" y="276817"/>
                    <a:pt x="276817" y="356723"/>
                    <a:pt x="178361" y="356723"/>
                  </a:cubicBezTo>
                  <a:close/>
                  <a:moveTo>
                    <a:pt x="178361" y="28538"/>
                  </a:moveTo>
                  <a:cubicBezTo>
                    <a:pt x="95602" y="28538"/>
                    <a:pt x="28538" y="95602"/>
                    <a:pt x="28538" y="178361"/>
                  </a:cubicBezTo>
                  <a:cubicBezTo>
                    <a:pt x="28538" y="261121"/>
                    <a:pt x="95602" y="328185"/>
                    <a:pt x="178361" y="328185"/>
                  </a:cubicBezTo>
                  <a:cubicBezTo>
                    <a:pt x="261121" y="328185"/>
                    <a:pt x="328185" y="261121"/>
                    <a:pt x="328185" y="178361"/>
                  </a:cubicBezTo>
                  <a:cubicBezTo>
                    <a:pt x="328185" y="95602"/>
                    <a:pt x="261121" y="28538"/>
                    <a:pt x="178361" y="28538"/>
                  </a:cubicBezTo>
                  <a:close/>
                </a:path>
              </a:pathLst>
            </a:custGeom>
            <a:solidFill>
              <a:srgbClr val="238293"/>
            </a:solidFill>
            <a:ln w="14089"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033E905C-0DBC-9184-3F8D-B296DF04CF22}"/>
                </a:ext>
              </a:extLst>
            </p:cNvPr>
            <p:cNvSpPr/>
            <p:nvPr/>
          </p:nvSpPr>
          <p:spPr>
            <a:xfrm>
              <a:off x="8189276" y="574593"/>
              <a:ext cx="342493" cy="342473"/>
            </a:xfrm>
            <a:custGeom>
              <a:avLst/>
              <a:gdLst>
                <a:gd name="connsiteX0" fmla="*/ 171247 w 342493"/>
                <a:gd name="connsiteY0" fmla="*/ 342474 h 342473"/>
                <a:gd name="connsiteX1" fmla="*/ 20 w 342493"/>
                <a:gd name="connsiteY1" fmla="*/ 174101 h 342473"/>
                <a:gd name="connsiteX2" fmla="*/ 168393 w 342493"/>
                <a:gd name="connsiteY2" fmla="*/ 20 h 342473"/>
                <a:gd name="connsiteX3" fmla="*/ 342474 w 342493"/>
                <a:gd name="connsiteY3" fmla="*/ 168393 h 342473"/>
                <a:gd name="connsiteX4" fmla="*/ 342474 w 342493"/>
                <a:gd name="connsiteY4" fmla="*/ 168393 h 342473"/>
                <a:gd name="connsiteX5" fmla="*/ 174101 w 342493"/>
                <a:gd name="connsiteY5" fmla="*/ 342474 h 342473"/>
                <a:gd name="connsiteX6" fmla="*/ 171247 w 342493"/>
                <a:gd name="connsiteY6" fmla="*/ 342474 h 342473"/>
                <a:gd name="connsiteX7" fmla="*/ 171247 w 342493"/>
                <a:gd name="connsiteY7" fmla="*/ 28558 h 342473"/>
                <a:gd name="connsiteX8" fmla="*/ 168393 w 342493"/>
                <a:gd name="connsiteY8" fmla="*/ 28558 h 342473"/>
                <a:gd name="connsiteX9" fmla="*/ 28558 w 342493"/>
                <a:gd name="connsiteY9" fmla="*/ 174101 h 342473"/>
                <a:gd name="connsiteX10" fmla="*/ 171247 w 342493"/>
                <a:gd name="connsiteY10" fmla="*/ 313936 h 342473"/>
                <a:gd name="connsiteX11" fmla="*/ 174101 w 342493"/>
                <a:gd name="connsiteY11" fmla="*/ 313936 h 342473"/>
                <a:gd name="connsiteX12" fmla="*/ 313936 w 342493"/>
                <a:gd name="connsiteY12" fmla="*/ 168393 h 342473"/>
                <a:gd name="connsiteX13" fmla="*/ 171247 w 342493"/>
                <a:gd name="connsiteY13" fmla="*/ 28558 h 342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2493" h="342473">
                  <a:moveTo>
                    <a:pt x="171247" y="342474"/>
                  </a:moveTo>
                  <a:cubicBezTo>
                    <a:pt x="78499" y="342474"/>
                    <a:pt x="1447" y="266849"/>
                    <a:pt x="20" y="174101"/>
                  </a:cubicBezTo>
                  <a:cubicBezTo>
                    <a:pt x="-1407" y="79926"/>
                    <a:pt x="74218" y="1447"/>
                    <a:pt x="168393" y="20"/>
                  </a:cubicBezTo>
                  <a:cubicBezTo>
                    <a:pt x="262568" y="-1407"/>
                    <a:pt x="341047" y="74218"/>
                    <a:pt x="342474" y="168393"/>
                  </a:cubicBezTo>
                  <a:lnTo>
                    <a:pt x="342474" y="168393"/>
                  </a:lnTo>
                  <a:cubicBezTo>
                    <a:pt x="343901" y="262568"/>
                    <a:pt x="268276" y="341047"/>
                    <a:pt x="174101" y="342474"/>
                  </a:cubicBezTo>
                  <a:lnTo>
                    <a:pt x="171247" y="342474"/>
                  </a:lnTo>
                  <a:close/>
                  <a:moveTo>
                    <a:pt x="171247" y="28558"/>
                  </a:moveTo>
                  <a:lnTo>
                    <a:pt x="168393" y="28558"/>
                  </a:lnTo>
                  <a:cubicBezTo>
                    <a:pt x="89914" y="29985"/>
                    <a:pt x="27131" y="94195"/>
                    <a:pt x="28558" y="174101"/>
                  </a:cubicBezTo>
                  <a:cubicBezTo>
                    <a:pt x="29985" y="252580"/>
                    <a:pt x="94195" y="313936"/>
                    <a:pt x="171247" y="313936"/>
                  </a:cubicBezTo>
                  <a:lnTo>
                    <a:pt x="174101" y="313936"/>
                  </a:lnTo>
                  <a:cubicBezTo>
                    <a:pt x="252580" y="312509"/>
                    <a:pt x="315363" y="248299"/>
                    <a:pt x="313936" y="168393"/>
                  </a:cubicBezTo>
                  <a:cubicBezTo>
                    <a:pt x="312509" y="91341"/>
                    <a:pt x="248299" y="28558"/>
                    <a:pt x="171247" y="28558"/>
                  </a:cubicBezTo>
                  <a:close/>
                </a:path>
              </a:pathLst>
            </a:custGeom>
            <a:solidFill>
              <a:srgbClr val="238293"/>
            </a:solidFill>
            <a:ln w="14089"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8D41AFE-BB18-B18B-7E96-0EC83F2C5725}"/>
                </a:ext>
              </a:extLst>
            </p:cNvPr>
            <p:cNvSpPr/>
            <p:nvPr/>
          </p:nvSpPr>
          <p:spPr>
            <a:xfrm>
              <a:off x="8289178" y="717302"/>
              <a:ext cx="142689" cy="114151"/>
            </a:xfrm>
            <a:custGeom>
              <a:avLst/>
              <a:gdLst>
                <a:gd name="connsiteX0" fmla="*/ 128420 w 142689"/>
                <a:gd name="connsiteY0" fmla="*/ 114151 h 114151"/>
                <a:gd name="connsiteX1" fmla="*/ 14269 w 142689"/>
                <a:gd name="connsiteY1" fmla="*/ 114151 h 114151"/>
                <a:gd name="connsiteX2" fmla="*/ 0 w 142689"/>
                <a:gd name="connsiteY2" fmla="*/ 99882 h 114151"/>
                <a:gd name="connsiteX3" fmla="*/ 0 w 142689"/>
                <a:gd name="connsiteY3" fmla="*/ 14269 h 114151"/>
                <a:gd name="connsiteX4" fmla="*/ 14269 w 142689"/>
                <a:gd name="connsiteY4" fmla="*/ 0 h 114151"/>
                <a:gd name="connsiteX5" fmla="*/ 128420 w 142689"/>
                <a:gd name="connsiteY5" fmla="*/ 0 h 114151"/>
                <a:gd name="connsiteX6" fmla="*/ 142689 w 142689"/>
                <a:gd name="connsiteY6" fmla="*/ 14269 h 114151"/>
                <a:gd name="connsiteX7" fmla="*/ 142689 w 142689"/>
                <a:gd name="connsiteY7" fmla="*/ 99882 h 114151"/>
                <a:gd name="connsiteX8" fmla="*/ 128420 w 142689"/>
                <a:gd name="connsiteY8" fmla="*/ 114151 h 114151"/>
                <a:gd name="connsiteX9" fmla="*/ 28538 w 142689"/>
                <a:gd name="connsiteY9" fmla="*/ 85614 h 114151"/>
                <a:gd name="connsiteX10" fmla="*/ 114151 w 142689"/>
                <a:gd name="connsiteY10" fmla="*/ 85614 h 114151"/>
                <a:gd name="connsiteX11" fmla="*/ 114151 w 142689"/>
                <a:gd name="connsiteY11" fmla="*/ 28538 h 114151"/>
                <a:gd name="connsiteX12" fmla="*/ 28538 w 142689"/>
                <a:gd name="connsiteY12" fmla="*/ 28538 h 114151"/>
                <a:gd name="connsiteX13" fmla="*/ 28538 w 142689"/>
                <a:gd name="connsiteY13" fmla="*/ 85614 h 11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689" h="114151">
                  <a:moveTo>
                    <a:pt x="128420" y="114151"/>
                  </a:moveTo>
                  <a:lnTo>
                    <a:pt x="14269" y="114151"/>
                  </a:lnTo>
                  <a:cubicBezTo>
                    <a:pt x="5708" y="114151"/>
                    <a:pt x="0" y="108444"/>
                    <a:pt x="0" y="99882"/>
                  </a:cubicBezTo>
                  <a:lnTo>
                    <a:pt x="0" y="14269"/>
                  </a:lnTo>
                  <a:cubicBezTo>
                    <a:pt x="0" y="5708"/>
                    <a:pt x="5708" y="0"/>
                    <a:pt x="14269" y="0"/>
                  </a:cubicBezTo>
                  <a:lnTo>
                    <a:pt x="128420" y="0"/>
                  </a:lnTo>
                  <a:cubicBezTo>
                    <a:pt x="136982" y="0"/>
                    <a:pt x="142689" y="5708"/>
                    <a:pt x="142689" y="14269"/>
                  </a:cubicBezTo>
                  <a:lnTo>
                    <a:pt x="142689" y="99882"/>
                  </a:lnTo>
                  <a:cubicBezTo>
                    <a:pt x="142689" y="108444"/>
                    <a:pt x="136982" y="114151"/>
                    <a:pt x="128420" y="114151"/>
                  </a:cubicBezTo>
                  <a:close/>
                  <a:moveTo>
                    <a:pt x="28538" y="85614"/>
                  </a:moveTo>
                  <a:lnTo>
                    <a:pt x="114151" y="85614"/>
                  </a:lnTo>
                  <a:lnTo>
                    <a:pt x="114151" y="28538"/>
                  </a:lnTo>
                  <a:lnTo>
                    <a:pt x="28538" y="28538"/>
                  </a:lnTo>
                  <a:lnTo>
                    <a:pt x="28538" y="85614"/>
                  </a:lnTo>
                  <a:close/>
                </a:path>
              </a:pathLst>
            </a:custGeom>
            <a:solidFill>
              <a:srgbClr val="238293"/>
            </a:solidFill>
            <a:ln w="14089"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C1D69485-0CEF-3804-A58E-BD638B73A47F}"/>
                </a:ext>
              </a:extLst>
            </p:cNvPr>
            <p:cNvSpPr/>
            <p:nvPr/>
          </p:nvSpPr>
          <p:spPr>
            <a:xfrm>
              <a:off x="8317716" y="660226"/>
              <a:ext cx="85613" cy="85613"/>
            </a:xfrm>
            <a:custGeom>
              <a:avLst/>
              <a:gdLst>
                <a:gd name="connsiteX0" fmla="*/ 71345 w 85613"/>
                <a:gd name="connsiteY0" fmla="*/ 85614 h 85613"/>
                <a:gd name="connsiteX1" fmla="*/ 14269 w 85613"/>
                <a:gd name="connsiteY1" fmla="*/ 85614 h 85613"/>
                <a:gd name="connsiteX2" fmla="*/ 0 w 85613"/>
                <a:gd name="connsiteY2" fmla="*/ 71345 h 85613"/>
                <a:gd name="connsiteX3" fmla="*/ 0 w 85613"/>
                <a:gd name="connsiteY3" fmla="*/ 42807 h 85613"/>
                <a:gd name="connsiteX4" fmla="*/ 42807 w 85613"/>
                <a:gd name="connsiteY4" fmla="*/ 0 h 85613"/>
                <a:gd name="connsiteX5" fmla="*/ 85614 w 85613"/>
                <a:gd name="connsiteY5" fmla="*/ 42807 h 85613"/>
                <a:gd name="connsiteX6" fmla="*/ 85614 w 85613"/>
                <a:gd name="connsiteY6" fmla="*/ 71345 h 85613"/>
                <a:gd name="connsiteX7" fmla="*/ 71345 w 85613"/>
                <a:gd name="connsiteY7" fmla="*/ 85614 h 85613"/>
                <a:gd name="connsiteX8" fmla="*/ 28538 w 85613"/>
                <a:gd name="connsiteY8" fmla="*/ 57076 h 85613"/>
                <a:gd name="connsiteX9" fmla="*/ 57076 w 85613"/>
                <a:gd name="connsiteY9" fmla="*/ 57076 h 85613"/>
                <a:gd name="connsiteX10" fmla="*/ 57076 w 85613"/>
                <a:gd name="connsiteY10" fmla="*/ 42807 h 85613"/>
                <a:gd name="connsiteX11" fmla="*/ 42807 w 85613"/>
                <a:gd name="connsiteY11" fmla="*/ 28538 h 85613"/>
                <a:gd name="connsiteX12" fmla="*/ 28538 w 85613"/>
                <a:gd name="connsiteY12" fmla="*/ 42807 h 85613"/>
                <a:gd name="connsiteX13" fmla="*/ 28538 w 85613"/>
                <a:gd name="connsiteY13" fmla="*/ 57076 h 8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5613" h="85613">
                  <a:moveTo>
                    <a:pt x="71345" y="85614"/>
                  </a:moveTo>
                  <a:lnTo>
                    <a:pt x="14269" y="85614"/>
                  </a:lnTo>
                  <a:cubicBezTo>
                    <a:pt x="5708" y="85614"/>
                    <a:pt x="0" y="79906"/>
                    <a:pt x="0" y="71345"/>
                  </a:cubicBezTo>
                  <a:lnTo>
                    <a:pt x="0" y="42807"/>
                  </a:lnTo>
                  <a:cubicBezTo>
                    <a:pt x="0" y="18550"/>
                    <a:pt x="18550" y="0"/>
                    <a:pt x="42807" y="0"/>
                  </a:cubicBezTo>
                  <a:cubicBezTo>
                    <a:pt x="67064" y="0"/>
                    <a:pt x="85614" y="18550"/>
                    <a:pt x="85614" y="42807"/>
                  </a:cubicBezTo>
                  <a:lnTo>
                    <a:pt x="85614" y="71345"/>
                  </a:lnTo>
                  <a:cubicBezTo>
                    <a:pt x="85614" y="79906"/>
                    <a:pt x="79906" y="85614"/>
                    <a:pt x="71345" y="85614"/>
                  </a:cubicBezTo>
                  <a:close/>
                  <a:moveTo>
                    <a:pt x="28538" y="57076"/>
                  </a:moveTo>
                  <a:lnTo>
                    <a:pt x="57076" y="57076"/>
                  </a:lnTo>
                  <a:lnTo>
                    <a:pt x="57076" y="42807"/>
                  </a:lnTo>
                  <a:cubicBezTo>
                    <a:pt x="57076" y="34245"/>
                    <a:pt x="51368" y="28538"/>
                    <a:pt x="42807" y="28538"/>
                  </a:cubicBezTo>
                  <a:cubicBezTo>
                    <a:pt x="34245" y="28538"/>
                    <a:pt x="28538" y="34245"/>
                    <a:pt x="28538" y="42807"/>
                  </a:cubicBezTo>
                  <a:lnTo>
                    <a:pt x="28538" y="57076"/>
                  </a:lnTo>
                  <a:close/>
                </a:path>
              </a:pathLst>
            </a:custGeom>
            <a:solidFill>
              <a:srgbClr val="238293"/>
            </a:solidFill>
            <a:ln w="14089" cap="flat">
              <a:noFill/>
              <a:prstDash val="solid"/>
              <a:miter/>
            </a:ln>
          </p:spPr>
          <p:txBody>
            <a:bodyPr rtlCol="0" anchor="ctr"/>
            <a:lstStyle/>
            <a:p>
              <a:endParaRPr lang="en-US"/>
            </a:p>
          </p:txBody>
        </p:sp>
      </p:grpSp>
      <p:pic>
        <p:nvPicPr>
          <p:cNvPr id="125" name="Graphic 124">
            <a:extLst>
              <a:ext uri="{FF2B5EF4-FFF2-40B4-BE49-F238E27FC236}">
                <a16:creationId xmlns:a16="http://schemas.microsoft.com/office/drawing/2014/main" id="{65E29FD0-7CC1-C0A8-26BB-94BD3898FC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1812" y="177340"/>
            <a:ext cx="767417" cy="767417"/>
          </a:xfrm>
          <a:prstGeom prst="rect">
            <a:avLst/>
          </a:prstGeom>
        </p:spPr>
      </p:pic>
      <p:grpSp>
        <p:nvGrpSpPr>
          <p:cNvPr id="1024" name="Graphic 125">
            <a:extLst>
              <a:ext uri="{FF2B5EF4-FFF2-40B4-BE49-F238E27FC236}">
                <a16:creationId xmlns:a16="http://schemas.microsoft.com/office/drawing/2014/main" id="{A0438348-89D2-8707-3E66-4898FDE6F60A}"/>
              </a:ext>
            </a:extLst>
          </p:cNvPr>
          <p:cNvGrpSpPr/>
          <p:nvPr/>
        </p:nvGrpSpPr>
        <p:grpSpPr>
          <a:xfrm>
            <a:off x="2416435" y="216550"/>
            <a:ext cx="781384" cy="716268"/>
            <a:chOff x="2416435" y="216550"/>
            <a:chExt cx="781384" cy="716268"/>
          </a:xfrm>
          <a:solidFill>
            <a:srgbClr val="02096E"/>
          </a:solidFill>
        </p:grpSpPr>
        <p:sp>
          <p:nvSpPr>
            <p:cNvPr id="1026" name="Freeform 1025">
              <a:extLst>
                <a:ext uri="{FF2B5EF4-FFF2-40B4-BE49-F238E27FC236}">
                  <a16:creationId xmlns:a16="http://schemas.microsoft.com/office/drawing/2014/main" id="{161752C9-331B-02F4-48FA-64400D99D49A}"/>
                </a:ext>
              </a:extLst>
            </p:cNvPr>
            <p:cNvSpPr/>
            <p:nvPr/>
          </p:nvSpPr>
          <p:spPr>
            <a:xfrm>
              <a:off x="2855963" y="444454"/>
              <a:ext cx="325576" cy="325576"/>
            </a:xfrm>
            <a:custGeom>
              <a:avLst/>
              <a:gdLst>
                <a:gd name="connsiteX0" fmla="*/ 0 w 325576"/>
                <a:gd name="connsiteY0" fmla="*/ 0 h 325576"/>
                <a:gd name="connsiteX1" fmla="*/ 325577 w 325576"/>
                <a:gd name="connsiteY1" fmla="*/ 0 h 325576"/>
                <a:gd name="connsiteX2" fmla="*/ 325577 w 325576"/>
                <a:gd name="connsiteY2" fmla="*/ 325577 h 325576"/>
                <a:gd name="connsiteX3" fmla="*/ 0 w 325576"/>
                <a:gd name="connsiteY3" fmla="*/ 325577 h 325576"/>
              </a:gdLst>
              <a:ahLst/>
              <a:cxnLst>
                <a:cxn ang="0">
                  <a:pos x="connsiteX0" y="connsiteY0"/>
                </a:cxn>
                <a:cxn ang="0">
                  <a:pos x="connsiteX1" y="connsiteY1"/>
                </a:cxn>
                <a:cxn ang="0">
                  <a:pos x="connsiteX2" y="connsiteY2"/>
                </a:cxn>
                <a:cxn ang="0">
                  <a:pos x="connsiteX3" y="connsiteY3"/>
                </a:cxn>
              </a:cxnLst>
              <a:rect l="l" t="t" r="r" b="b"/>
              <a:pathLst>
                <a:path w="325576" h="325576">
                  <a:moveTo>
                    <a:pt x="0" y="0"/>
                  </a:moveTo>
                  <a:lnTo>
                    <a:pt x="325577" y="0"/>
                  </a:lnTo>
                  <a:lnTo>
                    <a:pt x="325577" y="325577"/>
                  </a:lnTo>
                  <a:lnTo>
                    <a:pt x="0" y="325577"/>
                  </a:lnTo>
                  <a:close/>
                </a:path>
              </a:pathLst>
            </a:custGeom>
            <a:solidFill>
              <a:srgbClr val="02096E">
                <a:alpha val="20000"/>
              </a:srgbClr>
            </a:solidFill>
            <a:ln w="16272" cap="flat">
              <a:noFill/>
              <a:prstDash val="solid"/>
              <a:miter/>
            </a:ln>
          </p:spPr>
          <p:txBody>
            <a:bodyPr rtlCol="0" anchor="ctr"/>
            <a:lstStyle/>
            <a:p>
              <a:endParaRPr lang="en-US"/>
            </a:p>
          </p:txBody>
        </p:sp>
        <p:sp>
          <p:nvSpPr>
            <p:cNvPr id="1027" name="Freeform 1026">
              <a:extLst>
                <a:ext uri="{FF2B5EF4-FFF2-40B4-BE49-F238E27FC236}">
                  <a16:creationId xmlns:a16="http://schemas.microsoft.com/office/drawing/2014/main" id="{A4AFF894-E57D-B6CC-93C8-5CA144BB7643}"/>
                </a:ext>
              </a:extLst>
            </p:cNvPr>
            <p:cNvSpPr/>
            <p:nvPr/>
          </p:nvSpPr>
          <p:spPr>
            <a:xfrm>
              <a:off x="2994333" y="810728"/>
              <a:ext cx="48836" cy="48836"/>
            </a:xfrm>
            <a:custGeom>
              <a:avLst/>
              <a:gdLst>
                <a:gd name="connsiteX0" fmla="*/ 24418 w 48836"/>
                <a:gd name="connsiteY0" fmla="*/ 48837 h 48836"/>
                <a:gd name="connsiteX1" fmla="*/ 0 w 48836"/>
                <a:gd name="connsiteY1" fmla="*/ 24418 h 48836"/>
                <a:gd name="connsiteX2" fmla="*/ 24418 w 48836"/>
                <a:gd name="connsiteY2" fmla="*/ 0 h 48836"/>
                <a:gd name="connsiteX3" fmla="*/ 48837 w 48836"/>
                <a:gd name="connsiteY3" fmla="*/ 24418 h 48836"/>
                <a:gd name="connsiteX4" fmla="*/ 24418 w 48836"/>
                <a:gd name="connsiteY4" fmla="*/ 48837 h 48836"/>
                <a:gd name="connsiteX5" fmla="*/ 24418 w 48836"/>
                <a:gd name="connsiteY5" fmla="*/ 16279 h 48836"/>
                <a:gd name="connsiteX6" fmla="*/ 16279 w 48836"/>
                <a:gd name="connsiteY6" fmla="*/ 24418 h 48836"/>
                <a:gd name="connsiteX7" fmla="*/ 24418 w 48836"/>
                <a:gd name="connsiteY7" fmla="*/ 32558 h 48836"/>
                <a:gd name="connsiteX8" fmla="*/ 32558 w 48836"/>
                <a:gd name="connsiteY8" fmla="*/ 24418 h 48836"/>
                <a:gd name="connsiteX9" fmla="*/ 24418 w 48836"/>
                <a:gd name="connsiteY9" fmla="*/ 16279 h 48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836" h="48836">
                  <a:moveTo>
                    <a:pt x="24418" y="48837"/>
                  </a:moveTo>
                  <a:cubicBezTo>
                    <a:pt x="11395" y="48837"/>
                    <a:pt x="0" y="37441"/>
                    <a:pt x="0" y="24418"/>
                  </a:cubicBezTo>
                  <a:cubicBezTo>
                    <a:pt x="0" y="11395"/>
                    <a:pt x="11395" y="0"/>
                    <a:pt x="24418" y="0"/>
                  </a:cubicBezTo>
                  <a:cubicBezTo>
                    <a:pt x="37441" y="0"/>
                    <a:pt x="48837" y="11395"/>
                    <a:pt x="48837" y="24418"/>
                  </a:cubicBezTo>
                  <a:cubicBezTo>
                    <a:pt x="48837" y="37441"/>
                    <a:pt x="37441" y="48837"/>
                    <a:pt x="24418" y="48837"/>
                  </a:cubicBezTo>
                  <a:close/>
                  <a:moveTo>
                    <a:pt x="24418" y="16279"/>
                  </a:moveTo>
                  <a:cubicBezTo>
                    <a:pt x="19535" y="16279"/>
                    <a:pt x="16279" y="19535"/>
                    <a:pt x="16279" y="24418"/>
                  </a:cubicBezTo>
                  <a:cubicBezTo>
                    <a:pt x="16279" y="29302"/>
                    <a:pt x="19535" y="32558"/>
                    <a:pt x="24418" y="32558"/>
                  </a:cubicBezTo>
                  <a:cubicBezTo>
                    <a:pt x="29302" y="32558"/>
                    <a:pt x="32558" y="29302"/>
                    <a:pt x="32558" y="24418"/>
                  </a:cubicBezTo>
                  <a:cubicBezTo>
                    <a:pt x="32558" y="19535"/>
                    <a:pt x="29302" y="16279"/>
                    <a:pt x="24418" y="16279"/>
                  </a:cubicBezTo>
                  <a:close/>
                </a:path>
              </a:pathLst>
            </a:custGeom>
            <a:grpFill/>
            <a:ln w="16272" cap="flat">
              <a:noFill/>
              <a:prstDash val="solid"/>
              <a:miter/>
            </a:ln>
          </p:spPr>
          <p:txBody>
            <a:bodyPr rtlCol="0" anchor="ctr"/>
            <a:lstStyle/>
            <a:p>
              <a:endParaRPr lang="en-US"/>
            </a:p>
          </p:txBody>
        </p:sp>
        <p:sp>
          <p:nvSpPr>
            <p:cNvPr id="1028" name="Freeform 1027">
              <a:extLst>
                <a:ext uri="{FF2B5EF4-FFF2-40B4-BE49-F238E27FC236}">
                  <a16:creationId xmlns:a16="http://schemas.microsoft.com/office/drawing/2014/main" id="{471F5C52-6E41-D43C-4AE8-D6C844C9CB51}"/>
                </a:ext>
              </a:extLst>
            </p:cNvPr>
            <p:cNvSpPr/>
            <p:nvPr/>
          </p:nvSpPr>
          <p:spPr>
            <a:xfrm>
              <a:off x="2953636" y="379339"/>
              <a:ext cx="130230" cy="32557"/>
            </a:xfrm>
            <a:custGeom>
              <a:avLst/>
              <a:gdLst>
                <a:gd name="connsiteX0" fmla="*/ 113952 w 130230"/>
                <a:gd name="connsiteY0" fmla="*/ 32558 h 32557"/>
                <a:gd name="connsiteX1" fmla="*/ 16279 w 130230"/>
                <a:gd name="connsiteY1" fmla="*/ 32558 h 32557"/>
                <a:gd name="connsiteX2" fmla="*/ 0 w 130230"/>
                <a:gd name="connsiteY2" fmla="*/ 16279 h 32557"/>
                <a:gd name="connsiteX3" fmla="*/ 16279 w 130230"/>
                <a:gd name="connsiteY3" fmla="*/ 0 h 32557"/>
                <a:gd name="connsiteX4" fmla="*/ 113952 w 130230"/>
                <a:gd name="connsiteY4" fmla="*/ 0 h 32557"/>
                <a:gd name="connsiteX5" fmla="*/ 130231 w 130230"/>
                <a:gd name="connsiteY5" fmla="*/ 16279 h 32557"/>
                <a:gd name="connsiteX6" fmla="*/ 113952 w 130230"/>
                <a:gd name="connsiteY6" fmla="*/ 32558 h 3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230" h="32557">
                  <a:moveTo>
                    <a:pt x="113952" y="32558"/>
                  </a:moveTo>
                  <a:lnTo>
                    <a:pt x="16279" y="32558"/>
                  </a:lnTo>
                  <a:cubicBezTo>
                    <a:pt x="6512" y="32558"/>
                    <a:pt x="0" y="26046"/>
                    <a:pt x="0" y="16279"/>
                  </a:cubicBezTo>
                  <a:cubicBezTo>
                    <a:pt x="0" y="6512"/>
                    <a:pt x="6512" y="0"/>
                    <a:pt x="16279" y="0"/>
                  </a:cubicBezTo>
                  <a:lnTo>
                    <a:pt x="113952" y="0"/>
                  </a:lnTo>
                  <a:cubicBezTo>
                    <a:pt x="123719" y="0"/>
                    <a:pt x="130231" y="6512"/>
                    <a:pt x="130231" y="16279"/>
                  </a:cubicBezTo>
                  <a:cubicBezTo>
                    <a:pt x="130231" y="26046"/>
                    <a:pt x="123719" y="32558"/>
                    <a:pt x="113952" y="32558"/>
                  </a:cubicBezTo>
                  <a:close/>
                </a:path>
              </a:pathLst>
            </a:custGeom>
            <a:grpFill/>
            <a:ln w="16272" cap="flat">
              <a:noFill/>
              <a:prstDash val="solid"/>
              <a:miter/>
            </a:ln>
          </p:spPr>
          <p:txBody>
            <a:bodyPr rtlCol="0" anchor="ctr"/>
            <a:lstStyle/>
            <a:p>
              <a:endParaRPr lang="en-US"/>
            </a:p>
          </p:txBody>
        </p:sp>
        <p:sp>
          <p:nvSpPr>
            <p:cNvPr id="1029" name="Freeform 1028">
              <a:extLst>
                <a:ext uri="{FF2B5EF4-FFF2-40B4-BE49-F238E27FC236}">
                  <a16:creationId xmlns:a16="http://schemas.microsoft.com/office/drawing/2014/main" id="{59553FE1-9B40-09B7-366D-F2DAB1BFA6AA}"/>
                </a:ext>
              </a:extLst>
            </p:cNvPr>
            <p:cNvSpPr/>
            <p:nvPr/>
          </p:nvSpPr>
          <p:spPr>
            <a:xfrm>
              <a:off x="2481550" y="281666"/>
              <a:ext cx="586038" cy="358134"/>
            </a:xfrm>
            <a:custGeom>
              <a:avLst/>
              <a:gdLst>
                <a:gd name="connsiteX0" fmla="*/ 586038 w 586038"/>
                <a:gd name="connsiteY0" fmla="*/ 0 h 358134"/>
                <a:gd name="connsiteX1" fmla="*/ 0 w 586038"/>
                <a:gd name="connsiteY1" fmla="*/ 0 h 358134"/>
                <a:gd name="connsiteX2" fmla="*/ 0 w 586038"/>
                <a:gd name="connsiteY2" fmla="*/ 358134 h 358134"/>
                <a:gd name="connsiteX3" fmla="*/ 374413 w 586038"/>
                <a:gd name="connsiteY3" fmla="*/ 358134 h 358134"/>
                <a:gd name="connsiteX4" fmla="*/ 374413 w 586038"/>
                <a:gd name="connsiteY4" fmla="*/ 48837 h 358134"/>
                <a:gd name="connsiteX5" fmla="*/ 586038 w 586038"/>
                <a:gd name="connsiteY5" fmla="*/ 48837 h 358134"/>
                <a:gd name="connsiteX6" fmla="*/ 586038 w 586038"/>
                <a:gd name="connsiteY6" fmla="*/ 0 h 35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6038" h="358134">
                  <a:moveTo>
                    <a:pt x="586038" y="0"/>
                  </a:moveTo>
                  <a:lnTo>
                    <a:pt x="0" y="0"/>
                  </a:lnTo>
                  <a:lnTo>
                    <a:pt x="0" y="358134"/>
                  </a:lnTo>
                  <a:lnTo>
                    <a:pt x="374413" y="358134"/>
                  </a:lnTo>
                  <a:lnTo>
                    <a:pt x="374413" y="48837"/>
                  </a:lnTo>
                  <a:lnTo>
                    <a:pt x="586038" y="48837"/>
                  </a:lnTo>
                  <a:lnTo>
                    <a:pt x="586038" y="0"/>
                  </a:lnTo>
                  <a:close/>
                </a:path>
              </a:pathLst>
            </a:custGeom>
            <a:solidFill>
              <a:srgbClr val="02096E">
                <a:alpha val="40000"/>
              </a:srgbClr>
            </a:solidFill>
            <a:ln w="16272" cap="flat">
              <a:noFill/>
              <a:prstDash val="solid"/>
              <a:miter/>
            </a:ln>
          </p:spPr>
          <p:txBody>
            <a:bodyPr rtlCol="0" anchor="ctr"/>
            <a:lstStyle/>
            <a:p>
              <a:endParaRPr lang="en-US"/>
            </a:p>
          </p:txBody>
        </p:sp>
        <p:sp>
          <p:nvSpPr>
            <p:cNvPr id="1030" name="Freeform 1029">
              <a:extLst>
                <a:ext uri="{FF2B5EF4-FFF2-40B4-BE49-F238E27FC236}">
                  <a16:creationId xmlns:a16="http://schemas.microsoft.com/office/drawing/2014/main" id="{1BE0628B-D3B2-7A45-EF1D-6AC0A15FBE86}"/>
                </a:ext>
              </a:extLst>
            </p:cNvPr>
            <p:cNvSpPr/>
            <p:nvPr/>
          </p:nvSpPr>
          <p:spPr>
            <a:xfrm>
              <a:off x="2416435" y="216550"/>
              <a:ext cx="781384" cy="716268"/>
            </a:xfrm>
            <a:custGeom>
              <a:avLst/>
              <a:gdLst>
                <a:gd name="connsiteX0" fmla="*/ 740687 w 781384"/>
                <a:gd name="connsiteY0" fmla="*/ 97673 h 716268"/>
                <a:gd name="connsiteX1" fmla="*/ 716269 w 781384"/>
                <a:gd name="connsiteY1" fmla="*/ 97673 h 716268"/>
                <a:gd name="connsiteX2" fmla="*/ 716269 w 781384"/>
                <a:gd name="connsiteY2" fmla="*/ 16279 h 716268"/>
                <a:gd name="connsiteX3" fmla="*/ 699990 w 781384"/>
                <a:gd name="connsiteY3" fmla="*/ 0 h 716268"/>
                <a:gd name="connsiteX4" fmla="*/ 16279 w 781384"/>
                <a:gd name="connsiteY4" fmla="*/ 0 h 716268"/>
                <a:gd name="connsiteX5" fmla="*/ 0 w 781384"/>
                <a:gd name="connsiteY5" fmla="*/ 16279 h 716268"/>
                <a:gd name="connsiteX6" fmla="*/ 0 w 781384"/>
                <a:gd name="connsiteY6" fmla="*/ 472086 h 716268"/>
                <a:gd name="connsiteX7" fmla="*/ 16279 w 781384"/>
                <a:gd name="connsiteY7" fmla="*/ 488365 h 716268"/>
                <a:gd name="connsiteX8" fmla="*/ 341856 w 781384"/>
                <a:gd name="connsiteY8" fmla="*/ 488365 h 716268"/>
                <a:gd name="connsiteX9" fmla="*/ 341856 w 781384"/>
                <a:gd name="connsiteY9" fmla="*/ 586038 h 716268"/>
                <a:gd name="connsiteX10" fmla="*/ 260461 w 781384"/>
                <a:gd name="connsiteY10" fmla="*/ 586038 h 716268"/>
                <a:gd name="connsiteX11" fmla="*/ 244183 w 781384"/>
                <a:gd name="connsiteY11" fmla="*/ 602317 h 716268"/>
                <a:gd name="connsiteX12" fmla="*/ 260461 w 781384"/>
                <a:gd name="connsiteY12" fmla="*/ 618596 h 716268"/>
                <a:gd name="connsiteX13" fmla="*/ 423250 w 781384"/>
                <a:gd name="connsiteY13" fmla="*/ 618596 h 716268"/>
                <a:gd name="connsiteX14" fmla="*/ 423250 w 781384"/>
                <a:gd name="connsiteY14" fmla="*/ 675572 h 716268"/>
                <a:gd name="connsiteX15" fmla="*/ 463947 w 781384"/>
                <a:gd name="connsiteY15" fmla="*/ 716269 h 716268"/>
                <a:gd name="connsiteX16" fmla="*/ 740687 w 781384"/>
                <a:gd name="connsiteY16" fmla="*/ 716269 h 716268"/>
                <a:gd name="connsiteX17" fmla="*/ 781384 w 781384"/>
                <a:gd name="connsiteY17" fmla="*/ 675572 h 716268"/>
                <a:gd name="connsiteX18" fmla="*/ 781384 w 781384"/>
                <a:gd name="connsiteY18" fmla="*/ 138370 h 716268"/>
                <a:gd name="connsiteX19" fmla="*/ 740687 w 781384"/>
                <a:gd name="connsiteY19" fmla="*/ 97673 h 716268"/>
                <a:gd name="connsiteX20" fmla="*/ 32558 w 781384"/>
                <a:gd name="connsiteY20" fmla="*/ 32558 h 716268"/>
                <a:gd name="connsiteX21" fmla="*/ 683711 w 781384"/>
                <a:gd name="connsiteY21" fmla="*/ 32558 h 716268"/>
                <a:gd name="connsiteX22" fmla="*/ 683711 w 781384"/>
                <a:gd name="connsiteY22" fmla="*/ 97673 h 716268"/>
                <a:gd name="connsiteX23" fmla="*/ 463947 w 781384"/>
                <a:gd name="connsiteY23" fmla="*/ 97673 h 716268"/>
                <a:gd name="connsiteX24" fmla="*/ 423250 w 781384"/>
                <a:gd name="connsiteY24" fmla="*/ 138370 h 716268"/>
                <a:gd name="connsiteX25" fmla="*/ 423250 w 781384"/>
                <a:gd name="connsiteY25" fmla="*/ 455807 h 716268"/>
                <a:gd name="connsiteX26" fmla="*/ 32558 w 781384"/>
                <a:gd name="connsiteY26" fmla="*/ 455807 h 716268"/>
                <a:gd name="connsiteX27" fmla="*/ 32558 w 781384"/>
                <a:gd name="connsiteY27" fmla="*/ 32558 h 716268"/>
                <a:gd name="connsiteX28" fmla="*/ 374413 w 781384"/>
                <a:gd name="connsiteY28" fmla="*/ 586038 h 716268"/>
                <a:gd name="connsiteX29" fmla="*/ 374413 w 781384"/>
                <a:gd name="connsiteY29" fmla="*/ 488365 h 716268"/>
                <a:gd name="connsiteX30" fmla="*/ 423250 w 781384"/>
                <a:gd name="connsiteY30" fmla="*/ 488365 h 716268"/>
                <a:gd name="connsiteX31" fmla="*/ 423250 w 781384"/>
                <a:gd name="connsiteY31" fmla="*/ 586038 h 716268"/>
                <a:gd name="connsiteX32" fmla="*/ 374413 w 781384"/>
                <a:gd name="connsiteY32" fmla="*/ 586038 h 716268"/>
                <a:gd name="connsiteX33" fmla="*/ 748826 w 781384"/>
                <a:gd name="connsiteY33" fmla="*/ 675572 h 716268"/>
                <a:gd name="connsiteX34" fmla="*/ 740687 w 781384"/>
                <a:gd name="connsiteY34" fmla="*/ 683711 h 716268"/>
                <a:gd name="connsiteX35" fmla="*/ 463947 w 781384"/>
                <a:gd name="connsiteY35" fmla="*/ 683711 h 716268"/>
                <a:gd name="connsiteX36" fmla="*/ 455807 w 781384"/>
                <a:gd name="connsiteY36" fmla="*/ 675572 h 716268"/>
                <a:gd name="connsiteX37" fmla="*/ 455807 w 781384"/>
                <a:gd name="connsiteY37" fmla="*/ 138370 h 716268"/>
                <a:gd name="connsiteX38" fmla="*/ 463947 w 781384"/>
                <a:gd name="connsiteY38" fmla="*/ 130231 h 716268"/>
                <a:gd name="connsiteX39" fmla="*/ 740687 w 781384"/>
                <a:gd name="connsiteY39" fmla="*/ 130231 h 716268"/>
                <a:gd name="connsiteX40" fmla="*/ 748826 w 781384"/>
                <a:gd name="connsiteY40" fmla="*/ 138370 h 716268"/>
                <a:gd name="connsiteX41" fmla="*/ 748826 w 781384"/>
                <a:gd name="connsiteY41" fmla="*/ 675572 h 71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81384" h="716268">
                  <a:moveTo>
                    <a:pt x="740687" y="97673"/>
                  </a:moveTo>
                  <a:lnTo>
                    <a:pt x="716269" y="97673"/>
                  </a:lnTo>
                  <a:lnTo>
                    <a:pt x="716269" y="16279"/>
                  </a:lnTo>
                  <a:cubicBezTo>
                    <a:pt x="716269" y="6512"/>
                    <a:pt x="709757" y="0"/>
                    <a:pt x="699990" y="0"/>
                  </a:cubicBezTo>
                  <a:lnTo>
                    <a:pt x="16279" y="0"/>
                  </a:lnTo>
                  <a:cubicBezTo>
                    <a:pt x="6512" y="0"/>
                    <a:pt x="0" y="6512"/>
                    <a:pt x="0" y="16279"/>
                  </a:cubicBezTo>
                  <a:lnTo>
                    <a:pt x="0" y="472086"/>
                  </a:lnTo>
                  <a:cubicBezTo>
                    <a:pt x="0" y="481853"/>
                    <a:pt x="6512" y="488365"/>
                    <a:pt x="16279" y="488365"/>
                  </a:cubicBezTo>
                  <a:lnTo>
                    <a:pt x="341856" y="488365"/>
                  </a:lnTo>
                  <a:lnTo>
                    <a:pt x="341856" y="586038"/>
                  </a:lnTo>
                  <a:lnTo>
                    <a:pt x="260461" y="586038"/>
                  </a:lnTo>
                  <a:cubicBezTo>
                    <a:pt x="250694" y="586038"/>
                    <a:pt x="244183" y="592550"/>
                    <a:pt x="244183" y="602317"/>
                  </a:cubicBezTo>
                  <a:cubicBezTo>
                    <a:pt x="244183" y="612084"/>
                    <a:pt x="250694" y="618596"/>
                    <a:pt x="260461" y="618596"/>
                  </a:cubicBezTo>
                  <a:lnTo>
                    <a:pt x="423250" y="618596"/>
                  </a:lnTo>
                  <a:lnTo>
                    <a:pt x="423250" y="675572"/>
                  </a:lnTo>
                  <a:cubicBezTo>
                    <a:pt x="423250" y="698362"/>
                    <a:pt x="441156" y="716269"/>
                    <a:pt x="463947" y="716269"/>
                  </a:cubicBezTo>
                  <a:lnTo>
                    <a:pt x="740687" y="716269"/>
                  </a:lnTo>
                  <a:cubicBezTo>
                    <a:pt x="763477" y="716269"/>
                    <a:pt x="781384" y="698362"/>
                    <a:pt x="781384" y="675572"/>
                  </a:cubicBezTo>
                  <a:lnTo>
                    <a:pt x="781384" y="138370"/>
                  </a:lnTo>
                  <a:cubicBezTo>
                    <a:pt x="781384" y="115580"/>
                    <a:pt x="763477" y="97673"/>
                    <a:pt x="740687" y="97673"/>
                  </a:cubicBezTo>
                  <a:close/>
                  <a:moveTo>
                    <a:pt x="32558" y="32558"/>
                  </a:moveTo>
                  <a:lnTo>
                    <a:pt x="683711" y="32558"/>
                  </a:lnTo>
                  <a:lnTo>
                    <a:pt x="683711" y="97673"/>
                  </a:lnTo>
                  <a:lnTo>
                    <a:pt x="463947" y="97673"/>
                  </a:lnTo>
                  <a:cubicBezTo>
                    <a:pt x="441156" y="97673"/>
                    <a:pt x="423250" y="115580"/>
                    <a:pt x="423250" y="138370"/>
                  </a:cubicBezTo>
                  <a:lnTo>
                    <a:pt x="423250" y="455807"/>
                  </a:lnTo>
                  <a:lnTo>
                    <a:pt x="32558" y="455807"/>
                  </a:lnTo>
                  <a:lnTo>
                    <a:pt x="32558" y="32558"/>
                  </a:lnTo>
                  <a:close/>
                  <a:moveTo>
                    <a:pt x="374413" y="586038"/>
                  </a:moveTo>
                  <a:lnTo>
                    <a:pt x="374413" y="488365"/>
                  </a:lnTo>
                  <a:lnTo>
                    <a:pt x="423250" y="488365"/>
                  </a:lnTo>
                  <a:lnTo>
                    <a:pt x="423250" y="586038"/>
                  </a:lnTo>
                  <a:lnTo>
                    <a:pt x="374413" y="586038"/>
                  </a:lnTo>
                  <a:close/>
                  <a:moveTo>
                    <a:pt x="748826" y="675572"/>
                  </a:moveTo>
                  <a:cubicBezTo>
                    <a:pt x="748826" y="680455"/>
                    <a:pt x="745571" y="683711"/>
                    <a:pt x="740687" y="683711"/>
                  </a:cubicBezTo>
                  <a:lnTo>
                    <a:pt x="463947" y="683711"/>
                  </a:lnTo>
                  <a:cubicBezTo>
                    <a:pt x="459063" y="683711"/>
                    <a:pt x="455807" y="680455"/>
                    <a:pt x="455807" y="675572"/>
                  </a:cubicBezTo>
                  <a:lnTo>
                    <a:pt x="455807" y="138370"/>
                  </a:lnTo>
                  <a:cubicBezTo>
                    <a:pt x="455807" y="133486"/>
                    <a:pt x="459063" y="130231"/>
                    <a:pt x="463947" y="130231"/>
                  </a:cubicBezTo>
                  <a:lnTo>
                    <a:pt x="740687" y="130231"/>
                  </a:lnTo>
                  <a:cubicBezTo>
                    <a:pt x="745571" y="130231"/>
                    <a:pt x="748826" y="133486"/>
                    <a:pt x="748826" y="138370"/>
                  </a:cubicBezTo>
                  <a:lnTo>
                    <a:pt x="748826" y="675572"/>
                  </a:lnTo>
                  <a:close/>
                </a:path>
              </a:pathLst>
            </a:custGeom>
            <a:grpFill/>
            <a:ln w="16272"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31479" y="293652"/>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121566" y="104331"/>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grpSp>
        <p:nvGrpSpPr>
          <p:cNvPr id="2" name="Group 1">
            <a:extLst>
              <a:ext uri="{FF2B5EF4-FFF2-40B4-BE49-F238E27FC236}">
                <a16:creationId xmlns:a16="http://schemas.microsoft.com/office/drawing/2014/main" id="{5CAA4B1D-DE3C-DBBF-0545-372DFD483E85}"/>
              </a:ext>
            </a:extLst>
          </p:cNvPr>
          <p:cNvGrpSpPr>
            <a:grpSpLocks noChangeAspect="1"/>
          </p:cNvGrpSpPr>
          <p:nvPr/>
        </p:nvGrpSpPr>
        <p:grpSpPr>
          <a:xfrm>
            <a:off x="10596008" y="6159107"/>
            <a:ext cx="1325880" cy="625573"/>
            <a:chOff x="7146234" y="4423550"/>
            <a:chExt cx="4850063" cy="2288344"/>
          </a:xfrm>
        </p:grpSpPr>
        <p:grpSp>
          <p:nvGrpSpPr>
            <p:cNvPr id="15" name="Group 14">
              <a:extLst>
                <a:ext uri="{FF2B5EF4-FFF2-40B4-BE49-F238E27FC236}">
                  <a16:creationId xmlns:a16="http://schemas.microsoft.com/office/drawing/2014/main" id="{669D27FC-8BFA-2FE7-B05F-A8AAB35F3E5F}"/>
                </a:ext>
              </a:extLst>
            </p:cNvPr>
            <p:cNvGrpSpPr/>
            <p:nvPr/>
          </p:nvGrpSpPr>
          <p:grpSpPr>
            <a:xfrm>
              <a:off x="7146234" y="4423550"/>
              <a:ext cx="4850063" cy="2288344"/>
              <a:chOff x="7146234" y="4423550"/>
              <a:chExt cx="4850063" cy="2288344"/>
            </a:xfrm>
          </p:grpSpPr>
          <p:grpSp>
            <p:nvGrpSpPr>
              <p:cNvPr id="17" name="Graphic 3">
                <a:extLst>
                  <a:ext uri="{FF2B5EF4-FFF2-40B4-BE49-F238E27FC236}">
                    <a16:creationId xmlns:a16="http://schemas.microsoft.com/office/drawing/2014/main" id="{0B940936-FBA1-ABBE-6790-2CB32DFB29BF}"/>
                  </a:ext>
                </a:extLst>
              </p:cNvPr>
              <p:cNvGrpSpPr/>
              <p:nvPr/>
            </p:nvGrpSpPr>
            <p:grpSpPr>
              <a:xfrm>
                <a:off x="7146234" y="4423550"/>
                <a:ext cx="4850063" cy="1754651"/>
                <a:chOff x="0" y="0"/>
                <a:chExt cx="2642190" cy="956167"/>
              </a:xfrm>
              <a:solidFill>
                <a:srgbClr val="0033A3"/>
              </a:solidFill>
            </p:grpSpPr>
            <p:sp>
              <p:nvSpPr>
                <p:cNvPr id="78" name="Freeform 77">
                  <a:extLst>
                    <a:ext uri="{FF2B5EF4-FFF2-40B4-BE49-F238E27FC236}">
                      <a16:creationId xmlns:a16="http://schemas.microsoft.com/office/drawing/2014/main" id="{8C7F2219-26DC-2D2D-9EE3-348EDFB64EC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9" name="Freeform 78">
                  <a:extLst>
                    <a:ext uri="{FF2B5EF4-FFF2-40B4-BE49-F238E27FC236}">
                      <a16:creationId xmlns:a16="http://schemas.microsoft.com/office/drawing/2014/main" id="{32D457D3-99A4-E44D-01C0-8F6CF5F7199B}"/>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0" name="Freeform 79">
                  <a:extLst>
                    <a:ext uri="{FF2B5EF4-FFF2-40B4-BE49-F238E27FC236}">
                      <a16:creationId xmlns:a16="http://schemas.microsoft.com/office/drawing/2014/main" id="{8A1F42E7-0D93-D21F-072F-FDDFFC993B82}"/>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8" name="Group 17">
                <a:extLst>
                  <a:ext uri="{FF2B5EF4-FFF2-40B4-BE49-F238E27FC236}">
                    <a16:creationId xmlns:a16="http://schemas.microsoft.com/office/drawing/2014/main" id="{488806FC-C52C-133B-80A0-65BBD6D36F5E}"/>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9" name="Freeform 18">
                  <a:extLst>
                    <a:ext uri="{FF2B5EF4-FFF2-40B4-BE49-F238E27FC236}">
                      <a16:creationId xmlns:a16="http://schemas.microsoft.com/office/drawing/2014/main" id="{684FE099-4658-D4A7-7427-626C4BE2810A}"/>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3D67915-19D1-8F74-9E81-95FF1A35EBBC}"/>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D9918EC5-375A-0B4A-A357-E11EBDA2A37B}"/>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57639C76-8D37-98FC-C667-E9632217420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A0E1B694-35B5-8390-37CC-4C929DFF2CE2}"/>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55D4226-C406-CA1F-539A-A89F4637135B}"/>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718942A-AB85-D47A-37C6-6CA72659C2A2}"/>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FE4A8C0-4546-9A43-1864-95156B1CB17D}"/>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A9AC6A6-8522-CF15-6BA8-4FB0A43E8F80}"/>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DACCA12-007F-2C4C-836E-295AE553EA7C}"/>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FD6E6CF-EF94-57C6-7566-D4F0B69CC220}"/>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BCAE22AF-8E8A-68F6-5643-129CE944970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C307E51-B651-1D26-0616-3746E949EA6D}"/>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223D0C6E-AA44-3322-C65C-A6DF62F00D27}"/>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C66F169-5582-F49C-11D6-6BF6D30A6443}"/>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6038AF2-CEBC-DCD3-8B37-563AAB47AE4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6A27B031-19D0-855A-BA51-D50580611718}"/>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6D96306-8A86-5FE1-0A69-D30E1B0DA21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1958BF7-8D58-6A95-FEB0-78015E58364D}"/>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AE4DE89E-4DAE-C3E1-C8AF-F91C570F0C32}"/>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753FDCCD-6422-1E90-225B-8B4361BB7061}"/>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1D539C85-BCB0-4CA1-F26F-F2E3C55D488B}"/>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6" name="Freeform 15">
              <a:extLst>
                <a:ext uri="{FF2B5EF4-FFF2-40B4-BE49-F238E27FC236}">
                  <a16:creationId xmlns:a16="http://schemas.microsoft.com/office/drawing/2014/main" id="{D789BEE2-C0BB-1C92-F509-8FAA95FF68E6}"/>
                </a:ext>
              </a:extLst>
            </p:cNvPr>
            <p:cNvSpPr/>
            <p:nvPr/>
          </p:nvSpPr>
          <p:spPr>
            <a:xfrm>
              <a:off x="8704716" y="6502845"/>
              <a:ext cx="109728"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2805691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8207</TotalTime>
  <Words>820</Words>
  <Application>Microsoft Macintosh PowerPoint</Application>
  <PresentationFormat>Widescreen</PresentationFormat>
  <Paragraphs>247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120</cp:revision>
  <cp:lastPrinted>2020-08-31T22:23:58Z</cp:lastPrinted>
  <dcterms:created xsi:type="dcterms:W3CDTF">2021-07-07T23:54:57Z</dcterms:created>
  <dcterms:modified xsi:type="dcterms:W3CDTF">2024-02-05T21:20:15Z</dcterms:modified>
</cp:coreProperties>
</file>