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1" r:id="rId2"/>
    <p:sldId id="357" r:id="rId3"/>
    <p:sldId id="358"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EAD9"/>
    <a:srgbClr val="8BBEA5"/>
    <a:srgbClr val="023B21"/>
    <a:srgbClr val="82B19A"/>
    <a:srgbClr val="05683A"/>
    <a:srgbClr val="288156"/>
    <a:srgbClr val="4D936F"/>
    <a:srgbClr val="00873D"/>
    <a:srgbClr val="067F47"/>
    <a:srgbClr val="A04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autoAdjust="0"/>
    <p:restoredTop sz="96058"/>
  </p:normalViewPr>
  <p:slideViewPr>
    <p:cSldViewPr snapToGrid="0" snapToObjects="1">
      <p:cViewPr varScale="1">
        <p:scale>
          <a:sx n="128" d="100"/>
          <a:sy n="128" d="100"/>
        </p:scale>
        <p:origin x="65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2/5/24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2/5/24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2/5/24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41&amp;utm_source=template-powerpoint&amp;utm_medium=content&amp;utm_campaign=Account-Based+Marketing+Plan+Example-powerpoint-11941&amp;lpa=Account-Based+Marketing+Plan+Example+powerpoint+11941"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hyperlink" Target="https://www.smartsheet.com/content/client-profile-templates"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0" name="Group 109">
            <a:extLst>
              <a:ext uri="{FF2B5EF4-FFF2-40B4-BE49-F238E27FC236}">
                <a16:creationId xmlns:a16="http://schemas.microsoft.com/office/drawing/2014/main" id="{3E1E8724-46A8-FA05-9754-986BB8C59AB7}"/>
              </a:ext>
            </a:extLst>
          </p:cNvPr>
          <p:cNvGrpSpPr/>
          <p:nvPr/>
        </p:nvGrpSpPr>
        <p:grpSpPr>
          <a:xfrm>
            <a:off x="-1052951" y="0"/>
            <a:ext cx="6858001" cy="6858000"/>
            <a:chOff x="-3" y="0"/>
            <a:chExt cx="7777357" cy="6858000"/>
          </a:xfrm>
        </p:grpSpPr>
        <p:sp>
          <p:nvSpPr>
            <p:cNvPr id="7" name="Graphic 5">
              <a:extLst>
                <a:ext uri="{FF2B5EF4-FFF2-40B4-BE49-F238E27FC236}">
                  <a16:creationId xmlns:a16="http://schemas.microsoft.com/office/drawing/2014/main" id="{FED8D56C-972B-D25D-782B-FB7B016F5E9C}"/>
                </a:ext>
              </a:extLst>
            </p:cNvPr>
            <p:cNvSpPr/>
            <p:nvPr/>
          </p:nvSpPr>
          <p:spPr>
            <a:xfrm>
              <a:off x="-2" y="0"/>
              <a:ext cx="7777356" cy="6858000"/>
            </a:xfrm>
            <a:prstGeom prst="ellipse">
              <a:avLst/>
            </a:prstGeom>
            <a:solidFill>
              <a:srgbClr val="00873D">
                <a:alpha val="10000"/>
              </a:srgbClr>
            </a:solidFill>
            <a:ln w="8653" cap="flat">
              <a:noFill/>
              <a:prstDash val="solid"/>
              <a:miter/>
            </a:ln>
          </p:spPr>
          <p:txBody>
            <a:bodyPr rtlCol="0" anchor="ctr"/>
            <a:lstStyle/>
            <a:p>
              <a:endParaRPr lang="en-US" dirty="0"/>
            </a:p>
          </p:txBody>
        </p:sp>
        <p:sp>
          <p:nvSpPr>
            <p:cNvPr id="107" name="Graphic 5">
              <a:extLst>
                <a:ext uri="{FF2B5EF4-FFF2-40B4-BE49-F238E27FC236}">
                  <a16:creationId xmlns:a16="http://schemas.microsoft.com/office/drawing/2014/main" id="{B6F5AB19-6A70-173B-CAD2-B21CA0426ED3}"/>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9" name="Graphic 5">
              <a:extLst>
                <a:ext uri="{FF2B5EF4-FFF2-40B4-BE49-F238E27FC236}">
                  <a16:creationId xmlns:a16="http://schemas.microsoft.com/office/drawing/2014/main" id="{990E1567-74C1-DC1C-991A-AA2BF35F79E6}"/>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pic>
        <p:nvPicPr>
          <p:cNvPr id="77" name="Picture 76">
            <a:extLst>
              <a:ext uri="{FF2B5EF4-FFF2-40B4-BE49-F238E27FC236}">
                <a16:creationId xmlns:a16="http://schemas.microsoft.com/office/drawing/2014/main" id="{84295695-B452-5A74-2F40-4BB8305AE97E}"/>
              </a:ext>
            </a:extLst>
          </p:cNvPr>
          <p:cNvPicPr>
            <a:picLocks noChangeAspect="1"/>
          </p:cNvPicPr>
          <p:nvPr/>
        </p:nvPicPr>
        <p:blipFill>
          <a:blip r:embed="rId2"/>
          <a:srcRect/>
          <a:stretch/>
        </p:blipFill>
        <p:spPr>
          <a:xfrm>
            <a:off x="5509549" y="1294902"/>
            <a:ext cx="6524668" cy="3671154"/>
          </a:xfrm>
          <a:prstGeom prst="rect">
            <a:avLst/>
          </a:prstGeom>
          <a:effectLst>
            <a:outerShdw blurRad="190500" dist="38100" dir="8100000" sx="101000" sy="101000" algn="tr" rotWithShape="0">
              <a:schemeClr val="tx1">
                <a:lumMod val="65000"/>
                <a:lumOff val="35000"/>
                <a:alpha val="40000"/>
              </a:schemeClr>
            </a:outerShdw>
          </a:effectLst>
        </p:spPr>
      </p:pic>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6946283" cy="954107"/>
          </a:xfrm>
          <a:prstGeom prst="rect">
            <a:avLst/>
          </a:prstGeom>
          <a:noFill/>
          <a:effectLst/>
        </p:spPr>
        <p:txBody>
          <a:bodyPr wrap="square" rtlCol="0">
            <a:spAutoFit/>
          </a:bodyPr>
          <a:lstStyle/>
          <a:p>
            <a:r>
              <a:rPr lang="en-US" sz="2800" b="1" i="0" u="none" strike="noStrike" dirty="0">
                <a:solidFill>
                  <a:schemeClr val="tx1">
                    <a:lumMod val="65000"/>
                    <a:lumOff val="35000"/>
                  </a:schemeClr>
                </a:solidFill>
                <a:effectLst/>
                <a:latin typeface="Century Gothic" panose="020B0502020202020204" pitchFamily="34" charset="0"/>
              </a:rPr>
              <a:t>ACCOUNT-BASED MARKETING (ABM) PLAN </a:t>
            </a:r>
            <a:r>
              <a:rPr lang="en-US" sz="2800" b="1" dirty="0">
                <a:solidFill>
                  <a:schemeClr val="tx1">
                    <a:lumMod val="65000"/>
                    <a:lumOff val="35000"/>
                  </a:schemeClr>
                </a:solidFill>
                <a:latin typeface="Century Gothic" panose="020B0502020202020204" pitchFamily="34" charset="0"/>
              </a:rPr>
              <a:t>TEMPLATE – EXAMPLE</a:t>
            </a:r>
          </a:p>
        </p:txBody>
      </p:sp>
      <p:pic>
        <p:nvPicPr>
          <p:cNvPr id="106" name="Picture 105">
            <a:hlinkClick r:id="rId3"/>
            <a:extLst>
              <a:ext uri="{FF2B5EF4-FFF2-40B4-BE49-F238E27FC236}">
                <a16:creationId xmlns:a16="http://schemas.microsoft.com/office/drawing/2014/main" id="{31730B52-50D4-9F04-87E2-238D140C1A9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4615"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03180" y="1284229"/>
            <a:ext cx="5206369" cy="4846776"/>
          </a:xfrm>
          <a:prstGeom prst="rect">
            <a:avLst/>
          </a:prstGeom>
          <a:noFill/>
        </p:spPr>
        <p:txBody>
          <a:bodyPr wrap="square" rtlCol="0">
            <a:spAutoFit/>
          </a:bodyPr>
          <a:lstStyle/>
          <a:p>
            <a:pPr algn="l" rtl="0">
              <a:lnSpc>
                <a:spcPct val="150000"/>
              </a:lnSpc>
              <a:spcBef>
                <a:spcPts val="0"/>
              </a:spcBef>
              <a:spcAft>
                <a:spcPts val="0"/>
              </a:spcAft>
            </a:pPr>
            <a:r>
              <a:rPr lang="en-US" sz="1600" b="0" i="0" u="none" strike="noStrike" dirty="0">
                <a:solidFill>
                  <a:srgbClr val="000000"/>
                </a:solidFill>
                <a:effectLst/>
                <a:latin typeface="Century Gothic" panose="020B0502020202020204" pitchFamily="34" charset="0"/>
              </a:rPr>
              <a:t>This account-based marketing plan template is a roadmap for synchronizing your sales and marketing teams, ensuring they target high-value accounts with precision. By following the template's structured sections, from account segmentation and annual account planning to weekly status checks, both teams can collaboratively identify, engage, and convert prospects, maximizing their combined strengths. </a:t>
            </a:r>
          </a:p>
          <a:p>
            <a:pPr>
              <a:lnSpc>
                <a:spcPct val="150000"/>
              </a:lnSpc>
            </a:pPr>
            <a:br>
              <a:rPr lang="en-US" sz="1600" b="0" i="0" u="none" strike="noStrike" dirty="0">
                <a:solidFill>
                  <a:srgbClr val="000000"/>
                </a:solidFill>
                <a:effectLst/>
                <a:latin typeface="Century Gothic" panose="020B0502020202020204" pitchFamily="34" charset="0"/>
              </a:rPr>
            </a:br>
            <a:r>
              <a:rPr lang="en-US" sz="1600" b="0" i="0" u="none" strike="noStrike" dirty="0">
                <a:solidFill>
                  <a:srgbClr val="000000"/>
                </a:solidFill>
                <a:effectLst/>
                <a:latin typeface="Century Gothic" panose="020B0502020202020204" pitchFamily="34" charset="0"/>
              </a:rPr>
              <a:t>For related resources that simplify the organization of key client information, check out these </a:t>
            </a:r>
            <a:r>
              <a:rPr lang="en-US" sz="1600" b="0" i="0" u="sng" strike="noStrike" dirty="0">
                <a:solidFill>
                  <a:srgbClr val="1155CC"/>
                </a:solidFill>
                <a:effectLst/>
                <a:latin typeface="Century Gothic" panose="020B0502020202020204" pitchFamily="34" charset="0"/>
                <a:hlinkClick r:id="rId5" tooltip="OPEN LINK"/>
              </a:rPr>
              <a:t>free client profile templates</a:t>
            </a:r>
            <a:r>
              <a:rPr lang="en-US" sz="1600" b="0" i="0" u="none" strike="noStrike" dirty="0">
                <a:solidFill>
                  <a:srgbClr val="000000"/>
                </a:solidFill>
                <a:effectLst/>
                <a:latin typeface="Century Gothic" panose="020B0502020202020204" pitchFamily="34" charset="0"/>
              </a:rPr>
              <a:t>. </a:t>
            </a:r>
            <a:endParaRPr lang="en-US" sz="1600" dirty="0">
              <a:latin typeface="Century Gothic" panose="020B0502020202020204" pitchFamily="34" charset="0"/>
            </a:endParaRPr>
          </a:p>
        </p:txBody>
      </p:sp>
      <p:grpSp>
        <p:nvGrpSpPr>
          <p:cNvPr id="75" name="Group 74">
            <a:extLst>
              <a:ext uri="{FF2B5EF4-FFF2-40B4-BE49-F238E27FC236}">
                <a16:creationId xmlns:a16="http://schemas.microsoft.com/office/drawing/2014/main" id="{8732DEEC-8374-002B-100A-98C837887999}"/>
              </a:ext>
            </a:extLst>
          </p:cNvPr>
          <p:cNvGrpSpPr/>
          <p:nvPr/>
        </p:nvGrpSpPr>
        <p:grpSpPr>
          <a:xfrm>
            <a:off x="7146234" y="4423550"/>
            <a:ext cx="4850063" cy="2288344"/>
            <a:chOff x="7146234" y="4423550"/>
            <a:chExt cx="4850063" cy="2288344"/>
          </a:xfrm>
        </p:grpSpPr>
        <p:grpSp>
          <p:nvGrpSpPr>
            <p:cNvPr id="4" name="Graphic 3">
              <a:extLst>
                <a:ext uri="{FF2B5EF4-FFF2-40B4-BE49-F238E27FC236}">
                  <a16:creationId xmlns:a16="http://schemas.microsoft.com/office/drawing/2014/main" id="{8BC4F3F2-CA5A-9F29-46AE-858A11577205}"/>
                </a:ext>
              </a:extLst>
            </p:cNvPr>
            <p:cNvGrpSpPr/>
            <p:nvPr/>
          </p:nvGrpSpPr>
          <p:grpSpPr>
            <a:xfrm>
              <a:off x="7146234" y="4423550"/>
              <a:ext cx="4850063" cy="1754651"/>
              <a:chOff x="0" y="0"/>
              <a:chExt cx="2642190" cy="956167"/>
            </a:xfrm>
            <a:solidFill>
              <a:srgbClr val="0033A3"/>
            </a:solidFill>
          </p:grpSpPr>
          <p:sp>
            <p:nvSpPr>
              <p:cNvPr id="29" name="Freeform 28">
                <a:extLst>
                  <a:ext uri="{FF2B5EF4-FFF2-40B4-BE49-F238E27FC236}">
                    <a16:creationId xmlns:a16="http://schemas.microsoft.com/office/drawing/2014/main" id="{ACF7B5AE-CBF3-7E91-6663-CDD7058DCF46}"/>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5683A"/>
                  </a:gs>
                  <a:gs pos="99000">
                    <a:srgbClr val="8BBEA5"/>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Freeform 29">
                <a:extLst>
                  <a:ext uri="{FF2B5EF4-FFF2-40B4-BE49-F238E27FC236}">
                    <a16:creationId xmlns:a16="http://schemas.microsoft.com/office/drawing/2014/main" id="{F0599421-AEC2-E0C9-241C-42216B700F0D}"/>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5683A"/>
                  </a:gs>
                  <a:gs pos="99000">
                    <a:srgbClr val="8BBEA5"/>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 name="Freeform 30">
                <a:extLst>
                  <a:ext uri="{FF2B5EF4-FFF2-40B4-BE49-F238E27FC236}">
                    <a16:creationId xmlns:a16="http://schemas.microsoft.com/office/drawing/2014/main" id="{FA5BC7E3-F82D-ED90-6F71-19EB18BDB8CC}"/>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5683A"/>
                  </a:gs>
                  <a:gs pos="99000">
                    <a:srgbClr val="8BBEA5"/>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74" name="Group 73">
              <a:extLst>
                <a:ext uri="{FF2B5EF4-FFF2-40B4-BE49-F238E27FC236}">
                  <a16:creationId xmlns:a16="http://schemas.microsoft.com/office/drawing/2014/main" id="{0E6E0DFD-4CA0-60D4-FE79-B24E8EFB262F}"/>
                </a:ext>
              </a:extLst>
            </p:cNvPr>
            <p:cNvGrpSpPr/>
            <p:nvPr/>
          </p:nvGrpSpPr>
          <p:grpSpPr>
            <a:xfrm>
              <a:off x="7156363" y="6320753"/>
              <a:ext cx="4836191" cy="391049"/>
              <a:chOff x="7156363" y="6320753"/>
              <a:chExt cx="4836191" cy="391049"/>
            </a:xfrm>
            <a:solidFill>
              <a:srgbClr val="05683A"/>
            </a:solidFill>
          </p:grpSpPr>
          <p:sp>
            <p:nvSpPr>
              <p:cNvPr id="6" name="Freeform 5">
                <a:extLst>
                  <a:ext uri="{FF2B5EF4-FFF2-40B4-BE49-F238E27FC236}">
                    <a16:creationId xmlns:a16="http://schemas.microsoft.com/office/drawing/2014/main" id="{97934EBE-0DBF-D95D-6473-2FAFA41E7DDB}"/>
                  </a:ext>
                </a:extLst>
              </p:cNvPr>
              <p:cNvSpPr/>
              <p:nvPr/>
            </p:nvSpPr>
            <p:spPr>
              <a:xfrm>
                <a:off x="7156363" y="6406295"/>
                <a:ext cx="224547" cy="223020"/>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8E495CBC-CA91-24EB-9A4A-416354736CB9}"/>
                  </a:ext>
                </a:extLst>
              </p:cNvPr>
              <p:cNvSpPr/>
              <p:nvPr/>
            </p:nvSpPr>
            <p:spPr>
              <a:xfrm>
                <a:off x="7416044" y="6403240"/>
                <a:ext cx="188488" cy="224547"/>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1DC15256-43F1-13CC-0B30-69C287905EBF}"/>
                  </a:ext>
                </a:extLst>
              </p:cNvPr>
              <p:cNvSpPr/>
              <p:nvPr/>
            </p:nvSpPr>
            <p:spPr>
              <a:xfrm>
                <a:off x="7632955" y="6403240"/>
                <a:ext cx="189033" cy="224547"/>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46910DA7-AB84-8072-D56B-2A9733CC0AC5}"/>
                  </a:ext>
                </a:extLst>
              </p:cNvPr>
              <p:cNvSpPr/>
              <p:nvPr/>
            </p:nvSpPr>
            <p:spPr>
              <a:xfrm>
                <a:off x="7851393" y="6404768"/>
                <a:ext cx="223020" cy="223053"/>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157E053C-1B61-ADC3-F811-E933AD5514AA}"/>
                  </a:ext>
                </a:extLst>
              </p:cNvPr>
              <p:cNvSpPr/>
              <p:nvPr/>
            </p:nvSpPr>
            <p:spPr>
              <a:xfrm>
                <a:off x="8111076" y="6406295"/>
                <a:ext cx="204689" cy="219964"/>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7E44EEEA-1DCD-9489-2A9E-E629B9CE734A}"/>
                  </a:ext>
                </a:extLst>
              </p:cNvPr>
              <p:cNvSpPr/>
              <p:nvPr/>
            </p:nvSpPr>
            <p:spPr>
              <a:xfrm>
                <a:off x="8367703"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D2DFE092-0357-D73F-CC3C-5CDC51766A53}"/>
                  </a:ext>
                </a:extLst>
              </p:cNvPr>
              <p:cNvSpPr/>
              <p:nvPr/>
            </p:nvSpPr>
            <p:spPr>
              <a:xfrm>
                <a:off x="8592250"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F62F81AC-D0C1-18FB-D141-1A6EC0C1BCBA}"/>
                  </a:ext>
                </a:extLst>
              </p:cNvPr>
              <p:cNvSpPr/>
              <p:nvPr/>
            </p:nvSpPr>
            <p:spPr>
              <a:xfrm>
                <a:off x="8853461" y="6323808"/>
                <a:ext cx="223020" cy="305507"/>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AC3C3432-5A06-75D0-D7CC-88BFD435FB68}"/>
                  </a:ext>
                </a:extLst>
              </p:cNvPr>
              <p:cNvSpPr/>
              <p:nvPr/>
            </p:nvSpPr>
            <p:spPr>
              <a:xfrm>
                <a:off x="9100922"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6118237E-36CA-61BD-B398-8DF8E0FA2BFF}"/>
                  </a:ext>
                </a:extLst>
              </p:cNvPr>
              <p:cNvSpPr/>
              <p:nvPr/>
            </p:nvSpPr>
            <p:spPr>
              <a:xfrm>
                <a:off x="9360604" y="6403240"/>
                <a:ext cx="158863" cy="226075"/>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E2B8CB49-8F16-884B-7C54-1575265AE01A}"/>
                  </a:ext>
                </a:extLst>
              </p:cNvPr>
              <p:cNvSpPr/>
              <p:nvPr/>
            </p:nvSpPr>
            <p:spPr>
              <a:xfrm>
                <a:off x="9545435" y="6406260"/>
                <a:ext cx="207744" cy="224583"/>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3EAF372C-97E5-2F09-6801-61CD2BC4F1AE}"/>
                  </a:ext>
                </a:extLst>
              </p:cNvPr>
              <p:cNvSpPr/>
              <p:nvPr/>
            </p:nvSpPr>
            <p:spPr>
              <a:xfrm>
                <a:off x="9777623" y="6320753"/>
                <a:ext cx="224547" cy="307035"/>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92A51B4E-63F1-036B-8748-51C9DFB50A80}"/>
                  </a:ext>
                </a:extLst>
              </p:cNvPr>
              <p:cNvSpPr/>
              <p:nvPr/>
            </p:nvSpPr>
            <p:spPr>
              <a:xfrm>
                <a:off x="10170201" y="6404768"/>
                <a:ext cx="285648" cy="221492"/>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C733F450-6AD6-7495-FF00-011DBE9E5511}"/>
                  </a:ext>
                </a:extLst>
              </p:cNvPr>
              <p:cNvSpPr/>
              <p:nvPr/>
            </p:nvSpPr>
            <p:spPr>
              <a:xfrm>
                <a:off x="10490983"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B125CA91-4EFA-0D03-B063-9411D5BC9900}"/>
                  </a:ext>
                </a:extLst>
              </p:cNvPr>
              <p:cNvSpPr/>
              <p:nvPr/>
            </p:nvSpPr>
            <p:spPr>
              <a:xfrm>
                <a:off x="10764413" y="6407583"/>
                <a:ext cx="128313" cy="217149"/>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A49B2DAE-312C-7006-3A7E-265F8841D5F5}"/>
                  </a:ext>
                </a:extLst>
              </p:cNvPr>
              <p:cNvSpPr/>
              <p:nvPr/>
            </p:nvSpPr>
            <p:spPr>
              <a:xfrm>
                <a:off x="10921750" y="6322281"/>
                <a:ext cx="169393" cy="305890"/>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0D53996B-D3B9-4974-D7C5-8D6A91600BB0}"/>
                  </a:ext>
                </a:extLst>
              </p:cNvPr>
              <p:cNvSpPr/>
              <p:nvPr/>
            </p:nvSpPr>
            <p:spPr>
              <a:xfrm>
                <a:off x="11094363" y="6406260"/>
                <a:ext cx="207744" cy="224583"/>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F4A9BBA7-E6D3-5F2B-1342-886302510D1A}"/>
                  </a:ext>
                </a:extLst>
              </p:cNvPr>
              <p:cNvSpPr/>
              <p:nvPr/>
            </p:nvSpPr>
            <p:spPr>
              <a:xfrm>
                <a:off x="11311274"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1CFF0560-3A19-C9AE-79DD-151800D3B324}"/>
                  </a:ext>
                </a:extLst>
              </p:cNvPr>
              <p:cNvSpPr/>
              <p:nvPr/>
            </p:nvSpPr>
            <p:spPr>
              <a:xfrm>
                <a:off x="11453334" y="6346720"/>
                <a:ext cx="27495" cy="279539"/>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85DC1160-A1A4-E34D-C27D-687620B578A0}"/>
                  </a:ext>
                </a:extLst>
              </p:cNvPr>
              <p:cNvSpPr/>
              <p:nvPr/>
            </p:nvSpPr>
            <p:spPr>
              <a:xfrm>
                <a:off x="11528184"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3409BC81-7D84-CC82-6C6E-C7D71C0D4EA0}"/>
                  </a:ext>
                </a:extLst>
              </p:cNvPr>
              <p:cNvSpPr/>
              <p:nvPr/>
            </p:nvSpPr>
            <p:spPr>
              <a:xfrm>
                <a:off x="11768007" y="6406295"/>
                <a:ext cx="224547" cy="305507"/>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grpSp>
        <p:sp>
          <p:nvSpPr>
            <p:cNvPr id="28" name="Freeform 27">
              <a:extLst>
                <a:ext uri="{FF2B5EF4-FFF2-40B4-BE49-F238E27FC236}">
                  <a16:creationId xmlns:a16="http://schemas.microsoft.com/office/drawing/2014/main" id="{95EB401C-AD96-BF37-0AD4-ABE58912236E}"/>
                </a:ext>
              </a:extLst>
            </p:cNvPr>
            <p:cNvSpPr/>
            <p:nvPr/>
          </p:nvSpPr>
          <p:spPr>
            <a:xfrm>
              <a:off x="7146234" y="6693473"/>
              <a:ext cx="4623300"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5683A"/>
                </a:gs>
                <a:gs pos="99000">
                  <a:srgbClr val="00873D">
                    <a:alpha val="50000"/>
                  </a:srgbClr>
                </a:gs>
              </a:gsLst>
              <a:lin ang="0" scaled="0"/>
            </a:grad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DBF40088-08E0-C2F8-FE1F-B4C488D4E4FC}"/>
                </a:ext>
              </a:extLst>
            </p:cNvPr>
            <p:cNvSpPr/>
            <p:nvPr/>
          </p:nvSpPr>
          <p:spPr>
            <a:xfrm>
              <a:off x="8704716"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0873D">
                <a:alpha val="74902"/>
              </a:srgbClr>
            </a:solidFill>
            <a:ln w="8653" cap="flat">
              <a:noFill/>
              <a:prstDash val="solid"/>
              <a:miter/>
            </a:ln>
          </p:spPr>
          <p:txBody>
            <a:bodyPr rtlCol="0" anchor="ctr"/>
            <a:lstStyle/>
            <a:p>
              <a:endParaRPr lang="en-US"/>
            </a:p>
          </p:txBody>
        </p:sp>
      </p:grpSp>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42" name="Group 1041">
            <a:extLst>
              <a:ext uri="{FF2B5EF4-FFF2-40B4-BE49-F238E27FC236}">
                <a16:creationId xmlns:a16="http://schemas.microsoft.com/office/drawing/2014/main" id="{361A9336-924E-4994-CF28-FF53ECCF8369}"/>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E3289BE5-886C-F467-36B2-D73F2D00697A}"/>
                </a:ext>
              </a:extLst>
            </p:cNvPr>
            <p:cNvSpPr/>
            <p:nvPr/>
          </p:nvSpPr>
          <p:spPr>
            <a:xfrm>
              <a:off x="-2" y="0"/>
              <a:ext cx="7777356" cy="6858000"/>
            </a:xfrm>
            <a:prstGeom prst="ellipse">
              <a:avLst/>
            </a:prstGeom>
            <a:solidFill>
              <a:srgbClr val="00873D">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6A7E58E5-7458-7E16-2A67-DE48BA3E9681}"/>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16B89282-7A58-426C-3F9A-528F7B97932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sp>
        <p:nvSpPr>
          <p:cNvPr id="33" name="Rectangle 32">
            <a:extLst>
              <a:ext uri="{FF2B5EF4-FFF2-40B4-BE49-F238E27FC236}">
                <a16:creationId xmlns:a16="http://schemas.microsoft.com/office/drawing/2014/main" id="{47C275CF-6ED6-6681-C532-281E23296F9B}"/>
              </a:ext>
            </a:extLst>
          </p:cNvPr>
          <p:cNvSpPr/>
          <p:nvPr/>
        </p:nvSpPr>
        <p:spPr>
          <a:xfrm>
            <a:off x="313947" y="1397546"/>
            <a:ext cx="2286000" cy="4920866"/>
          </a:xfrm>
          <a:prstGeom prst="rect">
            <a:avLst/>
          </a:prstGeom>
          <a:gradFill>
            <a:gsLst>
              <a:gs pos="74000">
                <a:srgbClr val="023B21"/>
              </a:gs>
              <a:gs pos="0">
                <a:srgbClr val="00873D"/>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2400" dirty="0">
                <a:solidFill>
                  <a:srgbClr val="D3EAD9"/>
                </a:solidFill>
                <a:latin typeface="Century Gothic" panose="020B0502020202020204" pitchFamily="34" charset="0"/>
              </a:rPr>
              <a:t>PURPOSE</a:t>
            </a:r>
            <a:endParaRPr lang="en-US" sz="1600" dirty="0">
              <a:solidFill>
                <a:srgbClr val="D3EAD9"/>
              </a:solidFill>
              <a:latin typeface="Century Gothic" panose="020B0502020202020204" pitchFamily="34" charset="0"/>
            </a:endParaRPr>
          </a:p>
        </p:txBody>
      </p:sp>
      <p:sp>
        <p:nvSpPr>
          <p:cNvPr id="34" name="Rectangle 33">
            <a:extLst>
              <a:ext uri="{FF2B5EF4-FFF2-40B4-BE49-F238E27FC236}">
                <a16:creationId xmlns:a16="http://schemas.microsoft.com/office/drawing/2014/main" id="{2398DBF9-0F4B-0710-787C-CAB137ED0918}"/>
              </a:ext>
            </a:extLst>
          </p:cNvPr>
          <p:cNvSpPr/>
          <p:nvPr/>
        </p:nvSpPr>
        <p:spPr>
          <a:xfrm>
            <a:off x="2595387" y="1397546"/>
            <a:ext cx="2346092" cy="1951272"/>
          </a:xfrm>
          <a:prstGeom prst="rect">
            <a:avLst/>
          </a:prstGeom>
          <a:solidFill>
            <a:srgbClr val="05683A"/>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1600" dirty="0">
                <a:latin typeface="Century Gothic" panose="020B0502020202020204" pitchFamily="34" charset="0"/>
              </a:rPr>
              <a:t>ACCOUNT SEGMENTATION</a:t>
            </a:r>
          </a:p>
        </p:txBody>
      </p:sp>
      <p:sp>
        <p:nvSpPr>
          <p:cNvPr id="35" name="Rectangle 34">
            <a:extLst>
              <a:ext uri="{FF2B5EF4-FFF2-40B4-BE49-F238E27FC236}">
                <a16:creationId xmlns:a16="http://schemas.microsoft.com/office/drawing/2014/main" id="{44423EEE-41B7-840A-58C1-9841A1E4538C}"/>
              </a:ext>
            </a:extLst>
          </p:cNvPr>
          <p:cNvSpPr/>
          <p:nvPr/>
        </p:nvSpPr>
        <p:spPr>
          <a:xfrm>
            <a:off x="4936919" y="1397546"/>
            <a:ext cx="2346092" cy="1951272"/>
          </a:xfrm>
          <a:prstGeom prst="rect">
            <a:avLst/>
          </a:prstGeom>
          <a:solidFill>
            <a:srgbClr val="288156"/>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1600" dirty="0">
                <a:latin typeface="Century Gothic" panose="020B0502020202020204" pitchFamily="34" charset="0"/>
              </a:rPr>
              <a:t>ANNUAL ACCOUNT PLANNING</a:t>
            </a:r>
          </a:p>
        </p:txBody>
      </p:sp>
      <p:sp>
        <p:nvSpPr>
          <p:cNvPr id="36" name="Rectangle 35">
            <a:extLst>
              <a:ext uri="{FF2B5EF4-FFF2-40B4-BE49-F238E27FC236}">
                <a16:creationId xmlns:a16="http://schemas.microsoft.com/office/drawing/2014/main" id="{5068D569-4BCD-3198-1B34-A51FB982E7A9}"/>
              </a:ext>
            </a:extLst>
          </p:cNvPr>
          <p:cNvSpPr/>
          <p:nvPr/>
        </p:nvSpPr>
        <p:spPr>
          <a:xfrm>
            <a:off x="7278451" y="1397546"/>
            <a:ext cx="2346092" cy="1951272"/>
          </a:xfrm>
          <a:prstGeom prst="rect">
            <a:avLst/>
          </a:prstGeom>
          <a:solidFill>
            <a:srgbClr val="4D936F"/>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1600" dirty="0">
                <a:latin typeface="Century Gothic" panose="020B0502020202020204" pitchFamily="34" charset="0"/>
              </a:rPr>
              <a:t>QUARTERLY ACCOUNT REVIEW</a:t>
            </a:r>
          </a:p>
        </p:txBody>
      </p:sp>
      <p:sp>
        <p:nvSpPr>
          <p:cNvPr id="37" name="Rectangle 36">
            <a:extLst>
              <a:ext uri="{FF2B5EF4-FFF2-40B4-BE49-F238E27FC236}">
                <a16:creationId xmlns:a16="http://schemas.microsoft.com/office/drawing/2014/main" id="{A2AFD131-77A6-AE76-7341-00737DA5744B}"/>
              </a:ext>
            </a:extLst>
          </p:cNvPr>
          <p:cNvSpPr/>
          <p:nvPr/>
        </p:nvSpPr>
        <p:spPr>
          <a:xfrm>
            <a:off x="9619985" y="1397546"/>
            <a:ext cx="2346092" cy="1951272"/>
          </a:xfrm>
          <a:prstGeom prst="rect">
            <a:avLst/>
          </a:prstGeom>
          <a:solidFill>
            <a:srgbClr val="82B19A"/>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1600" dirty="0">
                <a:latin typeface="Century Gothic" panose="020B0502020202020204" pitchFamily="34" charset="0"/>
              </a:rPr>
              <a:t>WEEKLY </a:t>
            </a:r>
            <a:r>
              <a:rPr lang="en-US" sz="1600">
                <a:latin typeface="Century Gothic" panose="020B0502020202020204" pitchFamily="34" charset="0"/>
              </a:rPr>
              <a:t>/ BIWEEKLY </a:t>
            </a:r>
            <a:r>
              <a:rPr lang="en-US" sz="1600" dirty="0">
                <a:latin typeface="Century Gothic" panose="020B0502020202020204" pitchFamily="34" charset="0"/>
              </a:rPr>
              <a:t>STATUS CHECK</a:t>
            </a:r>
          </a:p>
        </p:txBody>
      </p:sp>
      <p:sp>
        <p:nvSpPr>
          <p:cNvPr id="38" name="TextBox 37">
            <a:extLst>
              <a:ext uri="{FF2B5EF4-FFF2-40B4-BE49-F238E27FC236}">
                <a16:creationId xmlns:a16="http://schemas.microsoft.com/office/drawing/2014/main" id="{5C2C926B-D2FE-3834-64EB-1986C87A7A4B}"/>
              </a:ext>
            </a:extLst>
          </p:cNvPr>
          <p:cNvSpPr txBox="1"/>
          <p:nvPr/>
        </p:nvSpPr>
        <p:spPr>
          <a:xfrm>
            <a:off x="271612" y="276714"/>
            <a:ext cx="8092280" cy="553998"/>
          </a:xfrm>
          <a:prstGeom prst="rect">
            <a:avLst/>
          </a:prstGeom>
          <a:noFill/>
        </p:spPr>
        <p:txBody>
          <a:bodyPr wrap="none" rtlCol="0">
            <a:spAutoFit/>
          </a:bodyPr>
          <a:lstStyle/>
          <a:p>
            <a:r>
              <a:rPr lang="en-US" sz="3000" dirty="0">
                <a:solidFill>
                  <a:srgbClr val="05683A"/>
                </a:solidFill>
                <a:effectLst/>
                <a:latin typeface="Century Gothic" panose="020B0502020202020204" pitchFamily="34" charset="0"/>
                <a:ea typeface="Arial" panose="020B0604020202020204" pitchFamily="34" charset="0"/>
              </a:rPr>
              <a:t>Account-Based Marketing Plan – Example </a:t>
            </a:r>
            <a:endParaRPr lang="en-US" sz="3000" dirty="0">
              <a:solidFill>
                <a:srgbClr val="05683A"/>
              </a:solidFill>
              <a:latin typeface="Century Gothic" panose="020B0502020202020204" pitchFamily="34" charset="0"/>
            </a:endParaRPr>
          </a:p>
        </p:txBody>
      </p:sp>
      <p:sp>
        <p:nvSpPr>
          <p:cNvPr id="1048" name="TextBox 1047">
            <a:extLst>
              <a:ext uri="{FF2B5EF4-FFF2-40B4-BE49-F238E27FC236}">
                <a16:creationId xmlns:a16="http://schemas.microsoft.com/office/drawing/2014/main" id="{D5B03B42-16BE-C8EF-3BE8-131A5E4D3513}"/>
              </a:ext>
            </a:extLst>
          </p:cNvPr>
          <p:cNvSpPr txBox="1"/>
          <p:nvPr/>
        </p:nvSpPr>
        <p:spPr>
          <a:xfrm>
            <a:off x="893432" y="852254"/>
            <a:ext cx="1624163" cy="430887"/>
          </a:xfrm>
          <a:prstGeom prst="rect">
            <a:avLst/>
          </a:prstGeom>
          <a:noFill/>
        </p:spPr>
        <p:txBody>
          <a:bodyPr wrap="none" rtlCol="0">
            <a:spAutoFit/>
          </a:bodyPr>
          <a:lstStyle/>
          <a:p>
            <a:r>
              <a:rPr lang="en-US" sz="2200" dirty="0">
                <a:solidFill>
                  <a:srgbClr val="00873D"/>
                </a:solidFill>
                <a:effectLst/>
                <a:latin typeface="Century Gothic" panose="020B0502020202020204" pitchFamily="34" charset="0"/>
                <a:ea typeface="Arial" panose="020B0604020202020204" pitchFamily="34" charset="0"/>
              </a:rPr>
              <a:t>PLANNING</a:t>
            </a:r>
            <a:endParaRPr lang="en-US" sz="2200" dirty="0">
              <a:solidFill>
                <a:srgbClr val="00873D"/>
              </a:solidFill>
              <a:latin typeface="Century Gothic" panose="020B0502020202020204" pitchFamily="34" charset="0"/>
            </a:endParaRPr>
          </a:p>
        </p:txBody>
      </p:sp>
      <p:sp>
        <p:nvSpPr>
          <p:cNvPr id="1050" name="TextBox 1049">
            <a:extLst>
              <a:ext uri="{FF2B5EF4-FFF2-40B4-BE49-F238E27FC236}">
                <a16:creationId xmlns:a16="http://schemas.microsoft.com/office/drawing/2014/main" id="{13C290AB-529D-88C8-57F1-A28CC45331D3}"/>
              </a:ext>
            </a:extLst>
          </p:cNvPr>
          <p:cNvSpPr txBox="1"/>
          <p:nvPr/>
        </p:nvSpPr>
        <p:spPr>
          <a:xfrm>
            <a:off x="10237012" y="852254"/>
            <a:ext cx="1709122" cy="430887"/>
          </a:xfrm>
          <a:prstGeom prst="rect">
            <a:avLst/>
          </a:prstGeom>
          <a:noFill/>
        </p:spPr>
        <p:txBody>
          <a:bodyPr wrap="none" rtlCol="0">
            <a:spAutoFit/>
          </a:bodyPr>
          <a:lstStyle/>
          <a:p>
            <a:r>
              <a:rPr lang="en-US" sz="2200" dirty="0">
                <a:solidFill>
                  <a:srgbClr val="05683A"/>
                </a:solidFill>
                <a:effectLst/>
                <a:latin typeface="Century Gothic" panose="020B0502020202020204" pitchFamily="34" charset="0"/>
                <a:ea typeface="Arial" panose="020B0604020202020204" pitchFamily="34" charset="0"/>
              </a:rPr>
              <a:t>EXECUTION</a:t>
            </a:r>
            <a:endParaRPr lang="en-US" sz="2200" dirty="0">
              <a:solidFill>
                <a:srgbClr val="05683A"/>
              </a:solidFill>
              <a:latin typeface="Century Gothic" panose="020B0502020202020204" pitchFamily="34" charset="0"/>
            </a:endParaRPr>
          </a:p>
        </p:txBody>
      </p:sp>
      <p:grpSp>
        <p:nvGrpSpPr>
          <p:cNvPr id="1057" name="Group 1056">
            <a:extLst>
              <a:ext uri="{FF2B5EF4-FFF2-40B4-BE49-F238E27FC236}">
                <a16:creationId xmlns:a16="http://schemas.microsoft.com/office/drawing/2014/main" id="{4EA72EAC-D1BC-1943-83FD-5118AFF79930}"/>
              </a:ext>
            </a:extLst>
          </p:cNvPr>
          <p:cNvGrpSpPr/>
          <p:nvPr/>
        </p:nvGrpSpPr>
        <p:grpSpPr>
          <a:xfrm>
            <a:off x="2457966" y="851730"/>
            <a:ext cx="7703729" cy="430889"/>
            <a:chOff x="2415631" y="851730"/>
            <a:chExt cx="7703729" cy="430889"/>
          </a:xfrm>
        </p:grpSpPr>
        <p:cxnSp>
          <p:nvCxnSpPr>
            <p:cNvPr id="126" name="Straight Arrow Connector 125">
              <a:extLst>
                <a:ext uri="{FF2B5EF4-FFF2-40B4-BE49-F238E27FC236}">
                  <a16:creationId xmlns:a16="http://schemas.microsoft.com/office/drawing/2014/main" id="{FCD2E941-0A35-8A69-17E0-55F15D093AA9}"/>
                </a:ext>
              </a:extLst>
            </p:cNvPr>
            <p:cNvCxnSpPr>
              <a:cxnSpLocks/>
            </p:cNvCxnSpPr>
            <p:nvPr/>
          </p:nvCxnSpPr>
          <p:spPr>
            <a:xfrm>
              <a:off x="2613144" y="1067175"/>
              <a:ext cx="7506216" cy="0"/>
            </a:xfrm>
            <a:prstGeom prst="straightConnector1">
              <a:avLst/>
            </a:prstGeom>
            <a:ln w="101600">
              <a:gradFill>
                <a:gsLst>
                  <a:gs pos="0">
                    <a:srgbClr val="8BBEA5"/>
                  </a:gs>
                  <a:gs pos="100000">
                    <a:srgbClr val="00873D"/>
                  </a:gs>
                </a:gsLst>
                <a:lin ang="0" scaled="0"/>
              </a:gradFill>
              <a:tailEnd type="stealth"/>
            </a:ln>
          </p:spPr>
          <p:style>
            <a:lnRef idx="1">
              <a:schemeClr val="accent1"/>
            </a:lnRef>
            <a:fillRef idx="0">
              <a:schemeClr val="accent1"/>
            </a:fillRef>
            <a:effectRef idx="0">
              <a:schemeClr val="accent1"/>
            </a:effectRef>
            <a:fontRef idx="minor">
              <a:schemeClr val="tx1"/>
            </a:fontRef>
          </p:style>
        </p:cxnSp>
        <p:cxnSp>
          <p:nvCxnSpPr>
            <p:cNvPr id="1056" name="Straight Connector 1055">
              <a:extLst>
                <a:ext uri="{FF2B5EF4-FFF2-40B4-BE49-F238E27FC236}">
                  <a16:creationId xmlns:a16="http://schemas.microsoft.com/office/drawing/2014/main" id="{933CF2D2-6A8F-57BE-D28F-A3B624B2853C}"/>
                </a:ext>
              </a:extLst>
            </p:cNvPr>
            <p:cNvCxnSpPr>
              <a:cxnSpLocks/>
            </p:cNvCxnSpPr>
            <p:nvPr/>
          </p:nvCxnSpPr>
          <p:spPr>
            <a:xfrm flipV="1">
              <a:off x="2584488" y="1067102"/>
              <a:ext cx="7240232" cy="146"/>
            </a:xfrm>
            <a:prstGeom prst="line">
              <a:avLst/>
            </a:prstGeom>
            <a:ln w="25400">
              <a:gradFill>
                <a:gsLst>
                  <a:gs pos="0">
                    <a:schemeClr val="bg1"/>
                  </a:gs>
                  <a:gs pos="100000">
                    <a:srgbClr val="00873D"/>
                  </a:gs>
                </a:gsLst>
                <a:lin ang="0" scaled="0"/>
              </a:gra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51" name="Triangle 1050">
              <a:extLst>
                <a:ext uri="{FF2B5EF4-FFF2-40B4-BE49-F238E27FC236}">
                  <a16:creationId xmlns:a16="http://schemas.microsoft.com/office/drawing/2014/main" id="{870E16AD-BCD9-8365-F647-F2026B8B2BB5}"/>
                </a:ext>
              </a:extLst>
            </p:cNvPr>
            <p:cNvSpPr/>
            <p:nvPr/>
          </p:nvSpPr>
          <p:spPr>
            <a:xfrm rot="5400000">
              <a:off x="2394027" y="873334"/>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rgbClr val="05683A"/>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2" name="Triangle 1050">
              <a:extLst>
                <a:ext uri="{FF2B5EF4-FFF2-40B4-BE49-F238E27FC236}">
                  <a16:creationId xmlns:a16="http://schemas.microsoft.com/office/drawing/2014/main" id="{070C84D7-A5A7-1714-7743-B2BB82523078}"/>
                </a:ext>
              </a:extLst>
            </p:cNvPr>
            <p:cNvSpPr/>
            <p:nvPr/>
          </p:nvSpPr>
          <p:spPr>
            <a:xfrm rot="5400000">
              <a:off x="4680949" y="873334"/>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rgbClr val="288156"/>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3" name="Triangle 1050">
              <a:extLst>
                <a:ext uri="{FF2B5EF4-FFF2-40B4-BE49-F238E27FC236}">
                  <a16:creationId xmlns:a16="http://schemas.microsoft.com/office/drawing/2014/main" id="{1792E956-FC2C-EFB3-0875-68B50F94DFBB}"/>
                </a:ext>
              </a:extLst>
            </p:cNvPr>
            <p:cNvSpPr/>
            <p:nvPr/>
          </p:nvSpPr>
          <p:spPr>
            <a:xfrm rot="5400000">
              <a:off x="6966026" y="873334"/>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rgbClr val="8BBEA5"/>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59" name="Round Diagonal Corner Rectangle 1058">
            <a:extLst>
              <a:ext uri="{FF2B5EF4-FFF2-40B4-BE49-F238E27FC236}">
                <a16:creationId xmlns:a16="http://schemas.microsoft.com/office/drawing/2014/main" id="{B7D04CD6-0B25-2194-9E31-2F363CBD13D3}"/>
              </a:ext>
            </a:extLst>
          </p:cNvPr>
          <p:cNvSpPr/>
          <p:nvPr/>
        </p:nvSpPr>
        <p:spPr>
          <a:xfrm>
            <a:off x="2595387" y="2011588"/>
            <a:ext cx="2346092" cy="4310588"/>
          </a:xfrm>
          <a:prstGeom prst="round2DiagRect">
            <a:avLst/>
          </a:prstGeom>
          <a:solidFill>
            <a:srgbClr val="05683A"/>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600" dirty="0">
              <a:latin typeface="Century Gothic" panose="020B0502020202020204" pitchFamily="34" charset="0"/>
            </a:endParaRPr>
          </a:p>
        </p:txBody>
      </p:sp>
      <p:sp>
        <p:nvSpPr>
          <p:cNvPr id="1060" name="Round Diagonal Corner Rectangle 1059">
            <a:extLst>
              <a:ext uri="{FF2B5EF4-FFF2-40B4-BE49-F238E27FC236}">
                <a16:creationId xmlns:a16="http://schemas.microsoft.com/office/drawing/2014/main" id="{499FED1D-8353-ADF2-7021-5B55582A45EC}"/>
              </a:ext>
            </a:extLst>
          </p:cNvPr>
          <p:cNvSpPr/>
          <p:nvPr/>
        </p:nvSpPr>
        <p:spPr>
          <a:xfrm>
            <a:off x="4936919" y="2011588"/>
            <a:ext cx="2346092" cy="4310588"/>
          </a:xfrm>
          <a:prstGeom prst="round2DiagRect">
            <a:avLst/>
          </a:prstGeom>
          <a:solidFill>
            <a:srgbClr val="288156"/>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600" dirty="0">
              <a:latin typeface="Century Gothic" panose="020B0502020202020204" pitchFamily="34" charset="0"/>
            </a:endParaRPr>
          </a:p>
        </p:txBody>
      </p:sp>
      <p:sp>
        <p:nvSpPr>
          <p:cNvPr id="1061" name="Round Diagonal Corner Rectangle 1060">
            <a:extLst>
              <a:ext uri="{FF2B5EF4-FFF2-40B4-BE49-F238E27FC236}">
                <a16:creationId xmlns:a16="http://schemas.microsoft.com/office/drawing/2014/main" id="{13CC904D-EBF8-5518-CEE3-EAC8B85D5E83}"/>
              </a:ext>
            </a:extLst>
          </p:cNvPr>
          <p:cNvSpPr/>
          <p:nvPr/>
        </p:nvSpPr>
        <p:spPr>
          <a:xfrm>
            <a:off x="7278451" y="2011588"/>
            <a:ext cx="2346092" cy="4310588"/>
          </a:xfrm>
          <a:prstGeom prst="round2DiagRect">
            <a:avLst/>
          </a:prstGeom>
          <a:solidFill>
            <a:srgbClr val="4D936F"/>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600" dirty="0">
              <a:latin typeface="Century Gothic" panose="020B0502020202020204" pitchFamily="34" charset="0"/>
            </a:endParaRPr>
          </a:p>
        </p:txBody>
      </p:sp>
      <p:sp>
        <p:nvSpPr>
          <p:cNvPr id="1062" name="Round Diagonal Corner Rectangle 1061">
            <a:extLst>
              <a:ext uri="{FF2B5EF4-FFF2-40B4-BE49-F238E27FC236}">
                <a16:creationId xmlns:a16="http://schemas.microsoft.com/office/drawing/2014/main" id="{D27C3ACC-ED6F-885B-7958-954153AB88F7}"/>
              </a:ext>
            </a:extLst>
          </p:cNvPr>
          <p:cNvSpPr/>
          <p:nvPr/>
        </p:nvSpPr>
        <p:spPr>
          <a:xfrm>
            <a:off x="9619985" y="2011588"/>
            <a:ext cx="2346092" cy="4310588"/>
          </a:xfrm>
          <a:prstGeom prst="round2DiagRect">
            <a:avLst/>
          </a:prstGeom>
          <a:solidFill>
            <a:srgbClr val="82B19A"/>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600" dirty="0">
              <a:latin typeface="Century Gothic" panose="020B0502020202020204" pitchFamily="34" charset="0"/>
            </a:endParaRPr>
          </a:p>
        </p:txBody>
      </p:sp>
      <p:sp>
        <p:nvSpPr>
          <p:cNvPr id="1063" name="Round Diagonal Corner Rectangle 1062">
            <a:extLst>
              <a:ext uri="{FF2B5EF4-FFF2-40B4-BE49-F238E27FC236}">
                <a16:creationId xmlns:a16="http://schemas.microsoft.com/office/drawing/2014/main" id="{1A34EF59-89D0-3CFF-BCFD-2223EE45A6D4}"/>
              </a:ext>
            </a:extLst>
          </p:cNvPr>
          <p:cNvSpPr/>
          <p:nvPr/>
        </p:nvSpPr>
        <p:spPr>
          <a:xfrm>
            <a:off x="2714747" y="2145330"/>
            <a:ext cx="2194560" cy="4145402"/>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91440" rIns="45720" rtlCol="0" anchor="t" anchorCtr="0"/>
          <a:lstStyle/>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Target High-Value Accounts Precisely</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Align Sales and Marketing Efforts Efficiently</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Maximize Return on Marketing Investment (ROMI)</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Deliver Personalized and Relevant Messaging</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Shorten Sales Cycle for Key Accounts</a:t>
            </a:r>
          </a:p>
          <a:p>
            <a:endParaRPr lang="en-US" sz="1300" dirty="0">
              <a:ln>
                <a:solidFill>
                  <a:schemeClr val="tx1"/>
                </a:solidFill>
              </a:ln>
              <a:solidFill>
                <a:srgbClr val="05683A"/>
              </a:solidFill>
              <a:latin typeface="Century Gothic" panose="020B0502020202020204" pitchFamily="34" charset="0"/>
            </a:endParaRPr>
          </a:p>
        </p:txBody>
      </p:sp>
      <p:sp>
        <p:nvSpPr>
          <p:cNvPr id="1064" name="Round Diagonal Corner Rectangle 1063">
            <a:extLst>
              <a:ext uri="{FF2B5EF4-FFF2-40B4-BE49-F238E27FC236}">
                <a16:creationId xmlns:a16="http://schemas.microsoft.com/office/drawing/2014/main" id="{D1318A08-5770-4298-8BFD-50D5DD3D69A7}"/>
              </a:ext>
            </a:extLst>
          </p:cNvPr>
          <p:cNvSpPr/>
          <p:nvPr/>
        </p:nvSpPr>
        <p:spPr>
          <a:xfrm>
            <a:off x="5056279" y="2145330"/>
            <a:ext cx="2194560" cy="4145402"/>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91440" rIns="45720" rtlCol="0" anchor="t" anchorCtr="0"/>
          <a:lstStyle/>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Set Clear Account Revenue Goals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Identify Key Account Stakeholders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Map Out Account Engagement Strategies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Review Historical Account Interactions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Allocate Resources for Target Account Initiatives</a:t>
            </a:r>
            <a:endParaRPr lang="en-US" sz="1300" dirty="0">
              <a:ln>
                <a:solidFill>
                  <a:schemeClr val="tx1"/>
                </a:solidFill>
              </a:ln>
              <a:solidFill>
                <a:srgbClr val="05683A"/>
              </a:solidFill>
              <a:latin typeface="Century Gothic" panose="020B0502020202020204" pitchFamily="34" charset="0"/>
            </a:endParaRPr>
          </a:p>
          <a:p>
            <a:endParaRPr lang="en-US" sz="1300" dirty="0">
              <a:ln>
                <a:solidFill>
                  <a:schemeClr val="tx1"/>
                </a:solidFill>
              </a:ln>
              <a:solidFill>
                <a:srgbClr val="05683A"/>
              </a:solidFill>
              <a:latin typeface="Century Gothic" panose="020B0502020202020204" pitchFamily="34" charset="0"/>
            </a:endParaRPr>
          </a:p>
        </p:txBody>
      </p:sp>
      <p:sp>
        <p:nvSpPr>
          <p:cNvPr id="1065" name="Round Diagonal Corner Rectangle 1064">
            <a:extLst>
              <a:ext uri="{FF2B5EF4-FFF2-40B4-BE49-F238E27FC236}">
                <a16:creationId xmlns:a16="http://schemas.microsoft.com/office/drawing/2014/main" id="{7524533B-5200-0233-8121-761343533078}"/>
              </a:ext>
            </a:extLst>
          </p:cNvPr>
          <p:cNvSpPr/>
          <p:nvPr/>
        </p:nvSpPr>
        <p:spPr>
          <a:xfrm>
            <a:off x="7397811" y="2145330"/>
            <a:ext cx="2194560" cy="4145402"/>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91440" rIns="45720" rtlCol="0" anchor="t" anchorCtr="0"/>
          <a:lstStyle/>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Evaluate Account Engagement Metrics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Assess Progress Toward Revenue Goals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Review Feedback from Key Account Stakeholders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Adjust Account Strategies Based on Performance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Forecast Next Quarter's Account Activities</a:t>
            </a:r>
            <a:endParaRPr lang="en-US" sz="1300" dirty="0">
              <a:ln>
                <a:solidFill>
                  <a:schemeClr val="tx1"/>
                </a:solidFill>
              </a:ln>
              <a:solidFill>
                <a:srgbClr val="05683A"/>
              </a:solidFill>
              <a:latin typeface="Century Gothic" panose="020B0502020202020204" pitchFamily="34" charset="0"/>
            </a:endParaRPr>
          </a:p>
          <a:p>
            <a:endParaRPr lang="en-US" sz="1300" dirty="0">
              <a:ln>
                <a:solidFill>
                  <a:schemeClr val="tx1"/>
                </a:solidFill>
              </a:ln>
              <a:solidFill>
                <a:srgbClr val="05683A"/>
              </a:solidFill>
              <a:latin typeface="Century Gothic" panose="020B0502020202020204" pitchFamily="34" charset="0"/>
            </a:endParaRPr>
          </a:p>
        </p:txBody>
      </p:sp>
      <p:sp>
        <p:nvSpPr>
          <p:cNvPr id="1066" name="Round Diagonal Corner Rectangle 1065">
            <a:extLst>
              <a:ext uri="{FF2B5EF4-FFF2-40B4-BE49-F238E27FC236}">
                <a16:creationId xmlns:a16="http://schemas.microsoft.com/office/drawing/2014/main" id="{E96D28E7-15E6-6CC0-9049-731ED72CC04D}"/>
              </a:ext>
            </a:extLst>
          </p:cNvPr>
          <p:cNvSpPr/>
          <p:nvPr/>
        </p:nvSpPr>
        <p:spPr>
          <a:xfrm>
            <a:off x="9739345" y="2145330"/>
            <a:ext cx="2194560" cy="4145402"/>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91440" rIns="45720" rtlCol="0" anchor="t" anchorCtr="0"/>
          <a:lstStyle/>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Monitor Account Engagement Activities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Track Progress Toward Short-Term Milestones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Review Feedback and Insights from Sales Team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Update Account Health and Risk Indicators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Refine Communication Plans with Key Stakeholders</a:t>
            </a:r>
            <a:endParaRPr lang="en-US" sz="1300" dirty="0">
              <a:ln>
                <a:solidFill>
                  <a:schemeClr val="tx1"/>
                </a:solidFill>
              </a:ln>
              <a:solidFill>
                <a:srgbClr val="05683A"/>
              </a:solidFill>
              <a:latin typeface="Century Gothic" panose="020B0502020202020204" pitchFamily="34" charset="0"/>
            </a:endParaRPr>
          </a:p>
        </p:txBody>
      </p:sp>
      <p:grpSp>
        <p:nvGrpSpPr>
          <p:cNvPr id="77" name="Group 76">
            <a:extLst>
              <a:ext uri="{FF2B5EF4-FFF2-40B4-BE49-F238E27FC236}">
                <a16:creationId xmlns:a16="http://schemas.microsoft.com/office/drawing/2014/main" id="{4B9A3913-E5CA-778D-4C01-3B5AD18A01E2}"/>
              </a:ext>
            </a:extLst>
          </p:cNvPr>
          <p:cNvGrpSpPr>
            <a:grpSpLocks noChangeAspect="1"/>
          </p:cNvGrpSpPr>
          <p:nvPr/>
        </p:nvGrpSpPr>
        <p:grpSpPr>
          <a:xfrm>
            <a:off x="10596008" y="6159107"/>
            <a:ext cx="1325880" cy="625573"/>
            <a:chOff x="7146234" y="4423550"/>
            <a:chExt cx="4850063" cy="2288344"/>
          </a:xfrm>
          <a:effectLst>
            <a:glow rad="63500">
              <a:schemeClr val="bg1">
                <a:alpha val="40000"/>
              </a:schemeClr>
            </a:glow>
          </a:effectLst>
        </p:grpSpPr>
        <p:grpSp>
          <p:nvGrpSpPr>
            <p:cNvPr id="78" name="Graphic 3">
              <a:extLst>
                <a:ext uri="{FF2B5EF4-FFF2-40B4-BE49-F238E27FC236}">
                  <a16:creationId xmlns:a16="http://schemas.microsoft.com/office/drawing/2014/main" id="{D0BFE267-D26F-ECCA-CB85-823B44343886}"/>
                </a:ext>
              </a:extLst>
            </p:cNvPr>
            <p:cNvGrpSpPr/>
            <p:nvPr/>
          </p:nvGrpSpPr>
          <p:grpSpPr>
            <a:xfrm>
              <a:off x="7146234" y="4423550"/>
              <a:ext cx="4850063" cy="1754651"/>
              <a:chOff x="0" y="0"/>
              <a:chExt cx="2642190" cy="956167"/>
            </a:xfrm>
            <a:solidFill>
              <a:srgbClr val="0033A3"/>
            </a:solidFill>
          </p:grpSpPr>
          <p:sp>
            <p:nvSpPr>
              <p:cNvPr id="109" name="Freeform 108">
                <a:extLst>
                  <a:ext uri="{FF2B5EF4-FFF2-40B4-BE49-F238E27FC236}">
                    <a16:creationId xmlns:a16="http://schemas.microsoft.com/office/drawing/2014/main" id="{FF38F8FC-6230-CEF9-D04C-09C54689399D}"/>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5683A"/>
                  </a:gs>
                  <a:gs pos="99000">
                    <a:srgbClr val="8BBEA5"/>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0" name="Freeform 109">
                <a:extLst>
                  <a:ext uri="{FF2B5EF4-FFF2-40B4-BE49-F238E27FC236}">
                    <a16:creationId xmlns:a16="http://schemas.microsoft.com/office/drawing/2014/main" id="{29567695-45AE-3981-37B9-ABD2C9DDB34A}"/>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5683A"/>
                  </a:gs>
                  <a:gs pos="99000">
                    <a:srgbClr val="8BBEA5"/>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3" name="Freeform 122">
                <a:extLst>
                  <a:ext uri="{FF2B5EF4-FFF2-40B4-BE49-F238E27FC236}">
                    <a16:creationId xmlns:a16="http://schemas.microsoft.com/office/drawing/2014/main" id="{E10D4571-D743-F877-C10D-9AD45C94B728}"/>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5683A"/>
                  </a:gs>
                  <a:gs pos="99000">
                    <a:srgbClr val="8BBEA5"/>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79" name="Group 78">
              <a:extLst>
                <a:ext uri="{FF2B5EF4-FFF2-40B4-BE49-F238E27FC236}">
                  <a16:creationId xmlns:a16="http://schemas.microsoft.com/office/drawing/2014/main" id="{5401CDC6-E05A-5DCA-C07C-BAFE29B57522}"/>
                </a:ext>
              </a:extLst>
            </p:cNvPr>
            <p:cNvGrpSpPr/>
            <p:nvPr/>
          </p:nvGrpSpPr>
          <p:grpSpPr>
            <a:xfrm>
              <a:off x="7156363" y="6320753"/>
              <a:ext cx="4836191" cy="391049"/>
              <a:chOff x="7156363" y="6320753"/>
              <a:chExt cx="4836191" cy="391049"/>
            </a:xfrm>
            <a:solidFill>
              <a:srgbClr val="05683A"/>
            </a:solidFill>
          </p:grpSpPr>
          <p:sp>
            <p:nvSpPr>
              <p:cNvPr id="82" name="Freeform 81">
                <a:extLst>
                  <a:ext uri="{FF2B5EF4-FFF2-40B4-BE49-F238E27FC236}">
                    <a16:creationId xmlns:a16="http://schemas.microsoft.com/office/drawing/2014/main" id="{35C85745-06A3-9B46-CF88-78FAAF577A1C}"/>
                  </a:ext>
                </a:extLst>
              </p:cNvPr>
              <p:cNvSpPr/>
              <p:nvPr/>
            </p:nvSpPr>
            <p:spPr>
              <a:xfrm>
                <a:off x="7156363" y="6406295"/>
                <a:ext cx="224547" cy="223020"/>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C2682521-ED33-64D8-4E73-C8E5E3D94F76}"/>
                  </a:ext>
                </a:extLst>
              </p:cNvPr>
              <p:cNvSpPr/>
              <p:nvPr/>
            </p:nvSpPr>
            <p:spPr>
              <a:xfrm>
                <a:off x="7416044" y="6403240"/>
                <a:ext cx="188488" cy="224547"/>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A4150A4E-77E8-528D-AD77-3B3A8EF50481}"/>
                  </a:ext>
                </a:extLst>
              </p:cNvPr>
              <p:cNvSpPr/>
              <p:nvPr/>
            </p:nvSpPr>
            <p:spPr>
              <a:xfrm>
                <a:off x="7632955" y="6403240"/>
                <a:ext cx="189033" cy="224547"/>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F4ADEB14-A985-9196-DDB6-D9703B1AF2EF}"/>
                  </a:ext>
                </a:extLst>
              </p:cNvPr>
              <p:cNvSpPr/>
              <p:nvPr/>
            </p:nvSpPr>
            <p:spPr>
              <a:xfrm>
                <a:off x="7851393" y="6404768"/>
                <a:ext cx="223020" cy="223053"/>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D93554A5-EBA3-7EE4-B433-49A29307D79E}"/>
                  </a:ext>
                </a:extLst>
              </p:cNvPr>
              <p:cNvSpPr/>
              <p:nvPr/>
            </p:nvSpPr>
            <p:spPr>
              <a:xfrm>
                <a:off x="8111076" y="6406295"/>
                <a:ext cx="204689" cy="219964"/>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577A156C-0A85-AA47-9085-9F7486475FDD}"/>
                  </a:ext>
                </a:extLst>
              </p:cNvPr>
              <p:cNvSpPr/>
              <p:nvPr/>
            </p:nvSpPr>
            <p:spPr>
              <a:xfrm>
                <a:off x="8367703"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F35D6D5F-D597-4231-6E53-86ABFA430F3C}"/>
                  </a:ext>
                </a:extLst>
              </p:cNvPr>
              <p:cNvSpPr/>
              <p:nvPr/>
            </p:nvSpPr>
            <p:spPr>
              <a:xfrm>
                <a:off x="8592250"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0D57FC0B-E4E9-E627-95ED-E59E13621F44}"/>
                  </a:ext>
                </a:extLst>
              </p:cNvPr>
              <p:cNvSpPr/>
              <p:nvPr/>
            </p:nvSpPr>
            <p:spPr>
              <a:xfrm>
                <a:off x="8853461" y="6323808"/>
                <a:ext cx="223020" cy="305507"/>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DD013041-F005-2923-C6FB-C5C97AFDC0F4}"/>
                  </a:ext>
                </a:extLst>
              </p:cNvPr>
              <p:cNvSpPr/>
              <p:nvPr/>
            </p:nvSpPr>
            <p:spPr>
              <a:xfrm>
                <a:off x="9100922"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451CF9F9-FE77-E28B-5A8B-7502612874A2}"/>
                  </a:ext>
                </a:extLst>
              </p:cNvPr>
              <p:cNvSpPr/>
              <p:nvPr/>
            </p:nvSpPr>
            <p:spPr>
              <a:xfrm>
                <a:off x="9360604" y="6403240"/>
                <a:ext cx="158863" cy="226075"/>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BFC4EFD9-21BC-A3F9-F4C2-A2B4B1C26D12}"/>
                  </a:ext>
                </a:extLst>
              </p:cNvPr>
              <p:cNvSpPr/>
              <p:nvPr/>
            </p:nvSpPr>
            <p:spPr>
              <a:xfrm>
                <a:off x="9545435" y="6406260"/>
                <a:ext cx="207744" cy="224583"/>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A63F2A72-0566-DFC6-1FE9-953A00AB9441}"/>
                  </a:ext>
                </a:extLst>
              </p:cNvPr>
              <p:cNvSpPr/>
              <p:nvPr/>
            </p:nvSpPr>
            <p:spPr>
              <a:xfrm>
                <a:off x="9777623" y="6320753"/>
                <a:ext cx="224547" cy="307035"/>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AB9591B9-A26A-3282-B157-85B0E3CE7898}"/>
                  </a:ext>
                </a:extLst>
              </p:cNvPr>
              <p:cNvSpPr/>
              <p:nvPr/>
            </p:nvSpPr>
            <p:spPr>
              <a:xfrm>
                <a:off x="10170201" y="6404768"/>
                <a:ext cx="285648" cy="221492"/>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B9CC54A9-2B07-FFD3-BDC4-C3686B84A715}"/>
                  </a:ext>
                </a:extLst>
              </p:cNvPr>
              <p:cNvSpPr/>
              <p:nvPr/>
            </p:nvSpPr>
            <p:spPr>
              <a:xfrm>
                <a:off x="10490983"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43856009-B337-AEBF-F0D7-C125E4DAAE75}"/>
                  </a:ext>
                </a:extLst>
              </p:cNvPr>
              <p:cNvSpPr/>
              <p:nvPr/>
            </p:nvSpPr>
            <p:spPr>
              <a:xfrm>
                <a:off x="10764413" y="6407583"/>
                <a:ext cx="128313" cy="217149"/>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8F63B7CA-DF2F-4D7A-B78C-5031E1904855}"/>
                  </a:ext>
                </a:extLst>
              </p:cNvPr>
              <p:cNvSpPr/>
              <p:nvPr/>
            </p:nvSpPr>
            <p:spPr>
              <a:xfrm>
                <a:off x="10921750" y="6322281"/>
                <a:ext cx="169393" cy="305890"/>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3DBA2F87-7053-0067-E3DB-7611786D389E}"/>
                  </a:ext>
                </a:extLst>
              </p:cNvPr>
              <p:cNvSpPr/>
              <p:nvPr/>
            </p:nvSpPr>
            <p:spPr>
              <a:xfrm>
                <a:off x="11094363" y="6406260"/>
                <a:ext cx="207744" cy="224583"/>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3799AC67-7A4F-7493-3F3C-74CB548C4AF5}"/>
                  </a:ext>
                </a:extLst>
              </p:cNvPr>
              <p:cNvSpPr/>
              <p:nvPr/>
            </p:nvSpPr>
            <p:spPr>
              <a:xfrm>
                <a:off x="11311274"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FBDDC952-BB0A-CC91-A942-801F40EB2F52}"/>
                  </a:ext>
                </a:extLst>
              </p:cNvPr>
              <p:cNvSpPr/>
              <p:nvPr/>
            </p:nvSpPr>
            <p:spPr>
              <a:xfrm>
                <a:off x="11453334" y="6346720"/>
                <a:ext cx="27495" cy="279539"/>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29279F7C-259F-DF82-111F-CF8649062C27}"/>
                  </a:ext>
                </a:extLst>
              </p:cNvPr>
              <p:cNvSpPr/>
              <p:nvPr/>
            </p:nvSpPr>
            <p:spPr>
              <a:xfrm>
                <a:off x="11528184"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51B3B74C-7BE7-95A0-8835-DF6991369013}"/>
                  </a:ext>
                </a:extLst>
              </p:cNvPr>
              <p:cNvSpPr/>
              <p:nvPr/>
            </p:nvSpPr>
            <p:spPr>
              <a:xfrm>
                <a:off x="11768007" y="6406295"/>
                <a:ext cx="224547" cy="305507"/>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grpSp>
        <p:sp>
          <p:nvSpPr>
            <p:cNvPr id="80" name="Freeform 79">
              <a:extLst>
                <a:ext uri="{FF2B5EF4-FFF2-40B4-BE49-F238E27FC236}">
                  <a16:creationId xmlns:a16="http://schemas.microsoft.com/office/drawing/2014/main" id="{CA6C616F-3F22-CB05-3700-68FC47B22408}"/>
                </a:ext>
              </a:extLst>
            </p:cNvPr>
            <p:cNvSpPr/>
            <p:nvPr/>
          </p:nvSpPr>
          <p:spPr>
            <a:xfrm>
              <a:off x="7146234" y="6693473"/>
              <a:ext cx="4623300"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5683A"/>
                </a:gs>
                <a:gs pos="99000">
                  <a:srgbClr val="00873D">
                    <a:alpha val="50000"/>
                  </a:srgbClr>
                </a:gs>
              </a:gsLst>
              <a:lin ang="0" scaled="0"/>
            </a:gradFill>
            <a:ln w="8653"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1ACED22E-2995-ED14-3405-D6D0157905B3}"/>
                </a:ext>
              </a:extLst>
            </p:cNvPr>
            <p:cNvSpPr/>
            <p:nvPr/>
          </p:nvSpPr>
          <p:spPr>
            <a:xfrm>
              <a:off x="8704716"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0873D">
                <a:alpha val="74902"/>
              </a:srgbClr>
            </a:solidFill>
            <a:ln w="8653" cap="flat">
              <a:noFill/>
              <a:prstDash val="solid"/>
              <a:miter/>
            </a:ln>
          </p:spPr>
          <p:txBody>
            <a:bodyPr rtlCol="0" anchor="ctr"/>
            <a:lstStyle/>
            <a:p>
              <a:endParaRPr lang="en-US"/>
            </a:p>
          </p:txBody>
        </p:sp>
      </p:grpSp>
      <p:sp>
        <p:nvSpPr>
          <p:cNvPr id="1067" name="Triangle 1050">
            <a:extLst>
              <a:ext uri="{FF2B5EF4-FFF2-40B4-BE49-F238E27FC236}">
                <a16:creationId xmlns:a16="http://schemas.microsoft.com/office/drawing/2014/main" id="{AC5F011D-A982-80CB-3080-A71E2FD39527}"/>
              </a:ext>
            </a:extLst>
          </p:cNvPr>
          <p:cNvSpPr/>
          <p:nvPr/>
        </p:nvSpPr>
        <p:spPr>
          <a:xfrm rot="5400000">
            <a:off x="2350273" y="1493579"/>
            <a:ext cx="210355" cy="192024"/>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8" name="Triangle 1050">
            <a:extLst>
              <a:ext uri="{FF2B5EF4-FFF2-40B4-BE49-F238E27FC236}">
                <a16:creationId xmlns:a16="http://schemas.microsoft.com/office/drawing/2014/main" id="{1E0EA687-D91D-EBC2-CFBB-E521B6A85771}"/>
              </a:ext>
            </a:extLst>
          </p:cNvPr>
          <p:cNvSpPr/>
          <p:nvPr/>
        </p:nvSpPr>
        <p:spPr>
          <a:xfrm rot="5400000">
            <a:off x="4698656" y="1493579"/>
            <a:ext cx="210355" cy="192024"/>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9" name="Triangle 1050">
            <a:extLst>
              <a:ext uri="{FF2B5EF4-FFF2-40B4-BE49-F238E27FC236}">
                <a16:creationId xmlns:a16="http://schemas.microsoft.com/office/drawing/2014/main" id="{D41A36B2-6115-8D8D-7A3A-C340942AEDEA}"/>
              </a:ext>
            </a:extLst>
          </p:cNvPr>
          <p:cNvSpPr/>
          <p:nvPr/>
        </p:nvSpPr>
        <p:spPr>
          <a:xfrm rot="5400000">
            <a:off x="7047039" y="1493579"/>
            <a:ext cx="210355" cy="192024"/>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0" name="Triangle 1050">
            <a:extLst>
              <a:ext uri="{FF2B5EF4-FFF2-40B4-BE49-F238E27FC236}">
                <a16:creationId xmlns:a16="http://schemas.microsoft.com/office/drawing/2014/main" id="{429EB47E-FB63-42D2-905E-34038F7E24AB}"/>
              </a:ext>
            </a:extLst>
          </p:cNvPr>
          <p:cNvSpPr/>
          <p:nvPr/>
        </p:nvSpPr>
        <p:spPr>
          <a:xfrm rot="5400000">
            <a:off x="9395423" y="1493579"/>
            <a:ext cx="210355" cy="192024"/>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92" name="Group 1091">
            <a:extLst>
              <a:ext uri="{FF2B5EF4-FFF2-40B4-BE49-F238E27FC236}">
                <a16:creationId xmlns:a16="http://schemas.microsoft.com/office/drawing/2014/main" id="{EDAECC7D-94C9-1CC6-DCFF-8A2D7D468943}"/>
              </a:ext>
            </a:extLst>
          </p:cNvPr>
          <p:cNvGrpSpPr/>
          <p:nvPr/>
        </p:nvGrpSpPr>
        <p:grpSpPr>
          <a:xfrm>
            <a:off x="2013468" y="5738286"/>
            <a:ext cx="457200" cy="457200"/>
            <a:chOff x="1073865" y="5738286"/>
            <a:chExt cx="457200" cy="457200"/>
          </a:xfrm>
          <a:effectLst>
            <a:outerShdw blurRad="50800" dist="38100" dir="16200000" rotWithShape="0">
              <a:prstClr val="black">
                <a:alpha val="40000"/>
              </a:prstClr>
            </a:outerShdw>
          </a:effectLst>
        </p:grpSpPr>
        <p:sp>
          <p:nvSpPr>
            <p:cNvPr id="1086" name="Freeform 1085">
              <a:extLst>
                <a:ext uri="{FF2B5EF4-FFF2-40B4-BE49-F238E27FC236}">
                  <a16:creationId xmlns:a16="http://schemas.microsoft.com/office/drawing/2014/main" id="{A6D0E9F9-58F6-F1D8-0218-55EB16ED96EE}"/>
                </a:ext>
              </a:extLst>
            </p:cNvPr>
            <p:cNvSpPr/>
            <p:nvPr/>
          </p:nvSpPr>
          <p:spPr>
            <a:xfrm>
              <a:off x="1073865" y="5738286"/>
              <a:ext cx="457200" cy="457200"/>
            </a:xfrm>
            <a:custGeom>
              <a:avLst/>
              <a:gdLst>
                <a:gd name="connsiteX0" fmla="*/ 438150 w 457200"/>
                <a:gd name="connsiteY0" fmla="*/ 0 h 457200"/>
                <a:gd name="connsiteX1" fmla="*/ 457200 w 457200"/>
                <a:gd name="connsiteY1" fmla="*/ 19050 h 457200"/>
                <a:gd name="connsiteX2" fmla="*/ 457200 w 457200"/>
                <a:gd name="connsiteY2" fmla="*/ 438150 h 457200"/>
                <a:gd name="connsiteX3" fmla="*/ 438150 w 457200"/>
                <a:gd name="connsiteY3" fmla="*/ 457200 h 457200"/>
                <a:gd name="connsiteX4" fmla="*/ 19050 w 457200"/>
                <a:gd name="connsiteY4" fmla="*/ 457200 h 457200"/>
                <a:gd name="connsiteX5" fmla="*/ 0 w 457200"/>
                <a:gd name="connsiteY5" fmla="*/ 438150 h 457200"/>
                <a:gd name="connsiteX6" fmla="*/ 0 w 457200"/>
                <a:gd name="connsiteY6" fmla="*/ 19050 h 457200"/>
                <a:gd name="connsiteX7" fmla="*/ 19050 w 457200"/>
                <a:gd name="connsiteY7"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457200">
                  <a:moveTo>
                    <a:pt x="438150" y="0"/>
                  </a:moveTo>
                  <a:cubicBezTo>
                    <a:pt x="448671" y="0"/>
                    <a:pt x="457200" y="8529"/>
                    <a:pt x="457200" y="19050"/>
                  </a:cubicBezTo>
                  <a:lnTo>
                    <a:pt x="457200" y="438150"/>
                  </a:lnTo>
                  <a:cubicBezTo>
                    <a:pt x="457200" y="448671"/>
                    <a:pt x="448671" y="457200"/>
                    <a:pt x="438150" y="457200"/>
                  </a:cubicBezTo>
                  <a:lnTo>
                    <a:pt x="19050" y="457200"/>
                  </a:lnTo>
                  <a:cubicBezTo>
                    <a:pt x="8529" y="457200"/>
                    <a:pt x="0" y="448671"/>
                    <a:pt x="0" y="438150"/>
                  </a:cubicBezTo>
                  <a:lnTo>
                    <a:pt x="0" y="19050"/>
                  </a:lnTo>
                  <a:cubicBezTo>
                    <a:pt x="0" y="8529"/>
                    <a:pt x="8529" y="0"/>
                    <a:pt x="19050" y="0"/>
                  </a:cubicBezTo>
                  <a:close/>
                </a:path>
              </a:pathLst>
            </a:custGeom>
            <a:solidFill>
              <a:srgbClr val="82B19A"/>
            </a:solidFill>
            <a:ln w="9525" cap="flat">
              <a:noFill/>
              <a:prstDash val="solid"/>
              <a:miter/>
            </a:ln>
          </p:spPr>
          <p:txBody>
            <a:bodyPr rtlCol="0" anchor="ctr"/>
            <a:lstStyle/>
            <a:p>
              <a:endParaRPr lang="en-US"/>
            </a:p>
          </p:txBody>
        </p:sp>
        <p:grpSp>
          <p:nvGrpSpPr>
            <p:cNvPr id="1087" name="Graphic 1083">
              <a:extLst>
                <a:ext uri="{FF2B5EF4-FFF2-40B4-BE49-F238E27FC236}">
                  <a16:creationId xmlns:a16="http://schemas.microsoft.com/office/drawing/2014/main" id="{2934F14E-3342-2BEF-DF28-7BB9BCBED19E}"/>
                </a:ext>
              </a:extLst>
            </p:cNvPr>
            <p:cNvGrpSpPr/>
            <p:nvPr/>
          </p:nvGrpSpPr>
          <p:grpSpPr>
            <a:xfrm>
              <a:off x="1111965" y="5776386"/>
              <a:ext cx="381000" cy="381000"/>
              <a:chOff x="1111965" y="5776386"/>
              <a:chExt cx="381000" cy="381000"/>
            </a:xfrm>
          </p:grpSpPr>
          <p:sp>
            <p:nvSpPr>
              <p:cNvPr id="1088" name="Freeform 1087">
                <a:extLst>
                  <a:ext uri="{FF2B5EF4-FFF2-40B4-BE49-F238E27FC236}">
                    <a16:creationId xmlns:a16="http://schemas.microsoft.com/office/drawing/2014/main" id="{EF1166A0-D7D2-40C3-06C5-3E24FE91BE48}"/>
                  </a:ext>
                </a:extLst>
              </p:cNvPr>
              <p:cNvSpPr/>
              <p:nvPr/>
            </p:nvSpPr>
            <p:spPr>
              <a:xfrm>
                <a:off x="111196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4D936F"/>
              </a:solidFill>
              <a:ln w="9525" cap="flat">
                <a:noFill/>
                <a:prstDash val="solid"/>
                <a:miter/>
              </a:ln>
            </p:spPr>
            <p:txBody>
              <a:bodyPr rtlCol="0" anchor="ctr"/>
              <a:lstStyle/>
              <a:p>
                <a:endParaRPr lang="en-US"/>
              </a:p>
            </p:txBody>
          </p:sp>
          <p:sp>
            <p:nvSpPr>
              <p:cNvPr id="1089" name="Freeform 1088">
                <a:extLst>
                  <a:ext uri="{FF2B5EF4-FFF2-40B4-BE49-F238E27FC236}">
                    <a16:creationId xmlns:a16="http://schemas.microsoft.com/office/drawing/2014/main" id="{18861950-CBC2-C119-7DB0-ED91C2DF7E19}"/>
                  </a:ext>
                </a:extLst>
              </p:cNvPr>
              <p:cNvSpPr/>
              <p:nvPr/>
            </p:nvSpPr>
            <p:spPr>
              <a:xfrm>
                <a:off x="132151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288156"/>
              </a:solidFill>
              <a:ln w="9525" cap="flat">
                <a:noFill/>
                <a:prstDash val="solid"/>
                <a:miter/>
              </a:ln>
            </p:spPr>
            <p:txBody>
              <a:bodyPr rtlCol="0" anchor="ctr"/>
              <a:lstStyle/>
              <a:p>
                <a:endParaRPr lang="en-US"/>
              </a:p>
            </p:txBody>
          </p:sp>
          <p:sp>
            <p:nvSpPr>
              <p:cNvPr id="1090" name="Freeform 1089">
                <a:extLst>
                  <a:ext uri="{FF2B5EF4-FFF2-40B4-BE49-F238E27FC236}">
                    <a16:creationId xmlns:a16="http://schemas.microsoft.com/office/drawing/2014/main" id="{86EC9A5D-F54D-605A-F7E3-155FAB50C554}"/>
                  </a:ext>
                </a:extLst>
              </p:cNvPr>
              <p:cNvSpPr/>
              <p:nvPr/>
            </p:nvSpPr>
            <p:spPr>
              <a:xfrm>
                <a:off x="111196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05683A"/>
              </a:solidFill>
              <a:ln w="9525" cap="flat">
                <a:noFill/>
                <a:prstDash val="solid"/>
                <a:miter/>
              </a:ln>
            </p:spPr>
            <p:txBody>
              <a:bodyPr rtlCol="0" anchor="ctr"/>
              <a:lstStyle/>
              <a:p>
                <a:endParaRPr lang="en-US"/>
              </a:p>
            </p:txBody>
          </p:sp>
          <p:sp>
            <p:nvSpPr>
              <p:cNvPr id="1091" name="Freeform 1090">
                <a:extLst>
                  <a:ext uri="{FF2B5EF4-FFF2-40B4-BE49-F238E27FC236}">
                    <a16:creationId xmlns:a16="http://schemas.microsoft.com/office/drawing/2014/main" id="{325521E3-1748-2BCB-0907-07939C8F9CA1}"/>
                  </a:ext>
                </a:extLst>
              </p:cNvPr>
              <p:cNvSpPr/>
              <p:nvPr/>
            </p:nvSpPr>
            <p:spPr>
              <a:xfrm>
                <a:off x="132151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023B21"/>
              </a:solidFill>
              <a:ln w="9525" cap="flat">
                <a:noFill/>
                <a:prstDash val="solid"/>
                <a:miter/>
              </a:ln>
            </p:spPr>
            <p:txBody>
              <a:bodyPr rtlCol="0" anchor="ctr"/>
              <a:lstStyle/>
              <a:p>
                <a:endParaRPr lang="en-US"/>
              </a:p>
            </p:txBody>
          </p:sp>
        </p:grpSp>
      </p:grpSp>
      <p:sp>
        <p:nvSpPr>
          <p:cNvPr id="1071" name="Rectangle 1070">
            <a:extLst>
              <a:ext uri="{FF2B5EF4-FFF2-40B4-BE49-F238E27FC236}">
                <a16:creationId xmlns:a16="http://schemas.microsoft.com/office/drawing/2014/main" id="{033581FA-C49E-5192-F538-9101542C23EA}"/>
              </a:ext>
            </a:extLst>
          </p:cNvPr>
          <p:cNvSpPr/>
          <p:nvPr/>
        </p:nvSpPr>
        <p:spPr>
          <a:xfrm>
            <a:off x="396575" y="2005268"/>
            <a:ext cx="2286000" cy="43105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pPr marL="194310" indent="-194310">
              <a:spcAft>
                <a:spcPts val="1000"/>
              </a:spcAft>
              <a:buSzPct val="125000"/>
              <a:buFont typeface="Arial" panose="020B0604020202020204" pitchFamily="34" charset="0"/>
              <a:buChar char="•"/>
            </a:pPr>
            <a:r>
              <a:rPr lang="en-US" sz="1300" dirty="0">
                <a:latin typeface="Century Gothic" panose="020B0502020202020204" pitchFamily="34" charset="0"/>
              </a:rPr>
              <a:t>Target High-Value Accounts Precisely</a:t>
            </a:r>
          </a:p>
          <a:p>
            <a:pPr marL="194310" indent="-194310">
              <a:spcAft>
                <a:spcPts val="1000"/>
              </a:spcAft>
              <a:buSzPct val="125000"/>
              <a:buFont typeface="Arial" panose="020B0604020202020204" pitchFamily="34" charset="0"/>
              <a:buChar char="•"/>
            </a:pPr>
            <a:r>
              <a:rPr lang="en-US" sz="1300" dirty="0">
                <a:latin typeface="Century Gothic" panose="020B0502020202020204" pitchFamily="34" charset="0"/>
              </a:rPr>
              <a:t>Align Sales and Marketing Efforts Efficiently</a:t>
            </a:r>
          </a:p>
          <a:p>
            <a:pPr marL="194310" indent="-194310">
              <a:spcAft>
                <a:spcPts val="1000"/>
              </a:spcAft>
              <a:buSzPct val="125000"/>
              <a:buFont typeface="Arial" panose="020B0604020202020204" pitchFamily="34" charset="0"/>
              <a:buChar char="•"/>
            </a:pPr>
            <a:r>
              <a:rPr lang="en-US" sz="1300" dirty="0">
                <a:latin typeface="Century Gothic" panose="020B0502020202020204" pitchFamily="34" charset="0"/>
              </a:rPr>
              <a:t>Maximize Return on Marketing Investment (ROMI)</a:t>
            </a:r>
          </a:p>
          <a:p>
            <a:pPr marL="194310" indent="-194310">
              <a:spcAft>
                <a:spcPts val="1000"/>
              </a:spcAft>
              <a:buSzPct val="125000"/>
              <a:buFont typeface="Arial" panose="020B0604020202020204" pitchFamily="34" charset="0"/>
              <a:buChar char="•"/>
            </a:pPr>
            <a:r>
              <a:rPr lang="en-US" sz="1300" dirty="0">
                <a:latin typeface="Century Gothic" panose="020B0502020202020204" pitchFamily="34" charset="0"/>
              </a:rPr>
              <a:t>Deliver Personalized and Relevant Messaging</a:t>
            </a:r>
          </a:p>
          <a:p>
            <a:pPr marL="194310" indent="-194310">
              <a:spcAft>
                <a:spcPts val="1000"/>
              </a:spcAft>
              <a:buSzPct val="125000"/>
              <a:buFont typeface="Arial" panose="020B0604020202020204" pitchFamily="34" charset="0"/>
              <a:buChar char="•"/>
            </a:pPr>
            <a:r>
              <a:rPr lang="en-US" sz="1300" dirty="0">
                <a:latin typeface="Century Gothic" panose="020B0502020202020204" pitchFamily="34" charset="0"/>
              </a:rPr>
              <a:t>Shorten Sales Cycle for Key Accounts</a:t>
            </a:r>
          </a:p>
        </p:txBody>
      </p:sp>
      <p:grpSp>
        <p:nvGrpSpPr>
          <p:cNvPr id="1093" name="Group 1092">
            <a:extLst>
              <a:ext uri="{FF2B5EF4-FFF2-40B4-BE49-F238E27FC236}">
                <a16:creationId xmlns:a16="http://schemas.microsoft.com/office/drawing/2014/main" id="{CBABE572-B149-7912-3442-4B45AAC827DE}"/>
              </a:ext>
            </a:extLst>
          </p:cNvPr>
          <p:cNvGrpSpPr/>
          <p:nvPr/>
        </p:nvGrpSpPr>
        <p:grpSpPr>
          <a:xfrm>
            <a:off x="11308679" y="157110"/>
            <a:ext cx="638193" cy="640080"/>
            <a:chOff x="1073865" y="5738286"/>
            <a:chExt cx="457200" cy="457200"/>
          </a:xfrm>
          <a:effectLst/>
        </p:grpSpPr>
        <p:sp>
          <p:nvSpPr>
            <p:cNvPr id="1094" name="Freeform 1093">
              <a:extLst>
                <a:ext uri="{FF2B5EF4-FFF2-40B4-BE49-F238E27FC236}">
                  <a16:creationId xmlns:a16="http://schemas.microsoft.com/office/drawing/2014/main" id="{C09A18BD-23E8-8254-42D7-93DE3D53A3BF}"/>
                </a:ext>
              </a:extLst>
            </p:cNvPr>
            <p:cNvSpPr/>
            <p:nvPr/>
          </p:nvSpPr>
          <p:spPr>
            <a:xfrm>
              <a:off x="1073865" y="5738286"/>
              <a:ext cx="457200" cy="457200"/>
            </a:xfrm>
            <a:custGeom>
              <a:avLst/>
              <a:gdLst>
                <a:gd name="connsiteX0" fmla="*/ 438150 w 457200"/>
                <a:gd name="connsiteY0" fmla="*/ 0 h 457200"/>
                <a:gd name="connsiteX1" fmla="*/ 457200 w 457200"/>
                <a:gd name="connsiteY1" fmla="*/ 19050 h 457200"/>
                <a:gd name="connsiteX2" fmla="*/ 457200 w 457200"/>
                <a:gd name="connsiteY2" fmla="*/ 438150 h 457200"/>
                <a:gd name="connsiteX3" fmla="*/ 438150 w 457200"/>
                <a:gd name="connsiteY3" fmla="*/ 457200 h 457200"/>
                <a:gd name="connsiteX4" fmla="*/ 19050 w 457200"/>
                <a:gd name="connsiteY4" fmla="*/ 457200 h 457200"/>
                <a:gd name="connsiteX5" fmla="*/ 0 w 457200"/>
                <a:gd name="connsiteY5" fmla="*/ 438150 h 457200"/>
                <a:gd name="connsiteX6" fmla="*/ 0 w 457200"/>
                <a:gd name="connsiteY6" fmla="*/ 19050 h 457200"/>
                <a:gd name="connsiteX7" fmla="*/ 19050 w 457200"/>
                <a:gd name="connsiteY7"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457200">
                  <a:moveTo>
                    <a:pt x="438150" y="0"/>
                  </a:moveTo>
                  <a:cubicBezTo>
                    <a:pt x="448671" y="0"/>
                    <a:pt x="457200" y="8529"/>
                    <a:pt x="457200" y="19050"/>
                  </a:cubicBezTo>
                  <a:lnTo>
                    <a:pt x="457200" y="438150"/>
                  </a:lnTo>
                  <a:cubicBezTo>
                    <a:pt x="457200" y="448671"/>
                    <a:pt x="448671" y="457200"/>
                    <a:pt x="438150" y="457200"/>
                  </a:cubicBezTo>
                  <a:lnTo>
                    <a:pt x="19050" y="457200"/>
                  </a:lnTo>
                  <a:cubicBezTo>
                    <a:pt x="8529" y="457200"/>
                    <a:pt x="0" y="448671"/>
                    <a:pt x="0" y="438150"/>
                  </a:cubicBezTo>
                  <a:lnTo>
                    <a:pt x="0" y="19050"/>
                  </a:lnTo>
                  <a:cubicBezTo>
                    <a:pt x="0" y="8529"/>
                    <a:pt x="8529" y="0"/>
                    <a:pt x="19050" y="0"/>
                  </a:cubicBezTo>
                  <a:close/>
                </a:path>
              </a:pathLst>
            </a:custGeom>
            <a:solidFill>
              <a:srgbClr val="82B19A"/>
            </a:solidFill>
            <a:ln w="9525" cap="flat">
              <a:noFill/>
              <a:prstDash val="solid"/>
              <a:miter/>
            </a:ln>
          </p:spPr>
          <p:txBody>
            <a:bodyPr rtlCol="0" anchor="ctr"/>
            <a:lstStyle/>
            <a:p>
              <a:endParaRPr lang="en-US"/>
            </a:p>
          </p:txBody>
        </p:sp>
        <p:grpSp>
          <p:nvGrpSpPr>
            <p:cNvPr id="1095" name="Graphic 1083">
              <a:extLst>
                <a:ext uri="{FF2B5EF4-FFF2-40B4-BE49-F238E27FC236}">
                  <a16:creationId xmlns:a16="http://schemas.microsoft.com/office/drawing/2014/main" id="{2874C8A0-BABD-C5C2-9F8C-19C6AD397D3C}"/>
                </a:ext>
              </a:extLst>
            </p:cNvPr>
            <p:cNvGrpSpPr/>
            <p:nvPr/>
          </p:nvGrpSpPr>
          <p:grpSpPr>
            <a:xfrm>
              <a:off x="1111965" y="5776386"/>
              <a:ext cx="381000" cy="381000"/>
              <a:chOff x="1111965" y="5776386"/>
              <a:chExt cx="381000" cy="381000"/>
            </a:xfrm>
          </p:grpSpPr>
          <p:sp>
            <p:nvSpPr>
              <p:cNvPr id="1096" name="Freeform 1095">
                <a:extLst>
                  <a:ext uri="{FF2B5EF4-FFF2-40B4-BE49-F238E27FC236}">
                    <a16:creationId xmlns:a16="http://schemas.microsoft.com/office/drawing/2014/main" id="{F30B03AA-9B21-AC64-6187-95332DA73338}"/>
                  </a:ext>
                </a:extLst>
              </p:cNvPr>
              <p:cNvSpPr/>
              <p:nvPr/>
            </p:nvSpPr>
            <p:spPr>
              <a:xfrm>
                <a:off x="111196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4D936F"/>
              </a:solidFill>
              <a:ln w="9525" cap="flat">
                <a:noFill/>
                <a:prstDash val="solid"/>
                <a:miter/>
              </a:ln>
            </p:spPr>
            <p:txBody>
              <a:bodyPr rtlCol="0" anchor="ctr"/>
              <a:lstStyle/>
              <a:p>
                <a:endParaRPr lang="en-US"/>
              </a:p>
            </p:txBody>
          </p:sp>
          <p:sp>
            <p:nvSpPr>
              <p:cNvPr id="1097" name="Freeform 1096">
                <a:extLst>
                  <a:ext uri="{FF2B5EF4-FFF2-40B4-BE49-F238E27FC236}">
                    <a16:creationId xmlns:a16="http://schemas.microsoft.com/office/drawing/2014/main" id="{87B4B71B-6211-9769-F732-8BD615BC1FD7}"/>
                  </a:ext>
                </a:extLst>
              </p:cNvPr>
              <p:cNvSpPr/>
              <p:nvPr/>
            </p:nvSpPr>
            <p:spPr>
              <a:xfrm>
                <a:off x="132151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288156"/>
              </a:solidFill>
              <a:ln w="9525" cap="flat">
                <a:noFill/>
                <a:prstDash val="solid"/>
                <a:miter/>
              </a:ln>
            </p:spPr>
            <p:txBody>
              <a:bodyPr rtlCol="0" anchor="ctr"/>
              <a:lstStyle/>
              <a:p>
                <a:endParaRPr lang="en-US"/>
              </a:p>
            </p:txBody>
          </p:sp>
          <p:sp>
            <p:nvSpPr>
              <p:cNvPr id="1098" name="Freeform 1097">
                <a:extLst>
                  <a:ext uri="{FF2B5EF4-FFF2-40B4-BE49-F238E27FC236}">
                    <a16:creationId xmlns:a16="http://schemas.microsoft.com/office/drawing/2014/main" id="{46405132-6DF8-768B-6E4F-11A209F8C452}"/>
                  </a:ext>
                </a:extLst>
              </p:cNvPr>
              <p:cNvSpPr/>
              <p:nvPr/>
            </p:nvSpPr>
            <p:spPr>
              <a:xfrm>
                <a:off x="111196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05683A"/>
              </a:solidFill>
              <a:ln w="9525" cap="flat">
                <a:noFill/>
                <a:prstDash val="solid"/>
                <a:miter/>
              </a:ln>
            </p:spPr>
            <p:txBody>
              <a:bodyPr rtlCol="0" anchor="ctr"/>
              <a:lstStyle/>
              <a:p>
                <a:endParaRPr lang="en-US"/>
              </a:p>
            </p:txBody>
          </p:sp>
          <p:sp>
            <p:nvSpPr>
              <p:cNvPr id="1099" name="Freeform 1098">
                <a:extLst>
                  <a:ext uri="{FF2B5EF4-FFF2-40B4-BE49-F238E27FC236}">
                    <a16:creationId xmlns:a16="http://schemas.microsoft.com/office/drawing/2014/main" id="{078DA5BB-DD39-C66A-F18E-D233EBF6386B}"/>
                  </a:ext>
                </a:extLst>
              </p:cNvPr>
              <p:cNvSpPr/>
              <p:nvPr/>
            </p:nvSpPr>
            <p:spPr>
              <a:xfrm>
                <a:off x="132151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023B21"/>
              </a:solidFill>
              <a:ln w="9525" cap="flat">
                <a:noFill/>
                <a:prstDash val="solid"/>
                <a:miter/>
              </a:ln>
            </p:spPr>
            <p:txBody>
              <a:bodyPr rtlCol="0" anchor="ctr"/>
              <a:lstStyle/>
              <a:p>
                <a:endParaRPr lang="en-US"/>
              </a:p>
            </p:txBody>
          </p:sp>
        </p:grpSp>
      </p:grpSp>
      <p:sp>
        <p:nvSpPr>
          <p:cNvPr id="1100" name="Rounded Rectangle 1099">
            <a:extLst>
              <a:ext uri="{FF2B5EF4-FFF2-40B4-BE49-F238E27FC236}">
                <a16:creationId xmlns:a16="http://schemas.microsoft.com/office/drawing/2014/main" id="{116DE71B-0DCA-8201-7812-BE78C69F24D1}"/>
              </a:ext>
            </a:extLst>
          </p:cNvPr>
          <p:cNvSpPr/>
          <p:nvPr/>
        </p:nvSpPr>
        <p:spPr>
          <a:xfrm>
            <a:off x="11218459" y="66120"/>
            <a:ext cx="847887" cy="792014"/>
          </a:xfrm>
          <a:prstGeom prst="roundRect">
            <a:avLst/>
          </a:prstGeom>
          <a:gradFill>
            <a:gsLst>
              <a:gs pos="100000">
                <a:schemeClr val="bg1">
                  <a:alpha val="71000"/>
                </a:schemeClr>
              </a:gs>
              <a:gs pos="26000">
                <a:schemeClr val="bg1">
                  <a:alpha val="6280"/>
                </a:schemeClr>
              </a:gs>
            </a:gsLst>
            <a:lin ang="81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4949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42" name="Group 1041">
            <a:extLst>
              <a:ext uri="{FF2B5EF4-FFF2-40B4-BE49-F238E27FC236}">
                <a16:creationId xmlns:a16="http://schemas.microsoft.com/office/drawing/2014/main" id="{361A9336-924E-4994-CF28-FF53ECCF8369}"/>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E3289BE5-886C-F467-36B2-D73F2D00697A}"/>
                </a:ext>
              </a:extLst>
            </p:cNvPr>
            <p:cNvSpPr/>
            <p:nvPr/>
          </p:nvSpPr>
          <p:spPr>
            <a:xfrm>
              <a:off x="-2" y="0"/>
              <a:ext cx="7777356" cy="6858000"/>
            </a:xfrm>
            <a:prstGeom prst="ellipse">
              <a:avLst/>
            </a:prstGeom>
            <a:solidFill>
              <a:srgbClr val="00873D">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6A7E58E5-7458-7E16-2A67-DE48BA3E9681}"/>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16B89282-7A58-426C-3F9A-528F7B97932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sp>
        <p:nvSpPr>
          <p:cNvPr id="33" name="Rectangle 32">
            <a:extLst>
              <a:ext uri="{FF2B5EF4-FFF2-40B4-BE49-F238E27FC236}">
                <a16:creationId xmlns:a16="http://schemas.microsoft.com/office/drawing/2014/main" id="{47C275CF-6ED6-6681-C532-281E23296F9B}"/>
              </a:ext>
            </a:extLst>
          </p:cNvPr>
          <p:cNvSpPr/>
          <p:nvPr/>
        </p:nvSpPr>
        <p:spPr>
          <a:xfrm>
            <a:off x="313947" y="1397546"/>
            <a:ext cx="2286000" cy="4920866"/>
          </a:xfrm>
          <a:prstGeom prst="rect">
            <a:avLst/>
          </a:prstGeom>
          <a:gradFill>
            <a:gsLst>
              <a:gs pos="74000">
                <a:srgbClr val="023B21"/>
              </a:gs>
              <a:gs pos="0">
                <a:srgbClr val="00873D"/>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2400" dirty="0">
                <a:solidFill>
                  <a:srgbClr val="D3EAD9"/>
                </a:solidFill>
                <a:latin typeface="Century Gothic" panose="020B0502020202020204" pitchFamily="34" charset="0"/>
              </a:rPr>
              <a:t>PURPOSE</a:t>
            </a:r>
            <a:endParaRPr lang="en-US" sz="1600" dirty="0">
              <a:solidFill>
                <a:srgbClr val="D3EAD9"/>
              </a:solidFill>
              <a:latin typeface="Century Gothic" panose="020B0502020202020204" pitchFamily="34" charset="0"/>
            </a:endParaRPr>
          </a:p>
        </p:txBody>
      </p:sp>
      <p:sp>
        <p:nvSpPr>
          <p:cNvPr id="34" name="Rectangle 33">
            <a:extLst>
              <a:ext uri="{FF2B5EF4-FFF2-40B4-BE49-F238E27FC236}">
                <a16:creationId xmlns:a16="http://schemas.microsoft.com/office/drawing/2014/main" id="{2398DBF9-0F4B-0710-787C-CAB137ED0918}"/>
              </a:ext>
            </a:extLst>
          </p:cNvPr>
          <p:cNvSpPr/>
          <p:nvPr/>
        </p:nvSpPr>
        <p:spPr>
          <a:xfrm>
            <a:off x="2595387" y="1397546"/>
            <a:ext cx="2346092" cy="1951272"/>
          </a:xfrm>
          <a:prstGeom prst="rect">
            <a:avLst/>
          </a:prstGeom>
          <a:solidFill>
            <a:srgbClr val="05683A"/>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1600" dirty="0">
                <a:latin typeface="Century Gothic" panose="020B0502020202020204" pitchFamily="34" charset="0"/>
              </a:rPr>
              <a:t>ACCOUNT SEGMENTATION</a:t>
            </a:r>
          </a:p>
        </p:txBody>
      </p:sp>
      <p:sp>
        <p:nvSpPr>
          <p:cNvPr id="35" name="Rectangle 34">
            <a:extLst>
              <a:ext uri="{FF2B5EF4-FFF2-40B4-BE49-F238E27FC236}">
                <a16:creationId xmlns:a16="http://schemas.microsoft.com/office/drawing/2014/main" id="{44423EEE-41B7-840A-58C1-9841A1E4538C}"/>
              </a:ext>
            </a:extLst>
          </p:cNvPr>
          <p:cNvSpPr/>
          <p:nvPr/>
        </p:nvSpPr>
        <p:spPr>
          <a:xfrm>
            <a:off x="4936919" y="1397546"/>
            <a:ext cx="2346092" cy="1951272"/>
          </a:xfrm>
          <a:prstGeom prst="rect">
            <a:avLst/>
          </a:prstGeom>
          <a:solidFill>
            <a:srgbClr val="288156"/>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1600" dirty="0">
                <a:latin typeface="Century Gothic" panose="020B0502020202020204" pitchFamily="34" charset="0"/>
              </a:rPr>
              <a:t>ANNUAL ACCOUNT PLANNING</a:t>
            </a:r>
          </a:p>
        </p:txBody>
      </p:sp>
      <p:sp>
        <p:nvSpPr>
          <p:cNvPr id="36" name="Rectangle 35">
            <a:extLst>
              <a:ext uri="{FF2B5EF4-FFF2-40B4-BE49-F238E27FC236}">
                <a16:creationId xmlns:a16="http://schemas.microsoft.com/office/drawing/2014/main" id="{5068D569-4BCD-3198-1B34-A51FB982E7A9}"/>
              </a:ext>
            </a:extLst>
          </p:cNvPr>
          <p:cNvSpPr/>
          <p:nvPr/>
        </p:nvSpPr>
        <p:spPr>
          <a:xfrm>
            <a:off x="7278451" y="1397546"/>
            <a:ext cx="2346092" cy="1951272"/>
          </a:xfrm>
          <a:prstGeom prst="rect">
            <a:avLst/>
          </a:prstGeom>
          <a:solidFill>
            <a:srgbClr val="4D936F"/>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1600" dirty="0">
                <a:latin typeface="Century Gothic" panose="020B0502020202020204" pitchFamily="34" charset="0"/>
              </a:rPr>
              <a:t>QUARTERLY ACCOUNT REVIEW</a:t>
            </a:r>
          </a:p>
        </p:txBody>
      </p:sp>
      <p:sp>
        <p:nvSpPr>
          <p:cNvPr id="37" name="Rectangle 36">
            <a:extLst>
              <a:ext uri="{FF2B5EF4-FFF2-40B4-BE49-F238E27FC236}">
                <a16:creationId xmlns:a16="http://schemas.microsoft.com/office/drawing/2014/main" id="{A2AFD131-77A6-AE76-7341-00737DA5744B}"/>
              </a:ext>
            </a:extLst>
          </p:cNvPr>
          <p:cNvSpPr/>
          <p:nvPr/>
        </p:nvSpPr>
        <p:spPr>
          <a:xfrm>
            <a:off x="9619985" y="1397546"/>
            <a:ext cx="2346092" cy="1951272"/>
          </a:xfrm>
          <a:prstGeom prst="rect">
            <a:avLst/>
          </a:prstGeom>
          <a:solidFill>
            <a:srgbClr val="82B19A"/>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1600" dirty="0">
                <a:latin typeface="Century Gothic" panose="020B0502020202020204" pitchFamily="34" charset="0"/>
              </a:rPr>
              <a:t>WEEKLY </a:t>
            </a:r>
            <a:r>
              <a:rPr lang="en-US" sz="1600">
                <a:latin typeface="Century Gothic" panose="020B0502020202020204" pitchFamily="34" charset="0"/>
              </a:rPr>
              <a:t>/ BIWEEKLY </a:t>
            </a:r>
            <a:r>
              <a:rPr lang="en-US" sz="1600" dirty="0">
                <a:latin typeface="Century Gothic" panose="020B0502020202020204" pitchFamily="34" charset="0"/>
              </a:rPr>
              <a:t>STATUS CHECK</a:t>
            </a:r>
          </a:p>
        </p:txBody>
      </p:sp>
      <p:sp>
        <p:nvSpPr>
          <p:cNvPr id="38" name="TextBox 37">
            <a:extLst>
              <a:ext uri="{FF2B5EF4-FFF2-40B4-BE49-F238E27FC236}">
                <a16:creationId xmlns:a16="http://schemas.microsoft.com/office/drawing/2014/main" id="{5C2C926B-D2FE-3834-64EB-1986C87A7A4B}"/>
              </a:ext>
            </a:extLst>
          </p:cNvPr>
          <p:cNvSpPr txBox="1"/>
          <p:nvPr/>
        </p:nvSpPr>
        <p:spPr>
          <a:xfrm>
            <a:off x="271612" y="276714"/>
            <a:ext cx="6094938" cy="553998"/>
          </a:xfrm>
          <a:prstGeom prst="rect">
            <a:avLst/>
          </a:prstGeom>
          <a:noFill/>
        </p:spPr>
        <p:txBody>
          <a:bodyPr wrap="none" rtlCol="0">
            <a:spAutoFit/>
          </a:bodyPr>
          <a:lstStyle/>
          <a:p>
            <a:r>
              <a:rPr lang="en-US" sz="3000" dirty="0">
                <a:solidFill>
                  <a:srgbClr val="05683A"/>
                </a:solidFill>
                <a:effectLst/>
                <a:latin typeface="Century Gothic" panose="020B0502020202020204" pitchFamily="34" charset="0"/>
                <a:ea typeface="Arial" panose="020B0604020202020204" pitchFamily="34" charset="0"/>
              </a:rPr>
              <a:t>Account-Based Marketing Plan </a:t>
            </a:r>
            <a:endParaRPr lang="en-US" sz="3000" dirty="0">
              <a:solidFill>
                <a:srgbClr val="05683A"/>
              </a:solidFill>
              <a:latin typeface="Century Gothic" panose="020B0502020202020204" pitchFamily="34" charset="0"/>
            </a:endParaRPr>
          </a:p>
        </p:txBody>
      </p:sp>
      <p:sp>
        <p:nvSpPr>
          <p:cNvPr id="1048" name="TextBox 1047">
            <a:extLst>
              <a:ext uri="{FF2B5EF4-FFF2-40B4-BE49-F238E27FC236}">
                <a16:creationId xmlns:a16="http://schemas.microsoft.com/office/drawing/2014/main" id="{D5B03B42-16BE-C8EF-3BE8-131A5E4D3513}"/>
              </a:ext>
            </a:extLst>
          </p:cNvPr>
          <p:cNvSpPr txBox="1"/>
          <p:nvPr/>
        </p:nvSpPr>
        <p:spPr>
          <a:xfrm>
            <a:off x="893432" y="852254"/>
            <a:ext cx="1624163" cy="430887"/>
          </a:xfrm>
          <a:prstGeom prst="rect">
            <a:avLst/>
          </a:prstGeom>
          <a:noFill/>
        </p:spPr>
        <p:txBody>
          <a:bodyPr wrap="none" rtlCol="0">
            <a:spAutoFit/>
          </a:bodyPr>
          <a:lstStyle/>
          <a:p>
            <a:r>
              <a:rPr lang="en-US" sz="2200" dirty="0">
                <a:solidFill>
                  <a:srgbClr val="00873D"/>
                </a:solidFill>
                <a:effectLst/>
                <a:latin typeface="Century Gothic" panose="020B0502020202020204" pitchFamily="34" charset="0"/>
                <a:ea typeface="Arial" panose="020B0604020202020204" pitchFamily="34" charset="0"/>
              </a:rPr>
              <a:t>PLANNING</a:t>
            </a:r>
            <a:endParaRPr lang="en-US" sz="2200" dirty="0">
              <a:solidFill>
                <a:srgbClr val="00873D"/>
              </a:solidFill>
              <a:latin typeface="Century Gothic" panose="020B0502020202020204" pitchFamily="34" charset="0"/>
            </a:endParaRPr>
          </a:p>
        </p:txBody>
      </p:sp>
      <p:sp>
        <p:nvSpPr>
          <p:cNvPr id="1050" name="TextBox 1049">
            <a:extLst>
              <a:ext uri="{FF2B5EF4-FFF2-40B4-BE49-F238E27FC236}">
                <a16:creationId xmlns:a16="http://schemas.microsoft.com/office/drawing/2014/main" id="{13C290AB-529D-88C8-57F1-A28CC45331D3}"/>
              </a:ext>
            </a:extLst>
          </p:cNvPr>
          <p:cNvSpPr txBox="1"/>
          <p:nvPr/>
        </p:nvSpPr>
        <p:spPr>
          <a:xfrm>
            <a:off x="10237012" y="852254"/>
            <a:ext cx="1709122" cy="430887"/>
          </a:xfrm>
          <a:prstGeom prst="rect">
            <a:avLst/>
          </a:prstGeom>
          <a:noFill/>
        </p:spPr>
        <p:txBody>
          <a:bodyPr wrap="none" rtlCol="0">
            <a:spAutoFit/>
          </a:bodyPr>
          <a:lstStyle/>
          <a:p>
            <a:r>
              <a:rPr lang="en-US" sz="2200" dirty="0">
                <a:solidFill>
                  <a:srgbClr val="05683A"/>
                </a:solidFill>
                <a:effectLst/>
                <a:latin typeface="Century Gothic" panose="020B0502020202020204" pitchFamily="34" charset="0"/>
                <a:ea typeface="Arial" panose="020B0604020202020204" pitchFamily="34" charset="0"/>
              </a:rPr>
              <a:t>EXECUTION</a:t>
            </a:r>
            <a:endParaRPr lang="en-US" sz="2200" dirty="0">
              <a:solidFill>
                <a:srgbClr val="05683A"/>
              </a:solidFill>
              <a:latin typeface="Century Gothic" panose="020B0502020202020204" pitchFamily="34" charset="0"/>
            </a:endParaRPr>
          </a:p>
        </p:txBody>
      </p:sp>
      <p:grpSp>
        <p:nvGrpSpPr>
          <p:cNvPr id="1057" name="Group 1056">
            <a:extLst>
              <a:ext uri="{FF2B5EF4-FFF2-40B4-BE49-F238E27FC236}">
                <a16:creationId xmlns:a16="http://schemas.microsoft.com/office/drawing/2014/main" id="{4EA72EAC-D1BC-1943-83FD-5118AFF79930}"/>
              </a:ext>
            </a:extLst>
          </p:cNvPr>
          <p:cNvGrpSpPr/>
          <p:nvPr/>
        </p:nvGrpSpPr>
        <p:grpSpPr>
          <a:xfrm>
            <a:off x="2457966" y="851730"/>
            <a:ext cx="7703729" cy="430889"/>
            <a:chOff x="2415631" y="851730"/>
            <a:chExt cx="7703729" cy="430889"/>
          </a:xfrm>
        </p:grpSpPr>
        <p:cxnSp>
          <p:nvCxnSpPr>
            <p:cNvPr id="126" name="Straight Arrow Connector 125">
              <a:extLst>
                <a:ext uri="{FF2B5EF4-FFF2-40B4-BE49-F238E27FC236}">
                  <a16:creationId xmlns:a16="http://schemas.microsoft.com/office/drawing/2014/main" id="{FCD2E941-0A35-8A69-17E0-55F15D093AA9}"/>
                </a:ext>
              </a:extLst>
            </p:cNvPr>
            <p:cNvCxnSpPr>
              <a:cxnSpLocks/>
            </p:cNvCxnSpPr>
            <p:nvPr/>
          </p:nvCxnSpPr>
          <p:spPr>
            <a:xfrm>
              <a:off x="2613144" y="1067175"/>
              <a:ext cx="7506216" cy="0"/>
            </a:xfrm>
            <a:prstGeom prst="straightConnector1">
              <a:avLst/>
            </a:prstGeom>
            <a:ln w="101600">
              <a:gradFill>
                <a:gsLst>
                  <a:gs pos="0">
                    <a:srgbClr val="8BBEA5"/>
                  </a:gs>
                  <a:gs pos="100000">
                    <a:srgbClr val="00873D"/>
                  </a:gs>
                </a:gsLst>
                <a:lin ang="0" scaled="0"/>
              </a:gradFill>
              <a:tailEnd type="stealth"/>
            </a:ln>
          </p:spPr>
          <p:style>
            <a:lnRef idx="1">
              <a:schemeClr val="accent1"/>
            </a:lnRef>
            <a:fillRef idx="0">
              <a:schemeClr val="accent1"/>
            </a:fillRef>
            <a:effectRef idx="0">
              <a:schemeClr val="accent1"/>
            </a:effectRef>
            <a:fontRef idx="minor">
              <a:schemeClr val="tx1"/>
            </a:fontRef>
          </p:style>
        </p:cxnSp>
        <p:cxnSp>
          <p:nvCxnSpPr>
            <p:cNvPr id="1056" name="Straight Connector 1055">
              <a:extLst>
                <a:ext uri="{FF2B5EF4-FFF2-40B4-BE49-F238E27FC236}">
                  <a16:creationId xmlns:a16="http://schemas.microsoft.com/office/drawing/2014/main" id="{933CF2D2-6A8F-57BE-D28F-A3B624B2853C}"/>
                </a:ext>
              </a:extLst>
            </p:cNvPr>
            <p:cNvCxnSpPr>
              <a:cxnSpLocks/>
            </p:cNvCxnSpPr>
            <p:nvPr/>
          </p:nvCxnSpPr>
          <p:spPr>
            <a:xfrm flipV="1">
              <a:off x="2584488" y="1067102"/>
              <a:ext cx="7240232" cy="146"/>
            </a:xfrm>
            <a:prstGeom prst="line">
              <a:avLst/>
            </a:prstGeom>
            <a:ln w="25400">
              <a:gradFill>
                <a:gsLst>
                  <a:gs pos="0">
                    <a:schemeClr val="bg1"/>
                  </a:gs>
                  <a:gs pos="100000">
                    <a:srgbClr val="00873D"/>
                  </a:gs>
                </a:gsLst>
                <a:lin ang="0" scaled="0"/>
              </a:gra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51" name="Triangle 1050">
              <a:extLst>
                <a:ext uri="{FF2B5EF4-FFF2-40B4-BE49-F238E27FC236}">
                  <a16:creationId xmlns:a16="http://schemas.microsoft.com/office/drawing/2014/main" id="{870E16AD-BCD9-8365-F647-F2026B8B2BB5}"/>
                </a:ext>
              </a:extLst>
            </p:cNvPr>
            <p:cNvSpPr/>
            <p:nvPr/>
          </p:nvSpPr>
          <p:spPr>
            <a:xfrm rot="5400000">
              <a:off x="2394027" y="873334"/>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rgbClr val="05683A"/>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2" name="Triangle 1050">
              <a:extLst>
                <a:ext uri="{FF2B5EF4-FFF2-40B4-BE49-F238E27FC236}">
                  <a16:creationId xmlns:a16="http://schemas.microsoft.com/office/drawing/2014/main" id="{070C84D7-A5A7-1714-7743-B2BB82523078}"/>
                </a:ext>
              </a:extLst>
            </p:cNvPr>
            <p:cNvSpPr/>
            <p:nvPr/>
          </p:nvSpPr>
          <p:spPr>
            <a:xfrm rot="5400000">
              <a:off x="4680949" y="873334"/>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rgbClr val="288156"/>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3" name="Triangle 1050">
              <a:extLst>
                <a:ext uri="{FF2B5EF4-FFF2-40B4-BE49-F238E27FC236}">
                  <a16:creationId xmlns:a16="http://schemas.microsoft.com/office/drawing/2014/main" id="{1792E956-FC2C-EFB3-0875-68B50F94DFBB}"/>
                </a:ext>
              </a:extLst>
            </p:cNvPr>
            <p:cNvSpPr/>
            <p:nvPr/>
          </p:nvSpPr>
          <p:spPr>
            <a:xfrm rot="5400000">
              <a:off x="6966026" y="873334"/>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rgbClr val="8BBEA5"/>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59" name="Round Diagonal Corner Rectangle 1058">
            <a:extLst>
              <a:ext uri="{FF2B5EF4-FFF2-40B4-BE49-F238E27FC236}">
                <a16:creationId xmlns:a16="http://schemas.microsoft.com/office/drawing/2014/main" id="{B7D04CD6-0B25-2194-9E31-2F363CBD13D3}"/>
              </a:ext>
            </a:extLst>
          </p:cNvPr>
          <p:cNvSpPr/>
          <p:nvPr/>
        </p:nvSpPr>
        <p:spPr>
          <a:xfrm>
            <a:off x="2595387" y="2011588"/>
            <a:ext cx="2346092" cy="4310588"/>
          </a:xfrm>
          <a:prstGeom prst="round2DiagRect">
            <a:avLst/>
          </a:prstGeom>
          <a:solidFill>
            <a:srgbClr val="05683A"/>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600" dirty="0">
              <a:latin typeface="Century Gothic" panose="020B0502020202020204" pitchFamily="34" charset="0"/>
            </a:endParaRPr>
          </a:p>
        </p:txBody>
      </p:sp>
      <p:sp>
        <p:nvSpPr>
          <p:cNvPr id="1060" name="Round Diagonal Corner Rectangle 1059">
            <a:extLst>
              <a:ext uri="{FF2B5EF4-FFF2-40B4-BE49-F238E27FC236}">
                <a16:creationId xmlns:a16="http://schemas.microsoft.com/office/drawing/2014/main" id="{499FED1D-8353-ADF2-7021-5B55582A45EC}"/>
              </a:ext>
            </a:extLst>
          </p:cNvPr>
          <p:cNvSpPr/>
          <p:nvPr/>
        </p:nvSpPr>
        <p:spPr>
          <a:xfrm>
            <a:off x="4936919" y="2011588"/>
            <a:ext cx="2346092" cy="4310588"/>
          </a:xfrm>
          <a:prstGeom prst="round2DiagRect">
            <a:avLst/>
          </a:prstGeom>
          <a:solidFill>
            <a:srgbClr val="288156"/>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600" dirty="0">
              <a:latin typeface="Century Gothic" panose="020B0502020202020204" pitchFamily="34" charset="0"/>
            </a:endParaRPr>
          </a:p>
        </p:txBody>
      </p:sp>
      <p:sp>
        <p:nvSpPr>
          <p:cNvPr id="1061" name="Round Diagonal Corner Rectangle 1060">
            <a:extLst>
              <a:ext uri="{FF2B5EF4-FFF2-40B4-BE49-F238E27FC236}">
                <a16:creationId xmlns:a16="http://schemas.microsoft.com/office/drawing/2014/main" id="{13CC904D-EBF8-5518-CEE3-EAC8B85D5E83}"/>
              </a:ext>
            </a:extLst>
          </p:cNvPr>
          <p:cNvSpPr/>
          <p:nvPr/>
        </p:nvSpPr>
        <p:spPr>
          <a:xfrm>
            <a:off x="7278451" y="2011588"/>
            <a:ext cx="2346092" cy="4310588"/>
          </a:xfrm>
          <a:prstGeom prst="round2DiagRect">
            <a:avLst/>
          </a:prstGeom>
          <a:solidFill>
            <a:srgbClr val="4D936F"/>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600" dirty="0">
              <a:latin typeface="Century Gothic" panose="020B0502020202020204" pitchFamily="34" charset="0"/>
            </a:endParaRPr>
          </a:p>
        </p:txBody>
      </p:sp>
      <p:sp>
        <p:nvSpPr>
          <p:cNvPr id="1062" name="Round Diagonal Corner Rectangle 1061">
            <a:extLst>
              <a:ext uri="{FF2B5EF4-FFF2-40B4-BE49-F238E27FC236}">
                <a16:creationId xmlns:a16="http://schemas.microsoft.com/office/drawing/2014/main" id="{D27C3ACC-ED6F-885B-7958-954153AB88F7}"/>
              </a:ext>
            </a:extLst>
          </p:cNvPr>
          <p:cNvSpPr/>
          <p:nvPr/>
        </p:nvSpPr>
        <p:spPr>
          <a:xfrm>
            <a:off x="9619985" y="2011588"/>
            <a:ext cx="2346092" cy="4310588"/>
          </a:xfrm>
          <a:prstGeom prst="round2DiagRect">
            <a:avLst/>
          </a:prstGeom>
          <a:solidFill>
            <a:srgbClr val="82B19A"/>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600" dirty="0">
              <a:latin typeface="Century Gothic" panose="020B0502020202020204" pitchFamily="34" charset="0"/>
            </a:endParaRPr>
          </a:p>
        </p:txBody>
      </p:sp>
      <p:sp>
        <p:nvSpPr>
          <p:cNvPr id="1063" name="Round Diagonal Corner Rectangle 1062">
            <a:extLst>
              <a:ext uri="{FF2B5EF4-FFF2-40B4-BE49-F238E27FC236}">
                <a16:creationId xmlns:a16="http://schemas.microsoft.com/office/drawing/2014/main" id="{1A34EF59-89D0-3CFF-BCFD-2223EE45A6D4}"/>
              </a:ext>
            </a:extLst>
          </p:cNvPr>
          <p:cNvSpPr/>
          <p:nvPr/>
        </p:nvSpPr>
        <p:spPr>
          <a:xfrm>
            <a:off x="2714747" y="2145330"/>
            <a:ext cx="2194560" cy="4145402"/>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91440" rIns="45720" rtlCol="0" anchor="t" anchorCtr="0"/>
          <a:lstStyle/>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Text</a:t>
            </a:r>
          </a:p>
          <a:p>
            <a:endParaRPr lang="en-US" sz="1300" dirty="0">
              <a:ln>
                <a:solidFill>
                  <a:schemeClr val="tx1"/>
                </a:solidFill>
              </a:ln>
              <a:solidFill>
                <a:srgbClr val="05683A"/>
              </a:solidFill>
              <a:latin typeface="Century Gothic" panose="020B0502020202020204" pitchFamily="34" charset="0"/>
            </a:endParaRPr>
          </a:p>
        </p:txBody>
      </p:sp>
      <p:sp>
        <p:nvSpPr>
          <p:cNvPr id="1064" name="Round Diagonal Corner Rectangle 1063">
            <a:extLst>
              <a:ext uri="{FF2B5EF4-FFF2-40B4-BE49-F238E27FC236}">
                <a16:creationId xmlns:a16="http://schemas.microsoft.com/office/drawing/2014/main" id="{D1318A08-5770-4298-8BFD-50D5DD3D69A7}"/>
              </a:ext>
            </a:extLst>
          </p:cNvPr>
          <p:cNvSpPr/>
          <p:nvPr/>
        </p:nvSpPr>
        <p:spPr>
          <a:xfrm>
            <a:off x="5056279" y="2145330"/>
            <a:ext cx="2194560" cy="4145402"/>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91440" rIns="45720" rtlCol="0" anchor="t" anchorCtr="0"/>
          <a:lstStyle/>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Text</a:t>
            </a:r>
            <a:endParaRPr lang="en-US" sz="1300" dirty="0">
              <a:ln>
                <a:solidFill>
                  <a:schemeClr val="tx1"/>
                </a:solidFill>
              </a:ln>
              <a:solidFill>
                <a:srgbClr val="05683A"/>
              </a:solidFill>
              <a:latin typeface="Century Gothic" panose="020B0502020202020204" pitchFamily="34" charset="0"/>
            </a:endParaRPr>
          </a:p>
          <a:p>
            <a:endParaRPr lang="en-US" sz="1300" dirty="0">
              <a:ln>
                <a:solidFill>
                  <a:schemeClr val="tx1"/>
                </a:solidFill>
              </a:ln>
              <a:solidFill>
                <a:srgbClr val="05683A"/>
              </a:solidFill>
              <a:latin typeface="Century Gothic" panose="020B0502020202020204" pitchFamily="34" charset="0"/>
            </a:endParaRPr>
          </a:p>
        </p:txBody>
      </p:sp>
      <p:sp>
        <p:nvSpPr>
          <p:cNvPr id="1065" name="Round Diagonal Corner Rectangle 1064">
            <a:extLst>
              <a:ext uri="{FF2B5EF4-FFF2-40B4-BE49-F238E27FC236}">
                <a16:creationId xmlns:a16="http://schemas.microsoft.com/office/drawing/2014/main" id="{7524533B-5200-0233-8121-761343533078}"/>
              </a:ext>
            </a:extLst>
          </p:cNvPr>
          <p:cNvSpPr/>
          <p:nvPr/>
        </p:nvSpPr>
        <p:spPr>
          <a:xfrm>
            <a:off x="7397811" y="2145330"/>
            <a:ext cx="2194560" cy="4145402"/>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91440" rIns="45720" rtlCol="0" anchor="t" anchorCtr="0"/>
          <a:lstStyle/>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Text</a:t>
            </a:r>
            <a:endParaRPr lang="en-US" sz="1300" dirty="0">
              <a:ln>
                <a:solidFill>
                  <a:schemeClr val="tx1"/>
                </a:solidFill>
              </a:ln>
              <a:solidFill>
                <a:srgbClr val="05683A"/>
              </a:solidFill>
              <a:latin typeface="Century Gothic" panose="020B0502020202020204" pitchFamily="34" charset="0"/>
            </a:endParaRPr>
          </a:p>
          <a:p>
            <a:endParaRPr lang="en-US" sz="1300" dirty="0">
              <a:ln>
                <a:solidFill>
                  <a:schemeClr val="tx1"/>
                </a:solidFill>
              </a:ln>
              <a:solidFill>
                <a:srgbClr val="05683A"/>
              </a:solidFill>
              <a:latin typeface="Century Gothic" panose="020B0502020202020204" pitchFamily="34" charset="0"/>
            </a:endParaRPr>
          </a:p>
        </p:txBody>
      </p:sp>
      <p:sp>
        <p:nvSpPr>
          <p:cNvPr id="1066" name="Round Diagonal Corner Rectangle 1065">
            <a:extLst>
              <a:ext uri="{FF2B5EF4-FFF2-40B4-BE49-F238E27FC236}">
                <a16:creationId xmlns:a16="http://schemas.microsoft.com/office/drawing/2014/main" id="{E96D28E7-15E6-6CC0-9049-731ED72CC04D}"/>
              </a:ext>
            </a:extLst>
          </p:cNvPr>
          <p:cNvSpPr/>
          <p:nvPr/>
        </p:nvSpPr>
        <p:spPr>
          <a:xfrm>
            <a:off x="9739345" y="2145330"/>
            <a:ext cx="2194560" cy="4145402"/>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91440" rIns="45720" rtlCol="0" anchor="t" anchorCtr="0"/>
          <a:lstStyle/>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Text</a:t>
            </a:r>
            <a:endParaRPr lang="en-US" sz="1300" dirty="0">
              <a:ln>
                <a:solidFill>
                  <a:schemeClr val="tx1"/>
                </a:solidFill>
              </a:ln>
              <a:solidFill>
                <a:srgbClr val="05683A"/>
              </a:solidFill>
              <a:latin typeface="Century Gothic" panose="020B0502020202020204" pitchFamily="34" charset="0"/>
            </a:endParaRPr>
          </a:p>
        </p:txBody>
      </p:sp>
      <p:grpSp>
        <p:nvGrpSpPr>
          <p:cNvPr id="77" name="Group 76">
            <a:extLst>
              <a:ext uri="{FF2B5EF4-FFF2-40B4-BE49-F238E27FC236}">
                <a16:creationId xmlns:a16="http://schemas.microsoft.com/office/drawing/2014/main" id="{4B9A3913-E5CA-778D-4C01-3B5AD18A01E2}"/>
              </a:ext>
            </a:extLst>
          </p:cNvPr>
          <p:cNvGrpSpPr>
            <a:grpSpLocks noChangeAspect="1"/>
          </p:cNvGrpSpPr>
          <p:nvPr/>
        </p:nvGrpSpPr>
        <p:grpSpPr>
          <a:xfrm>
            <a:off x="10596008" y="6159107"/>
            <a:ext cx="1325880" cy="625573"/>
            <a:chOff x="7146234" y="4423550"/>
            <a:chExt cx="4850063" cy="2288344"/>
          </a:xfrm>
          <a:effectLst>
            <a:glow rad="63500">
              <a:schemeClr val="bg1">
                <a:alpha val="40000"/>
              </a:schemeClr>
            </a:glow>
          </a:effectLst>
        </p:grpSpPr>
        <p:grpSp>
          <p:nvGrpSpPr>
            <p:cNvPr id="78" name="Graphic 3">
              <a:extLst>
                <a:ext uri="{FF2B5EF4-FFF2-40B4-BE49-F238E27FC236}">
                  <a16:creationId xmlns:a16="http://schemas.microsoft.com/office/drawing/2014/main" id="{D0BFE267-D26F-ECCA-CB85-823B44343886}"/>
                </a:ext>
              </a:extLst>
            </p:cNvPr>
            <p:cNvGrpSpPr/>
            <p:nvPr/>
          </p:nvGrpSpPr>
          <p:grpSpPr>
            <a:xfrm>
              <a:off x="7146234" y="4423550"/>
              <a:ext cx="4850063" cy="1754651"/>
              <a:chOff x="0" y="0"/>
              <a:chExt cx="2642190" cy="956167"/>
            </a:xfrm>
            <a:solidFill>
              <a:srgbClr val="0033A3"/>
            </a:solidFill>
          </p:grpSpPr>
          <p:sp>
            <p:nvSpPr>
              <p:cNvPr id="109" name="Freeform 108">
                <a:extLst>
                  <a:ext uri="{FF2B5EF4-FFF2-40B4-BE49-F238E27FC236}">
                    <a16:creationId xmlns:a16="http://schemas.microsoft.com/office/drawing/2014/main" id="{FF38F8FC-6230-CEF9-D04C-09C54689399D}"/>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5683A"/>
                  </a:gs>
                  <a:gs pos="99000">
                    <a:srgbClr val="8BBEA5"/>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0" name="Freeform 109">
                <a:extLst>
                  <a:ext uri="{FF2B5EF4-FFF2-40B4-BE49-F238E27FC236}">
                    <a16:creationId xmlns:a16="http://schemas.microsoft.com/office/drawing/2014/main" id="{29567695-45AE-3981-37B9-ABD2C9DDB34A}"/>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5683A"/>
                  </a:gs>
                  <a:gs pos="99000">
                    <a:srgbClr val="8BBEA5"/>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3" name="Freeform 122">
                <a:extLst>
                  <a:ext uri="{FF2B5EF4-FFF2-40B4-BE49-F238E27FC236}">
                    <a16:creationId xmlns:a16="http://schemas.microsoft.com/office/drawing/2014/main" id="{E10D4571-D743-F877-C10D-9AD45C94B728}"/>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5683A"/>
                  </a:gs>
                  <a:gs pos="99000">
                    <a:srgbClr val="8BBEA5"/>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79" name="Group 78">
              <a:extLst>
                <a:ext uri="{FF2B5EF4-FFF2-40B4-BE49-F238E27FC236}">
                  <a16:creationId xmlns:a16="http://schemas.microsoft.com/office/drawing/2014/main" id="{5401CDC6-E05A-5DCA-C07C-BAFE29B57522}"/>
                </a:ext>
              </a:extLst>
            </p:cNvPr>
            <p:cNvGrpSpPr/>
            <p:nvPr/>
          </p:nvGrpSpPr>
          <p:grpSpPr>
            <a:xfrm>
              <a:off x="7156363" y="6320753"/>
              <a:ext cx="4836191" cy="391049"/>
              <a:chOff x="7156363" y="6320753"/>
              <a:chExt cx="4836191" cy="391049"/>
            </a:xfrm>
            <a:solidFill>
              <a:srgbClr val="05683A"/>
            </a:solidFill>
          </p:grpSpPr>
          <p:sp>
            <p:nvSpPr>
              <p:cNvPr id="82" name="Freeform 81">
                <a:extLst>
                  <a:ext uri="{FF2B5EF4-FFF2-40B4-BE49-F238E27FC236}">
                    <a16:creationId xmlns:a16="http://schemas.microsoft.com/office/drawing/2014/main" id="{35C85745-06A3-9B46-CF88-78FAAF577A1C}"/>
                  </a:ext>
                </a:extLst>
              </p:cNvPr>
              <p:cNvSpPr/>
              <p:nvPr/>
            </p:nvSpPr>
            <p:spPr>
              <a:xfrm>
                <a:off x="7156363" y="6406295"/>
                <a:ext cx="224547" cy="223020"/>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C2682521-ED33-64D8-4E73-C8E5E3D94F76}"/>
                  </a:ext>
                </a:extLst>
              </p:cNvPr>
              <p:cNvSpPr/>
              <p:nvPr/>
            </p:nvSpPr>
            <p:spPr>
              <a:xfrm>
                <a:off x="7416044" y="6403240"/>
                <a:ext cx="188488" cy="224547"/>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A4150A4E-77E8-528D-AD77-3B3A8EF50481}"/>
                  </a:ext>
                </a:extLst>
              </p:cNvPr>
              <p:cNvSpPr/>
              <p:nvPr/>
            </p:nvSpPr>
            <p:spPr>
              <a:xfrm>
                <a:off x="7632955" y="6403240"/>
                <a:ext cx="189033" cy="224547"/>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F4ADEB14-A985-9196-DDB6-D9703B1AF2EF}"/>
                  </a:ext>
                </a:extLst>
              </p:cNvPr>
              <p:cNvSpPr/>
              <p:nvPr/>
            </p:nvSpPr>
            <p:spPr>
              <a:xfrm>
                <a:off x="7851393" y="6404768"/>
                <a:ext cx="223020" cy="223053"/>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D93554A5-EBA3-7EE4-B433-49A29307D79E}"/>
                  </a:ext>
                </a:extLst>
              </p:cNvPr>
              <p:cNvSpPr/>
              <p:nvPr/>
            </p:nvSpPr>
            <p:spPr>
              <a:xfrm>
                <a:off x="8111076" y="6406295"/>
                <a:ext cx="204689" cy="219964"/>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577A156C-0A85-AA47-9085-9F7486475FDD}"/>
                  </a:ext>
                </a:extLst>
              </p:cNvPr>
              <p:cNvSpPr/>
              <p:nvPr/>
            </p:nvSpPr>
            <p:spPr>
              <a:xfrm>
                <a:off x="8367703"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F35D6D5F-D597-4231-6E53-86ABFA430F3C}"/>
                  </a:ext>
                </a:extLst>
              </p:cNvPr>
              <p:cNvSpPr/>
              <p:nvPr/>
            </p:nvSpPr>
            <p:spPr>
              <a:xfrm>
                <a:off x="8592250"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0D57FC0B-E4E9-E627-95ED-E59E13621F44}"/>
                  </a:ext>
                </a:extLst>
              </p:cNvPr>
              <p:cNvSpPr/>
              <p:nvPr/>
            </p:nvSpPr>
            <p:spPr>
              <a:xfrm>
                <a:off x="8853461" y="6323808"/>
                <a:ext cx="223020" cy="305507"/>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DD013041-F005-2923-C6FB-C5C97AFDC0F4}"/>
                  </a:ext>
                </a:extLst>
              </p:cNvPr>
              <p:cNvSpPr/>
              <p:nvPr/>
            </p:nvSpPr>
            <p:spPr>
              <a:xfrm>
                <a:off x="9100922"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451CF9F9-FE77-E28B-5A8B-7502612874A2}"/>
                  </a:ext>
                </a:extLst>
              </p:cNvPr>
              <p:cNvSpPr/>
              <p:nvPr/>
            </p:nvSpPr>
            <p:spPr>
              <a:xfrm>
                <a:off x="9360604" y="6403240"/>
                <a:ext cx="158863" cy="226075"/>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BFC4EFD9-21BC-A3F9-F4C2-A2B4B1C26D12}"/>
                  </a:ext>
                </a:extLst>
              </p:cNvPr>
              <p:cNvSpPr/>
              <p:nvPr/>
            </p:nvSpPr>
            <p:spPr>
              <a:xfrm>
                <a:off x="9545435" y="6406260"/>
                <a:ext cx="207744" cy="224583"/>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A63F2A72-0566-DFC6-1FE9-953A00AB9441}"/>
                  </a:ext>
                </a:extLst>
              </p:cNvPr>
              <p:cNvSpPr/>
              <p:nvPr/>
            </p:nvSpPr>
            <p:spPr>
              <a:xfrm>
                <a:off x="9777623" y="6320753"/>
                <a:ext cx="224547" cy="307035"/>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AB9591B9-A26A-3282-B157-85B0E3CE7898}"/>
                  </a:ext>
                </a:extLst>
              </p:cNvPr>
              <p:cNvSpPr/>
              <p:nvPr/>
            </p:nvSpPr>
            <p:spPr>
              <a:xfrm>
                <a:off x="10170201" y="6404768"/>
                <a:ext cx="285648" cy="221492"/>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B9CC54A9-2B07-FFD3-BDC4-C3686B84A715}"/>
                  </a:ext>
                </a:extLst>
              </p:cNvPr>
              <p:cNvSpPr/>
              <p:nvPr/>
            </p:nvSpPr>
            <p:spPr>
              <a:xfrm>
                <a:off x="10490983"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43856009-B337-AEBF-F0D7-C125E4DAAE75}"/>
                  </a:ext>
                </a:extLst>
              </p:cNvPr>
              <p:cNvSpPr/>
              <p:nvPr/>
            </p:nvSpPr>
            <p:spPr>
              <a:xfrm>
                <a:off x="10764413" y="6407583"/>
                <a:ext cx="128313" cy="217149"/>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8F63B7CA-DF2F-4D7A-B78C-5031E1904855}"/>
                  </a:ext>
                </a:extLst>
              </p:cNvPr>
              <p:cNvSpPr/>
              <p:nvPr/>
            </p:nvSpPr>
            <p:spPr>
              <a:xfrm>
                <a:off x="10921750" y="6322281"/>
                <a:ext cx="169393" cy="305890"/>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3DBA2F87-7053-0067-E3DB-7611786D389E}"/>
                  </a:ext>
                </a:extLst>
              </p:cNvPr>
              <p:cNvSpPr/>
              <p:nvPr/>
            </p:nvSpPr>
            <p:spPr>
              <a:xfrm>
                <a:off x="11094363" y="6406260"/>
                <a:ext cx="207744" cy="224583"/>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3799AC67-7A4F-7493-3F3C-74CB548C4AF5}"/>
                  </a:ext>
                </a:extLst>
              </p:cNvPr>
              <p:cNvSpPr/>
              <p:nvPr/>
            </p:nvSpPr>
            <p:spPr>
              <a:xfrm>
                <a:off x="11311274"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FBDDC952-BB0A-CC91-A942-801F40EB2F52}"/>
                  </a:ext>
                </a:extLst>
              </p:cNvPr>
              <p:cNvSpPr/>
              <p:nvPr/>
            </p:nvSpPr>
            <p:spPr>
              <a:xfrm>
                <a:off x="11453334" y="6346720"/>
                <a:ext cx="27495" cy="279539"/>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29279F7C-259F-DF82-111F-CF8649062C27}"/>
                  </a:ext>
                </a:extLst>
              </p:cNvPr>
              <p:cNvSpPr/>
              <p:nvPr/>
            </p:nvSpPr>
            <p:spPr>
              <a:xfrm>
                <a:off x="11528184"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51B3B74C-7BE7-95A0-8835-DF6991369013}"/>
                  </a:ext>
                </a:extLst>
              </p:cNvPr>
              <p:cNvSpPr/>
              <p:nvPr/>
            </p:nvSpPr>
            <p:spPr>
              <a:xfrm>
                <a:off x="11768007" y="6406295"/>
                <a:ext cx="224547" cy="305507"/>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grpSp>
        <p:sp>
          <p:nvSpPr>
            <p:cNvPr id="80" name="Freeform 79">
              <a:extLst>
                <a:ext uri="{FF2B5EF4-FFF2-40B4-BE49-F238E27FC236}">
                  <a16:creationId xmlns:a16="http://schemas.microsoft.com/office/drawing/2014/main" id="{CA6C616F-3F22-CB05-3700-68FC47B22408}"/>
                </a:ext>
              </a:extLst>
            </p:cNvPr>
            <p:cNvSpPr/>
            <p:nvPr/>
          </p:nvSpPr>
          <p:spPr>
            <a:xfrm>
              <a:off x="7146234" y="6693473"/>
              <a:ext cx="4623300"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5683A"/>
                </a:gs>
                <a:gs pos="99000">
                  <a:srgbClr val="00873D">
                    <a:alpha val="50000"/>
                  </a:srgbClr>
                </a:gs>
              </a:gsLst>
              <a:lin ang="0" scaled="0"/>
            </a:gradFill>
            <a:ln w="8653"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1ACED22E-2995-ED14-3405-D6D0157905B3}"/>
                </a:ext>
              </a:extLst>
            </p:cNvPr>
            <p:cNvSpPr/>
            <p:nvPr/>
          </p:nvSpPr>
          <p:spPr>
            <a:xfrm>
              <a:off x="8704716"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0873D">
                <a:alpha val="74902"/>
              </a:srgbClr>
            </a:solidFill>
            <a:ln w="8653" cap="flat">
              <a:noFill/>
              <a:prstDash val="solid"/>
              <a:miter/>
            </a:ln>
          </p:spPr>
          <p:txBody>
            <a:bodyPr rtlCol="0" anchor="ctr"/>
            <a:lstStyle/>
            <a:p>
              <a:endParaRPr lang="en-US"/>
            </a:p>
          </p:txBody>
        </p:sp>
      </p:grpSp>
      <p:sp>
        <p:nvSpPr>
          <p:cNvPr id="1067" name="Triangle 1050">
            <a:extLst>
              <a:ext uri="{FF2B5EF4-FFF2-40B4-BE49-F238E27FC236}">
                <a16:creationId xmlns:a16="http://schemas.microsoft.com/office/drawing/2014/main" id="{AC5F011D-A982-80CB-3080-A71E2FD39527}"/>
              </a:ext>
            </a:extLst>
          </p:cNvPr>
          <p:cNvSpPr/>
          <p:nvPr/>
        </p:nvSpPr>
        <p:spPr>
          <a:xfrm rot="5400000">
            <a:off x="2350273" y="1493579"/>
            <a:ext cx="210355" cy="192024"/>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8" name="Triangle 1050">
            <a:extLst>
              <a:ext uri="{FF2B5EF4-FFF2-40B4-BE49-F238E27FC236}">
                <a16:creationId xmlns:a16="http://schemas.microsoft.com/office/drawing/2014/main" id="{1E0EA687-D91D-EBC2-CFBB-E521B6A85771}"/>
              </a:ext>
            </a:extLst>
          </p:cNvPr>
          <p:cNvSpPr/>
          <p:nvPr/>
        </p:nvSpPr>
        <p:spPr>
          <a:xfrm rot="5400000">
            <a:off x="4698656" y="1493579"/>
            <a:ext cx="210355" cy="192024"/>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9" name="Triangle 1050">
            <a:extLst>
              <a:ext uri="{FF2B5EF4-FFF2-40B4-BE49-F238E27FC236}">
                <a16:creationId xmlns:a16="http://schemas.microsoft.com/office/drawing/2014/main" id="{D41A36B2-6115-8D8D-7A3A-C340942AEDEA}"/>
              </a:ext>
            </a:extLst>
          </p:cNvPr>
          <p:cNvSpPr/>
          <p:nvPr/>
        </p:nvSpPr>
        <p:spPr>
          <a:xfrm rot="5400000">
            <a:off x="7047039" y="1493579"/>
            <a:ext cx="210355" cy="192024"/>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0" name="Triangle 1050">
            <a:extLst>
              <a:ext uri="{FF2B5EF4-FFF2-40B4-BE49-F238E27FC236}">
                <a16:creationId xmlns:a16="http://schemas.microsoft.com/office/drawing/2014/main" id="{429EB47E-FB63-42D2-905E-34038F7E24AB}"/>
              </a:ext>
            </a:extLst>
          </p:cNvPr>
          <p:cNvSpPr/>
          <p:nvPr/>
        </p:nvSpPr>
        <p:spPr>
          <a:xfrm rot="5400000">
            <a:off x="9395423" y="1493579"/>
            <a:ext cx="210355" cy="192024"/>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92" name="Group 1091">
            <a:extLst>
              <a:ext uri="{FF2B5EF4-FFF2-40B4-BE49-F238E27FC236}">
                <a16:creationId xmlns:a16="http://schemas.microsoft.com/office/drawing/2014/main" id="{EDAECC7D-94C9-1CC6-DCFF-8A2D7D468943}"/>
              </a:ext>
            </a:extLst>
          </p:cNvPr>
          <p:cNvGrpSpPr/>
          <p:nvPr/>
        </p:nvGrpSpPr>
        <p:grpSpPr>
          <a:xfrm>
            <a:off x="2013468" y="5738286"/>
            <a:ext cx="457200" cy="457200"/>
            <a:chOff x="1073865" y="5738286"/>
            <a:chExt cx="457200" cy="457200"/>
          </a:xfrm>
          <a:effectLst>
            <a:outerShdw blurRad="50800" dist="38100" dir="16200000" rotWithShape="0">
              <a:prstClr val="black">
                <a:alpha val="40000"/>
              </a:prstClr>
            </a:outerShdw>
          </a:effectLst>
        </p:grpSpPr>
        <p:sp>
          <p:nvSpPr>
            <p:cNvPr id="1086" name="Freeform 1085">
              <a:extLst>
                <a:ext uri="{FF2B5EF4-FFF2-40B4-BE49-F238E27FC236}">
                  <a16:creationId xmlns:a16="http://schemas.microsoft.com/office/drawing/2014/main" id="{A6D0E9F9-58F6-F1D8-0218-55EB16ED96EE}"/>
                </a:ext>
              </a:extLst>
            </p:cNvPr>
            <p:cNvSpPr/>
            <p:nvPr/>
          </p:nvSpPr>
          <p:spPr>
            <a:xfrm>
              <a:off x="1073865" y="5738286"/>
              <a:ext cx="457200" cy="457200"/>
            </a:xfrm>
            <a:custGeom>
              <a:avLst/>
              <a:gdLst>
                <a:gd name="connsiteX0" fmla="*/ 438150 w 457200"/>
                <a:gd name="connsiteY0" fmla="*/ 0 h 457200"/>
                <a:gd name="connsiteX1" fmla="*/ 457200 w 457200"/>
                <a:gd name="connsiteY1" fmla="*/ 19050 h 457200"/>
                <a:gd name="connsiteX2" fmla="*/ 457200 w 457200"/>
                <a:gd name="connsiteY2" fmla="*/ 438150 h 457200"/>
                <a:gd name="connsiteX3" fmla="*/ 438150 w 457200"/>
                <a:gd name="connsiteY3" fmla="*/ 457200 h 457200"/>
                <a:gd name="connsiteX4" fmla="*/ 19050 w 457200"/>
                <a:gd name="connsiteY4" fmla="*/ 457200 h 457200"/>
                <a:gd name="connsiteX5" fmla="*/ 0 w 457200"/>
                <a:gd name="connsiteY5" fmla="*/ 438150 h 457200"/>
                <a:gd name="connsiteX6" fmla="*/ 0 w 457200"/>
                <a:gd name="connsiteY6" fmla="*/ 19050 h 457200"/>
                <a:gd name="connsiteX7" fmla="*/ 19050 w 457200"/>
                <a:gd name="connsiteY7"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457200">
                  <a:moveTo>
                    <a:pt x="438150" y="0"/>
                  </a:moveTo>
                  <a:cubicBezTo>
                    <a:pt x="448671" y="0"/>
                    <a:pt x="457200" y="8529"/>
                    <a:pt x="457200" y="19050"/>
                  </a:cubicBezTo>
                  <a:lnTo>
                    <a:pt x="457200" y="438150"/>
                  </a:lnTo>
                  <a:cubicBezTo>
                    <a:pt x="457200" y="448671"/>
                    <a:pt x="448671" y="457200"/>
                    <a:pt x="438150" y="457200"/>
                  </a:cubicBezTo>
                  <a:lnTo>
                    <a:pt x="19050" y="457200"/>
                  </a:lnTo>
                  <a:cubicBezTo>
                    <a:pt x="8529" y="457200"/>
                    <a:pt x="0" y="448671"/>
                    <a:pt x="0" y="438150"/>
                  </a:cubicBezTo>
                  <a:lnTo>
                    <a:pt x="0" y="19050"/>
                  </a:lnTo>
                  <a:cubicBezTo>
                    <a:pt x="0" y="8529"/>
                    <a:pt x="8529" y="0"/>
                    <a:pt x="19050" y="0"/>
                  </a:cubicBezTo>
                  <a:close/>
                </a:path>
              </a:pathLst>
            </a:custGeom>
            <a:solidFill>
              <a:srgbClr val="82B19A"/>
            </a:solidFill>
            <a:ln w="9525" cap="flat">
              <a:noFill/>
              <a:prstDash val="solid"/>
              <a:miter/>
            </a:ln>
          </p:spPr>
          <p:txBody>
            <a:bodyPr rtlCol="0" anchor="ctr"/>
            <a:lstStyle/>
            <a:p>
              <a:endParaRPr lang="en-US"/>
            </a:p>
          </p:txBody>
        </p:sp>
        <p:grpSp>
          <p:nvGrpSpPr>
            <p:cNvPr id="1087" name="Graphic 1083">
              <a:extLst>
                <a:ext uri="{FF2B5EF4-FFF2-40B4-BE49-F238E27FC236}">
                  <a16:creationId xmlns:a16="http://schemas.microsoft.com/office/drawing/2014/main" id="{2934F14E-3342-2BEF-DF28-7BB9BCBED19E}"/>
                </a:ext>
              </a:extLst>
            </p:cNvPr>
            <p:cNvGrpSpPr/>
            <p:nvPr/>
          </p:nvGrpSpPr>
          <p:grpSpPr>
            <a:xfrm>
              <a:off x="1111965" y="5776386"/>
              <a:ext cx="381000" cy="381000"/>
              <a:chOff x="1111965" y="5776386"/>
              <a:chExt cx="381000" cy="381000"/>
            </a:xfrm>
          </p:grpSpPr>
          <p:sp>
            <p:nvSpPr>
              <p:cNvPr id="1088" name="Freeform 1087">
                <a:extLst>
                  <a:ext uri="{FF2B5EF4-FFF2-40B4-BE49-F238E27FC236}">
                    <a16:creationId xmlns:a16="http://schemas.microsoft.com/office/drawing/2014/main" id="{EF1166A0-D7D2-40C3-06C5-3E24FE91BE48}"/>
                  </a:ext>
                </a:extLst>
              </p:cNvPr>
              <p:cNvSpPr/>
              <p:nvPr/>
            </p:nvSpPr>
            <p:spPr>
              <a:xfrm>
                <a:off x="111196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4D936F"/>
              </a:solidFill>
              <a:ln w="9525" cap="flat">
                <a:noFill/>
                <a:prstDash val="solid"/>
                <a:miter/>
              </a:ln>
            </p:spPr>
            <p:txBody>
              <a:bodyPr rtlCol="0" anchor="ctr"/>
              <a:lstStyle/>
              <a:p>
                <a:endParaRPr lang="en-US"/>
              </a:p>
            </p:txBody>
          </p:sp>
          <p:sp>
            <p:nvSpPr>
              <p:cNvPr id="1089" name="Freeform 1088">
                <a:extLst>
                  <a:ext uri="{FF2B5EF4-FFF2-40B4-BE49-F238E27FC236}">
                    <a16:creationId xmlns:a16="http://schemas.microsoft.com/office/drawing/2014/main" id="{18861950-CBC2-C119-7DB0-ED91C2DF7E19}"/>
                  </a:ext>
                </a:extLst>
              </p:cNvPr>
              <p:cNvSpPr/>
              <p:nvPr/>
            </p:nvSpPr>
            <p:spPr>
              <a:xfrm>
                <a:off x="132151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288156"/>
              </a:solidFill>
              <a:ln w="9525" cap="flat">
                <a:noFill/>
                <a:prstDash val="solid"/>
                <a:miter/>
              </a:ln>
            </p:spPr>
            <p:txBody>
              <a:bodyPr rtlCol="0" anchor="ctr"/>
              <a:lstStyle/>
              <a:p>
                <a:endParaRPr lang="en-US"/>
              </a:p>
            </p:txBody>
          </p:sp>
          <p:sp>
            <p:nvSpPr>
              <p:cNvPr id="1090" name="Freeform 1089">
                <a:extLst>
                  <a:ext uri="{FF2B5EF4-FFF2-40B4-BE49-F238E27FC236}">
                    <a16:creationId xmlns:a16="http://schemas.microsoft.com/office/drawing/2014/main" id="{86EC9A5D-F54D-605A-F7E3-155FAB50C554}"/>
                  </a:ext>
                </a:extLst>
              </p:cNvPr>
              <p:cNvSpPr/>
              <p:nvPr/>
            </p:nvSpPr>
            <p:spPr>
              <a:xfrm>
                <a:off x="111196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05683A"/>
              </a:solidFill>
              <a:ln w="9525" cap="flat">
                <a:noFill/>
                <a:prstDash val="solid"/>
                <a:miter/>
              </a:ln>
            </p:spPr>
            <p:txBody>
              <a:bodyPr rtlCol="0" anchor="ctr"/>
              <a:lstStyle/>
              <a:p>
                <a:endParaRPr lang="en-US"/>
              </a:p>
            </p:txBody>
          </p:sp>
          <p:sp>
            <p:nvSpPr>
              <p:cNvPr id="1091" name="Freeform 1090">
                <a:extLst>
                  <a:ext uri="{FF2B5EF4-FFF2-40B4-BE49-F238E27FC236}">
                    <a16:creationId xmlns:a16="http://schemas.microsoft.com/office/drawing/2014/main" id="{325521E3-1748-2BCB-0907-07939C8F9CA1}"/>
                  </a:ext>
                </a:extLst>
              </p:cNvPr>
              <p:cNvSpPr/>
              <p:nvPr/>
            </p:nvSpPr>
            <p:spPr>
              <a:xfrm>
                <a:off x="132151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023B21"/>
              </a:solidFill>
              <a:ln w="9525" cap="flat">
                <a:noFill/>
                <a:prstDash val="solid"/>
                <a:miter/>
              </a:ln>
            </p:spPr>
            <p:txBody>
              <a:bodyPr rtlCol="0" anchor="ctr"/>
              <a:lstStyle/>
              <a:p>
                <a:endParaRPr lang="en-US"/>
              </a:p>
            </p:txBody>
          </p:sp>
        </p:grpSp>
      </p:grpSp>
      <p:sp>
        <p:nvSpPr>
          <p:cNvPr id="1071" name="Rectangle 1070">
            <a:extLst>
              <a:ext uri="{FF2B5EF4-FFF2-40B4-BE49-F238E27FC236}">
                <a16:creationId xmlns:a16="http://schemas.microsoft.com/office/drawing/2014/main" id="{033581FA-C49E-5192-F538-9101542C23EA}"/>
              </a:ext>
            </a:extLst>
          </p:cNvPr>
          <p:cNvSpPr/>
          <p:nvPr/>
        </p:nvSpPr>
        <p:spPr>
          <a:xfrm>
            <a:off x="396575" y="2005268"/>
            <a:ext cx="2286000" cy="43105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pPr marL="194310" indent="-194310">
              <a:spcAft>
                <a:spcPts val="1000"/>
              </a:spcAft>
              <a:buSzPct val="125000"/>
              <a:buFont typeface="Arial" panose="020B0604020202020204" pitchFamily="34" charset="0"/>
              <a:buChar char="•"/>
            </a:pPr>
            <a:r>
              <a:rPr lang="en-US" sz="1300" dirty="0">
                <a:latin typeface="Century Gothic" panose="020B0502020202020204" pitchFamily="34" charset="0"/>
              </a:rPr>
              <a:t>Text</a:t>
            </a:r>
          </a:p>
        </p:txBody>
      </p:sp>
      <p:grpSp>
        <p:nvGrpSpPr>
          <p:cNvPr id="1093" name="Group 1092">
            <a:extLst>
              <a:ext uri="{FF2B5EF4-FFF2-40B4-BE49-F238E27FC236}">
                <a16:creationId xmlns:a16="http://schemas.microsoft.com/office/drawing/2014/main" id="{CBABE572-B149-7912-3442-4B45AAC827DE}"/>
              </a:ext>
            </a:extLst>
          </p:cNvPr>
          <p:cNvGrpSpPr/>
          <p:nvPr/>
        </p:nvGrpSpPr>
        <p:grpSpPr>
          <a:xfrm>
            <a:off x="11308679" y="157110"/>
            <a:ext cx="638193" cy="640080"/>
            <a:chOff x="1073865" y="5738286"/>
            <a:chExt cx="457200" cy="457200"/>
          </a:xfrm>
          <a:effectLst/>
        </p:grpSpPr>
        <p:sp>
          <p:nvSpPr>
            <p:cNvPr id="1094" name="Freeform 1093">
              <a:extLst>
                <a:ext uri="{FF2B5EF4-FFF2-40B4-BE49-F238E27FC236}">
                  <a16:creationId xmlns:a16="http://schemas.microsoft.com/office/drawing/2014/main" id="{C09A18BD-23E8-8254-42D7-93DE3D53A3BF}"/>
                </a:ext>
              </a:extLst>
            </p:cNvPr>
            <p:cNvSpPr/>
            <p:nvPr/>
          </p:nvSpPr>
          <p:spPr>
            <a:xfrm>
              <a:off x="1073865" y="5738286"/>
              <a:ext cx="457200" cy="457200"/>
            </a:xfrm>
            <a:custGeom>
              <a:avLst/>
              <a:gdLst>
                <a:gd name="connsiteX0" fmla="*/ 438150 w 457200"/>
                <a:gd name="connsiteY0" fmla="*/ 0 h 457200"/>
                <a:gd name="connsiteX1" fmla="*/ 457200 w 457200"/>
                <a:gd name="connsiteY1" fmla="*/ 19050 h 457200"/>
                <a:gd name="connsiteX2" fmla="*/ 457200 w 457200"/>
                <a:gd name="connsiteY2" fmla="*/ 438150 h 457200"/>
                <a:gd name="connsiteX3" fmla="*/ 438150 w 457200"/>
                <a:gd name="connsiteY3" fmla="*/ 457200 h 457200"/>
                <a:gd name="connsiteX4" fmla="*/ 19050 w 457200"/>
                <a:gd name="connsiteY4" fmla="*/ 457200 h 457200"/>
                <a:gd name="connsiteX5" fmla="*/ 0 w 457200"/>
                <a:gd name="connsiteY5" fmla="*/ 438150 h 457200"/>
                <a:gd name="connsiteX6" fmla="*/ 0 w 457200"/>
                <a:gd name="connsiteY6" fmla="*/ 19050 h 457200"/>
                <a:gd name="connsiteX7" fmla="*/ 19050 w 457200"/>
                <a:gd name="connsiteY7"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457200">
                  <a:moveTo>
                    <a:pt x="438150" y="0"/>
                  </a:moveTo>
                  <a:cubicBezTo>
                    <a:pt x="448671" y="0"/>
                    <a:pt x="457200" y="8529"/>
                    <a:pt x="457200" y="19050"/>
                  </a:cubicBezTo>
                  <a:lnTo>
                    <a:pt x="457200" y="438150"/>
                  </a:lnTo>
                  <a:cubicBezTo>
                    <a:pt x="457200" y="448671"/>
                    <a:pt x="448671" y="457200"/>
                    <a:pt x="438150" y="457200"/>
                  </a:cubicBezTo>
                  <a:lnTo>
                    <a:pt x="19050" y="457200"/>
                  </a:lnTo>
                  <a:cubicBezTo>
                    <a:pt x="8529" y="457200"/>
                    <a:pt x="0" y="448671"/>
                    <a:pt x="0" y="438150"/>
                  </a:cubicBezTo>
                  <a:lnTo>
                    <a:pt x="0" y="19050"/>
                  </a:lnTo>
                  <a:cubicBezTo>
                    <a:pt x="0" y="8529"/>
                    <a:pt x="8529" y="0"/>
                    <a:pt x="19050" y="0"/>
                  </a:cubicBezTo>
                  <a:close/>
                </a:path>
              </a:pathLst>
            </a:custGeom>
            <a:solidFill>
              <a:srgbClr val="82B19A"/>
            </a:solidFill>
            <a:ln w="9525" cap="flat">
              <a:noFill/>
              <a:prstDash val="solid"/>
              <a:miter/>
            </a:ln>
          </p:spPr>
          <p:txBody>
            <a:bodyPr rtlCol="0" anchor="ctr"/>
            <a:lstStyle/>
            <a:p>
              <a:endParaRPr lang="en-US"/>
            </a:p>
          </p:txBody>
        </p:sp>
        <p:grpSp>
          <p:nvGrpSpPr>
            <p:cNvPr id="1095" name="Graphic 1083">
              <a:extLst>
                <a:ext uri="{FF2B5EF4-FFF2-40B4-BE49-F238E27FC236}">
                  <a16:creationId xmlns:a16="http://schemas.microsoft.com/office/drawing/2014/main" id="{2874C8A0-BABD-C5C2-9F8C-19C6AD397D3C}"/>
                </a:ext>
              </a:extLst>
            </p:cNvPr>
            <p:cNvGrpSpPr/>
            <p:nvPr/>
          </p:nvGrpSpPr>
          <p:grpSpPr>
            <a:xfrm>
              <a:off x="1111965" y="5776386"/>
              <a:ext cx="381000" cy="381000"/>
              <a:chOff x="1111965" y="5776386"/>
              <a:chExt cx="381000" cy="381000"/>
            </a:xfrm>
          </p:grpSpPr>
          <p:sp>
            <p:nvSpPr>
              <p:cNvPr id="1096" name="Freeform 1095">
                <a:extLst>
                  <a:ext uri="{FF2B5EF4-FFF2-40B4-BE49-F238E27FC236}">
                    <a16:creationId xmlns:a16="http://schemas.microsoft.com/office/drawing/2014/main" id="{F30B03AA-9B21-AC64-6187-95332DA73338}"/>
                  </a:ext>
                </a:extLst>
              </p:cNvPr>
              <p:cNvSpPr/>
              <p:nvPr/>
            </p:nvSpPr>
            <p:spPr>
              <a:xfrm>
                <a:off x="111196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4D936F"/>
              </a:solidFill>
              <a:ln w="9525" cap="flat">
                <a:noFill/>
                <a:prstDash val="solid"/>
                <a:miter/>
              </a:ln>
            </p:spPr>
            <p:txBody>
              <a:bodyPr rtlCol="0" anchor="ctr"/>
              <a:lstStyle/>
              <a:p>
                <a:endParaRPr lang="en-US"/>
              </a:p>
            </p:txBody>
          </p:sp>
          <p:sp>
            <p:nvSpPr>
              <p:cNvPr id="1097" name="Freeform 1096">
                <a:extLst>
                  <a:ext uri="{FF2B5EF4-FFF2-40B4-BE49-F238E27FC236}">
                    <a16:creationId xmlns:a16="http://schemas.microsoft.com/office/drawing/2014/main" id="{87B4B71B-6211-9769-F732-8BD615BC1FD7}"/>
                  </a:ext>
                </a:extLst>
              </p:cNvPr>
              <p:cNvSpPr/>
              <p:nvPr/>
            </p:nvSpPr>
            <p:spPr>
              <a:xfrm>
                <a:off x="132151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288156"/>
              </a:solidFill>
              <a:ln w="9525" cap="flat">
                <a:noFill/>
                <a:prstDash val="solid"/>
                <a:miter/>
              </a:ln>
            </p:spPr>
            <p:txBody>
              <a:bodyPr rtlCol="0" anchor="ctr"/>
              <a:lstStyle/>
              <a:p>
                <a:endParaRPr lang="en-US"/>
              </a:p>
            </p:txBody>
          </p:sp>
          <p:sp>
            <p:nvSpPr>
              <p:cNvPr id="1098" name="Freeform 1097">
                <a:extLst>
                  <a:ext uri="{FF2B5EF4-FFF2-40B4-BE49-F238E27FC236}">
                    <a16:creationId xmlns:a16="http://schemas.microsoft.com/office/drawing/2014/main" id="{46405132-6DF8-768B-6E4F-11A209F8C452}"/>
                  </a:ext>
                </a:extLst>
              </p:cNvPr>
              <p:cNvSpPr/>
              <p:nvPr/>
            </p:nvSpPr>
            <p:spPr>
              <a:xfrm>
                <a:off x="111196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05683A"/>
              </a:solidFill>
              <a:ln w="9525" cap="flat">
                <a:noFill/>
                <a:prstDash val="solid"/>
                <a:miter/>
              </a:ln>
            </p:spPr>
            <p:txBody>
              <a:bodyPr rtlCol="0" anchor="ctr"/>
              <a:lstStyle/>
              <a:p>
                <a:endParaRPr lang="en-US"/>
              </a:p>
            </p:txBody>
          </p:sp>
          <p:sp>
            <p:nvSpPr>
              <p:cNvPr id="1099" name="Freeform 1098">
                <a:extLst>
                  <a:ext uri="{FF2B5EF4-FFF2-40B4-BE49-F238E27FC236}">
                    <a16:creationId xmlns:a16="http://schemas.microsoft.com/office/drawing/2014/main" id="{078DA5BB-DD39-C66A-F18E-D233EBF6386B}"/>
                  </a:ext>
                </a:extLst>
              </p:cNvPr>
              <p:cNvSpPr/>
              <p:nvPr/>
            </p:nvSpPr>
            <p:spPr>
              <a:xfrm>
                <a:off x="132151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023B21"/>
              </a:solidFill>
              <a:ln w="9525" cap="flat">
                <a:noFill/>
                <a:prstDash val="solid"/>
                <a:miter/>
              </a:ln>
            </p:spPr>
            <p:txBody>
              <a:bodyPr rtlCol="0" anchor="ctr"/>
              <a:lstStyle/>
              <a:p>
                <a:endParaRPr lang="en-US"/>
              </a:p>
            </p:txBody>
          </p:sp>
        </p:grpSp>
      </p:grpSp>
      <p:sp>
        <p:nvSpPr>
          <p:cNvPr id="1100" name="Rounded Rectangle 1099">
            <a:extLst>
              <a:ext uri="{FF2B5EF4-FFF2-40B4-BE49-F238E27FC236}">
                <a16:creationId xmlns:a16="http://schemas.microsoft.com/office/drawing/2014/main" id="{116DE71B-0DCA-8201-7812-BE78C69F24D1}"/>
              </a:ext>
            </a:extLst>
          </p:cNvPr>
          <p:cNvSpPr/>
          <p:nvPr/>
        </p:nvSpPr>
        <p:spPr>
          <a:xfrm>
            <a:off x="11218459" y="66120"/>
            <a:ext cx="847887" cy="792014"/>
          </a:xfrm>
          <a:prstGeom prst="roundRect">
            <a:avLst/>
          </a:prstGeom>
          <a:gradFill>
            <a:gsLst>
              <a:gs pos="100000">
                <a:schemeClr val="bg1">
                  <a:alpha val="71000"/>
                </a:schemeClr>
              </a:gs>
              <a:gs pos="26000">
                <a:schemeClr val="bg1">
                  <a:alpha val="6280"/>
                </a:schemeClr>
              </a:gs>
            </a:gsLst>
            <a:lin ang="81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5951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8623</TotalTime>
  <Words>367</Words>
  <Application>Microsoft Macintosh PowerPoint</Application>
  <PresentationFormat>Widescreen</PresentationFormat>
  <Paragraphs>53</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132</cp:revision>
  <cp:lastPrinted>2020-08-31T22:23:58Z</cp:lastPrinted>
  <dcterms:created xsi:type="dcterms:W3CDTF">2021-07-07T23:54:57Z</dcterms:created>
  <dcterms:modified xsi:type="dcterms:W3CDTF">2024-02-05T21:20:58Z</dcterms:modified>
</cp:coreProperties>
</file>