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7" r:id="rId3"/>
    <p:sldId id="359"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98"/>
    <a:srgbClr val="518EE1"/>
    <a:srgbClr val="8EBCF6"/>
    <a:srgbClr val="0E66E1"/>
    <a:srgbClr val="1E5BB3"/>
    <a:srgbClr val="05377B"/>
    <a:srgbClr val="B2D2FC"/>
    <a:srgbClr val="00A7B7"/>
    <a:srgbClr val="02096C"/>
    <a:srgbClr val="0387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96058"/>
  </p:normalViewPr>
  <p:slideViewPr>
    <p:cSldViewPr snapToGrid="0" snapToObjects="1">
      <p:cViewPr varScale="1">
        <p:scale>
          <a:sx n="128" d="100"/>
          <a:sy n="128" d="100"/>
        </p:scale>
        <p:origin x="5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smartsheet.com/try-it?trp=11941&amp;utm_source=template-powerpoint&amp;utm_medium=content&amp;utm_campaign=ABM+Planning-powerpoint-11941&amp;lpa=ABM+Planning+powerpoint+11941" TargetMode="External"/><Relationship Id="rId5" Type="http://schemas.openxmlformats.org/officeDocument/2006/relationships/image" Target="../media/image3.png"/><Relationship Id="rId4" Type="http://schemas.openxmlformats.org/officeDocument/2006/relationships/hyperlink" Target="http://bit.ly/2JohkO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svg"/><Relationship Id="rId7" Type="http://schemas.openxmlformats.org/officeDocument/2006/relationships/image" Target="../media/image11.sv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BB75824F-A287-588F-4533-D88E19961420}"/>
              </a:ext>
            </a:extLst>
          </p:cNvPr>
          <p:cNvGrpSpPr/>
          <p:nvPr/>
        </p:nvGrpSpPr>
        <p:grpSpPr>
          <a:xfrm>
            <a:off x="-1052951" y="0"/>
            <a:ext cx="6858001" cy="6858000"/>
            <a:chOff x="-3" y="0"/>
            <a:chExt cx="7777357" cy="6858000"/>
          </a:xfrm>
        </p:grpSpPr>
        <p:sp>
          <p:nvSpPr>
            <p:cNvPr id="63" name="Graphic 5">
              <a:extLst>
                <a:ext uri="{FF2B5EF4-FFF2-40B4-BE49-F238E27FC236}">
                  <a16:creationId xmlns:a16="http://schemas.microsoft.com/office/drawing/2014/main" id="{944C534F-F275-E23B-941B-AE482D9FD1E6}"/>
                </a:ext>
              </a:extLst>
            </p:cNvPr>
            <p:cNvSpPr/>
            <p:nvPr/>
          </p:nvSpPr>
          <p:spPr>
            <a:xfrm>
              <a:off x="-2" y="0"/>
              <a:ext cx="7777356" cy="6858000"/>
            </a:xfrm>
            <a:prstGeom prst="ellipse">
              <a:avLst/>
            </a:prstGeom>
            <a:solidFill>
              <a:srgbClr val="1E5BB3">
                <a:alpha val="10000"/>
              </a:srgbClr>
            </a:solidFill>
            <a:ln w="8653" cap="flat">
              <a:noFill/>
              <a:prstDash val="solid"/>
              <a:miter/>
            </a:ln>
          </p:spPr>
          <p:txBody>
            <a:bodyPr rtlCol="0" anchor="ctr"/>
            <a:lstStyle/>
            <a:p>
              <a:endParaRPr lang="en-US" dirty="0"/>
            </a:p>
          </p:txBody>
        </p:sp>
        <p:sp>
          <p:nvSpPr>
            <p:cNvPr id="64" name="Graphic 5">
              <a:extLst>
                <a:ext uri="{FF2B5EF4-FFF2-40B4-BE49-F238E27FC236}">
                  <a16:creationId xmlns:a16="http://schemas.microsoft.com/office/drawing/2014/main" id="{627708E4-CEAE-4CBF-4673-4B7B7971F91D}"/>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73" name="Graphic 5">
              <a:extLst>
                <a:ext uri="{FF2B5EF4-FFF2-40B4-BE49-F238E27FC236}">
                  <a16:creationId xmlns:a16="http://schemas.microsoft.com/office/drawing/2014/main" id="{F8CB0CB6-287C-C938-6CBE-B1F46996A7A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pic>
        <p:nvPicPr>
          <p:cNvPr id="75" name="Picture 74">
            <a:extLst>
              <a:ext uri="{FF2B5EF4-FFF2-40B4-BE49-F238E27FC236}">
                <a16:creationId xmlns:a16="http://schemas.microsoft.com/office/drawing/2014/main" id="{CEC90359-23B8-E538-A593-5FF0B845D1D7}"/>
              </a:ext>
            </a:extLst>
          </p:cNvPr>
          <p:cNvPicPr>
            <a:picLocks noChangeAspect="1"/>
          </p:cNvPicPr>
          <p:nvPr/>
        </p:nvPicPr>
        <p:blipFill>
          <a:blip r:embed="rId2"/>
          <a:srcRect/>
          <a:stretch/>
        </p:blipFill>
        <p:spPr>
          <a:xfrm>
            <a:off x="5691359" y="1227649"/>
            <a:ext cx="6281403" cy="3552695"/>
          </a:xfrm>
          <a:prstGeom prst="rect">
            <a:avLst/>
          </a:prstGeom>
          <a:noFill/>
          <a:effectLst>
            <a:outerShdw blurRad="50800" dist="38100" dir="8100000" algn="tr" rotWithShape="0">
              <a:prstClr val="black">
                <a:alpha val="40000"/>
              </a:prstClr>
            </a:outerShdw>
          </a:effectLst>
        </p:spPr>
      </p:pic>
      <p:pic>
        <p:nvPicPr>
          <p:cNvPr id="77" name="Picture 76">
            <a:extLst>
              <a:ext uri="{FF2B5EF4-FFF2-40B4-BE49-F238E27FC236}">
                <a16:creationId xmlns:a16="http://schemas.microsoft.com/office/drawing/2014/main" id="{4996114D-C42C-0675-17EC-30CA0724A555}"/>
              </a:ext>
            </a:extLst>
          </p:cNvPr>
          <p:cNvPicPr>
            <a:picLocks noChangeAspect="1"/>
          </p:cNvPicPr>
          <p:nvPr/>
        </p:nvPicPr>
        <p:blipFill>
          <a:blip r:embed="rId3"/>
          <a:srcRect t="163" b="163"/>
          <a:stretch/>
        </p:blipFill>
        <p:spPr>
          <a:xfrm>
            <a:off x="6414820" y="2318380"/>
            <a:ext cx="5777180" cy="3247695"/>
          </a:xfrm>
          <a:prstGeom prst="rect">
            <a:avLst/>
          </a:prstGeom>
          <a:noFill/>
          <a:effectLst>
            <a:outerShdw blurRad="50800" dist="38100" dir="8100000" algn="tr" rotWithShape="0">
              <a:prstClr val="black">
                <a:alpha val="40000"/>
              </a:prstClr>
            </a:outerShdw>
          </a:effectLst>
        </p:spPr>
      </p:pic>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PLANNING </a:t>
            </a:r>
            <a:r>
              <a:rPr lang="en-US" sz="2800" b="1" dirty="0">
                <a:solidFill>
                  <a:schemeClr val="tx1">
                    <a:lumMod val="65000"/>
                    <a:lumOff val="35000"/>
                  </a:schemeClr>
                </a:solidFill>
                <a:latin typeface="Century Gothic" panose="020B0502020202020204" pitchFamily="34" charset="0"/>
              </a:rPr>
              <a:t>TEMPLATE for PowerPoint</a:t>
            </a:r>
          </a:p>
        </p:txBody>
      </p:sp>
      <p:pic>
        <p:nvPicPr>
          <p:cNvPr id="106" name="Picture 105">
            <a:hlinkClick r:id="rId4"/>
            <a:extLst>
              <a:ext uri="{FF2B5EF4-FFF2-40B4-BE49-F238E27FC236}">
                <a16:creationId xmlns:a16="http://schemas.microsoft.com/office/drawing/2014/main" id="{31730B52-50D4-9F04-87E2-238D140C1A9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1" y="1284229"/>
            <a:ext cx="5009600" cy="4477508"/>
          </a:xfrm>
          <a:prstGeom prst="rect">
            <a:avLst/>
          </a:prstGeom>
          <a:noFill/>
        </p:spPr>
        <p:txBody>
          <a:bodyPr wrap="square" rtlCol="0">
            <a:spAutoFit/>
          </a:bodyPr>
          <a:lstStyle/>
          <a:p>
            <a:pPr algn="just">
              <a:lnSpc>
                <a:spcPct val="150000"/>
              </a:lnSpc>
              <a:spcAft>
                <a:spcPts val="1200"/>
              </a:spcAft>
            </a:pPr>
            <a:r>
              <a:rPr lang="en-US" sz="1600" dirty="0">
                <a:latin typeface="Century Gothic" panose="020B0502020202020204" pitchFamily="34" charset="0"/>
              </a:rPr>
              <a:t>This ABM planning template provides a comprehensive guide that ensures your marketing team is aligned with clear objectives and precise target accounts, allowing you to execute focused and impactful campaigns. To use the template, start by defining the campaign's overarching objective, identifying and prioritizing the target accounts, and then formulating a tailored strategy. This template not only brings clarity and structure to your ABM initiatives but also enhances collaboration, efficiency, and ROI. </a:t>
            </a:r>
          </a:p>
        </p:txBody>
      </p:sp>
      <p:grpSp>
        <p:nvGrpSpPr>
          <p:cNvPr id="5" name="Group 4">
            <a:extLst>
              <a:ext uri="{FF2B5EF4-FFF2-40B4-BE49-F238E27FC236}">
                <a16:creationId xmlns:a16="http://schemas.microsoft.com/office/drawing/2014/main" id="{607CED71-3816-6E14-7E50-2C21F46A5D55}"/>
              </a:ext>
            </a:extLst>
          </p:cNvPr>
          <p:cNvGrpSpPr/>
          <p:nvPr/>
        </p:nvGrpSpPr>
        <p:grpSpPr>
          <a:xfrm>
            <a:off x="7128670" y="4423550"/>
            <a:ext cx="4850063" cy="2288344"/>
            <a:chOff x="7128670" y="4423550"/>
            <a:chExt cx="4850063" cy="2288344"/>
          </a:xfrm>
          <a:effectLst>
            <a:glow rad="63500">
              <a:schemeClr val="bg1">
                <a:alpha val="40000"/>
              </a:schemeClr>
            </a:glow>
          </a:effectLst>
        </p:grpSpPr>
        <p:sp>
          <p:nvSpPr>
            <p:cNvPr id="60" name="Freeform 59">
              <a:extLst>
                <a:ext uri="{FF2B5EF4-FFF2-40B4-BE49-F238E27FC236}">
                  <a16:creationId xmlns:a16="http://schemas.microsoft.com/office/drawing/2014/main" id="{6C0390E1-DE11-963F-C263-F506A83C511B}"/>
                </a:ext>
              </a:extLst>
            </p:cNvPr>
            <p:cNvSpPr/>
            <p:nvPr/>
          </p:nvSpPr>
          <p:spPr>
            <a:xfrm>
              <a:off x="7128670" y="4423550"/>
              <a:ext cx="1525633" cy="1754651"/>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E5BB3"/>
                </a:gs>
                <a:gs pos="99000">
                  <a:srgbClr val="749DD9">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9C336939-AE51-7ED5-C8CB-294E6399025E}"/>
                </a:ext>
              </a:extLst>
            </p:cNvPr>
            <p:cNvSpPr/>
            <p:nvPr/>
          </p:nvSpPr>
          <p:spPr>
            <a:xfrm>
              <a:off x="8888780" y="4425139"/>
              <a:ext cx="1211184" cy="1749509"/>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E5BB3"/>
                </a:gs>
                <a:gs pos="99000">
                  <a:srgbClr val="749DD9">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64782D46-9779-4F11-8CA2-A7245CD97257}"/>
                </a:ext>
              </a:extLst>
            </p:cNvPr>
            <p:cNvSpPr/>
            <p:nvPr/>
          </p:nvSpPr>
          <p:spPr>
            <a:xfrm>
              <a:off x="10378125" y="4425139"/>
              <a:ext cx="1600608" cy="1749509"/>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E5BB3"/>
                </a:gs>
                <a:gs pos="99000">
                  <a:srgbClr val="749DD9">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5" name="Group 34">
              <a:extLst>
                <a:ext uri="{FF2B5EF4-FFF2-40B4-BE49-F238E27FC236}">
                  <a16:creationId xmlns:a16="http://schemas.microsoft.com/office/drawing/2014/main" id="{A5AA9A4C-23BC-100C-30C8-950B0E70180F}"/>
                </a:ext>
              </a:extLst>
            </p:cNvPr>
            <p:cNvGrpSpPr/>
            <p:nvPr/>
          </p:nvGrpSpPr>
          <p:grpSpPr>
            <a:xfrm>
              <a:off x="7138799" y="6320753"/>
              <a:ext cx="4836191" cy="391049"/>
              <a:chOff x="7156363" y="6320753"/>
              <a:chExt cx="4836191" cy="391049"/>
            </a:xfrm>
            <a:solidFill>
              <a:srgbClr val="1E5BB3"/>
            </a:solidFill>
          </p:grpSpPr>
          <p:sp>
            <p:nvSpPr>
              <p:cNvPr id="38" name="Freeform 37">
                <a:extLst>
                  <a:ext uri="{FF2B5EF4-FFF2-40B4-BE49-F238E27FC236}">
                    <a16:creationId xmlns:a16="http://schemas.microsoft.com/office/drawing/2014/main" id="{8E60F560-7048-0482-5A7C-2EEF004BA79D}"/>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1EDA765D-AA2C-F166-0DAB-67EDF54D31FE}"/>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F7FCD53C-B94C-982A-6F8D-D048E553AFC7}"/>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233F7EB6-08B1-2AC0-D796-4D4D7B9767F2}"/>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309E5049-2466-0E1F-946C-1ABD15CA11DF}"/>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C69C01FC-84DC-9A36-B0F2-EEE6FB502858}"/>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E37A3A2F-1AFF-C8DE-D07E-F4771477B738}"/>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7F4E3E3B-24A0-BC0B-DE6A-8CE3B6520B96}"/>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1ABBB2B9-70AF-8AEA-3EBA-050733AD9763}"/>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D4188071-AA5F-354F-001E-235679AD8EAB}"/>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C73D095-7FEC-9D6C-7900-79D458DEE6EC}"/>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E9A6C209-0FE1-B982-8CAE-4B9A809A411D}"/>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9D7B3446-405F-5C9A-F2B7-FA4B750A3A17}"/>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938F5F7-AD30-D343-7C85-8A1D037B612D}"/>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2C43A07-DCF0-C177-1EB9-C7AD1D08AD97}"/>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2D622BA4-1B64-57A0-9EAE-59D1A48FA110}"/>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F17AA70C-D6D3-173E-C17E-22E5BCF40143}"/>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D1D06A9E-9283-0698-ABE6-E5F8CDB0A5CA}"/>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A4407C02-BBF0-AB0D-CEF5-E8865AF78D1C}"/>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4C2699A5-7905-F955-1522-A40507ECA7B7}"/>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74EB9FAC-3BA2-536C-BA5F-4C2A47F4B0A5}"/>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36" name="Freeform 35">
              <a:extLst>
                <a:ext uri="{FF2B5EF4-FFF2-40B4-BE49-F238E27FC236}">
                  <a16:creationId xmlns:a16="http://schemas.microsoft.com/office/drawing/2014/main" id="{747FFC66-460D-1F43-4451-561A15D1B052}"/>
                </a:ext>
              </a:extLst>
            </p:cNvPr>
            <p:cNvSpPr/>
            <p:nvPr/>
          </p:nvSpPr>
          <p:spPr>
            <a:xfrm>
              <a:off x="7128670"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1E5BB3"/>
                </a:gs>
                <a:gs pos="99000">
                  <a:srgbClr val="749DD9">
                    <a:alpha val="50000"/>
                  </a:srgbClr>
                </a:gs>
              </a:gsLst>
              <a:lin ang="0" scaled="0"/>
            </a:gra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EAC0D760-909C-FC82-3BC4-4ACEA71C3287}"/>
                </a:ext>
              </a:extLst>
            </p:cNvPr>
            <p:cNvSpPr/>
            <p:nvPr/>
          </p:nvSpPr>
          <p:spPr>
            <a:xfrm>
              <a:off x="8687152"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749DD9"/>
            </a:solidFill>
            <a:ln w="8653" cap="flat">
              <a:noFill/>
              <a:prstDash val="solid"/>
              <a:miter/>
            </a:ln>
          </p:spPr>
          <p:txBody>
            <a:bodyPr rtlCol="0" anchor="ctr"/>
            <a:lstStyle/>
            <a:p>
              <a:endParaRPr lang="en-US"/>
            </a:p>
          </p:txBody>
        </p:sp>
      </p:grpSp>
      <p:pic>
        <p:nvPicPr>
          <p:cNvPr id="3" name="Picture 2">
            <a:hlinkClick r:id="rId6"/>
            <a:extLst>
              <a:ext uri="{FF2B5EF4-FFF2-40B4-BE49-F238E27FC236}">
                <a16:creationId xmlns:a16="http://schemas.microsoft.com/office/drawing/2014/main" id="{6EBF8568-6574-FA78-97BD-C4C841D1DF0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71716" y="227157"/>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1E5BB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2341328102"/>
              </p:ext>
            </p:extLst>
          </p:nvPr>
        </p:nvGraphicFramePr>
        <p:xfrm>
          <a:off x="324091" y="3118017"/>
          <a:ext cx="11643325" cy="3164967"/>
        </p:xfrm>
        <a:graphic>
          <a:graphicData uri="http://schemas.openxmlformats.org/drawingml/2006/table">
            <a:tbl>
              <a:tblPr firstRow="1" bandRow="1">
                <a:tableStyleId>{5C22544A-7EE6-4342-B048-85BDC9FD1C3A}</a:tableStyleId>
              </a:tblPr>
              <a:tblGrid>
                <a:gridCol w="2328665">
                  <a:extLst>
                    <a:ext uri="{9D8B030D-6E8A-4147-A177-3AD203B41FA5}">
                      <a16:colId xmlns:a16="http://schemas.microsoft.com/office/drawing/2014/main" val="3414664192"/>
                    </a:ext>
                  </a:extLst>
                </a:gridCol>
                <a:gridCol w="2328665">
                  <a:extLst>
                    <a:ext uri="{9D8B030D-6E8A-4147-A177-3AD203B41FA5}">
                      <a16:colId xmlns:a16="http://schemas.microsoft.com/office/drawing/2014/main" val="1766314388"/>
                    </a:ext>
                  </a:extLst>
                </a:gridCol>
                <a:gridCol w="2328665">
                  <a:extLst>
                    <a:ext uri="{9D8B030D-6E8A-4147-A177-3AD203B41FA5}">
                      <a16:colId xmlns:a16="http://schemas.microsoft.com/office/drawing/2014/main" val="3006815530"/>
                    </a:ext>
                  </a:extLst>
                </a:gridCol>
                <a:gridCol w="2328665">
                  <a:extLst>
                    <a:ext uri="{9D8B030D-6E8A-4147-A177-3AD203B41FA5}">
                      <a16:colId xmlns:a16="http://schemas.microsoft.com/office/drawing/2014/main" val="2717681533"/>
                    </a:ext>
                  </a:extLst>
                </a:gridCol>
                <a:gridCol w="2328665">
                  <a:extLst>
                    <a:ext uri="{9D8B030D-6E8A-4147-A177-3AD203B41FA5}">
                      <a16:colId xmlns:a16="http://schemas.microsoft.com/office/drawing/2014/main" val="3938082832"/>
                    </a:ext>
                  </a:extLst>
                </a:gridCol>
              </a:tblGrid>
              <a:tr h="362602">
                <a:tc>
                  <a:txBody>
                    <a:bodyPr/>
                    <a:lstStyle/>
                    <a:p>
                      <a:pPr algn="ctr" fontAlgn="b"/>
                      <a:r>
                        <a:rPr lang="en-US" sz="1500" b="0" i="0" u="none" strike="noStrike" dirty="0">
                          <a:solidFill>
                            <a:schemeClr val="bg1"/>
                          </a:solidFill>
                          <a:effectLst/>
                          <a:latin typeface="Century Gothic" panose="020B0502020202020204" pitchFamily="34" charset="0"/>
                        </a:rPr>
                        <a:t>MESSAGE / THEMES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TARGET AUDIENCE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PAID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OWNED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EARNED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extLst>
                  <a:ext uri="{0D108BD9-81ED-4DB2-BD59-A6C34878D82A}">
                    <a16:rowId xmlns:a16="http://schemas.microsoft.com/office/drawing/2014/main" val="516212170"/>
                  </a:ext>
                </a:extLst>
              </a:tr>
              <a:tr h="2802365">
                <a:tc>
                  <a:txBody>
                    <a:bodyPr/>
                    <a:lstStyle/>
                    <a:p>
                      <a:pPr algn="l" fontAlgn="b"/>
                      <a:endParaRPr lang="en-US" sz="1600" b="0" i="0" u="none" strike="noStrike" dirty="0">
                        <a:solidFill>
                          <a:schemeClr val="tx1">
                            <a:lumMod val="85000"/>
                            <a:lumOff val="15000"/>
                          </a:schemeClr>
                        </a:solidFill>
                        <a:effectLst/>
                        <a:latin typeface="Century Gothic" panose="020B0502020202020204" pitchFamily="34" charset="0"/>
                      </a:endParaRPr>
                    </a:p>
                  </a:txBody>
                  <a:tcPr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600" b="0" i="0" u="none" strike="noStrike" dirty="0">
                        <a:solidFill>
                          <a:schemeClr val="tx1">
                            <a:lumMod val="85000"/>
                            <a:lumOff val="15000"/>
                          </a:schemeClr>
                        </a:solidFill>
                        <a:effectLst/>
                        <a:latin typeface="Century Gothic" panose="020B0502020202020204" pitchFamily="34" charset="0"/>
                      </a:endParaRPr>
                    </a:p>
                  </a:txBody>
                  <a:tcPr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600" b="0" i="0" u="none" strike="noStrike" dirty="0">
                        <a:solidFill>
                          <a:srgbClr val="003F98"/>
                        </a:solidFill>
                        <a:effectLst/>
                        <a:latin typeface="Century Gothic" panose="020B0502020202020204" pitchFamily="34" charset="0"/>
                      </a:endParaRPr>
                    </a:p>
                  </a:txBody>
                  <a:tcPr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endParaRPr>
                    </a:p>
                  </a:txBody>
                  <a:tcPr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endParaRPr>
                    </a:p>
                  </a:txBody>
                  <a:tcPr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bl>
          </a:graphicData>
        </a:graphic>
      </p:graphicFrame>
      <p:sp>
        <p:nvSpPr>
          <p:cNvPr id="3" name="TextBox 2">
            <a:extLst>
              <a:ext uri="{FF2B5EF4-FFF2-40B4-BE49-F238E27FC236}">
                <a16:creationId xmlns:a16="http://schemas.microsoft.com/office/drawing/2014/main" id="{091D5BEA-79F2-4E81-A790-EF52F4A55CDD}"/>
              </a:ext>
            </a:extLst>
          </p:cNvPr>
          <p:cNvSpPr txBox="1"/>
          <p:nvPr/>
        </p:nvSpPr>
        <p:spPr>
          <a:xfrm>
            <a:off x="249647" y="216762"/>
            <a:ext cx="5022997" cy="523220"/>
          </a:xfrm>
          <a:prstGeom prst="rect">
            <a:avLst/>
          </a:prstGeom>
          <a:noFill/>
          <a:effectLst/>
        </p:spPr>
        <p:txBody>
          <a:bodyPr wrap="square" rtlCol="0">
            <a:spAutoFit/>
          </a:bodyPr>
          <a:lstStyle/>
          <a:p>
            <a:r>
              <a:rPr lang="en-US" sz="2800" i="0" u="none" strike="noStrike" dirty="0">
                <a:solidFill>
                  <a:srgbClr val="1E5BB3"/>
                </a:solidFill>
                <a:effectLst/>
                <a:latin typeface="Century Gothic" panose="020B0502020202020204" pitchFamily="34" charset="0"/>
              </a:rPr>
              <a:t>ABM ENGAGEMENT PLAN</a:t>
            </a:r>
            <a:endParaRPr lang="en-US" sz="2800" dirty="0">
              <a:solidFill>
                <a:srgbClr val="1E5BB3"/>
              </a:solidFill>
              <a:latin typeface="Century Gothic" panose="020B0502020202020204" pitchFamily="34" charset="0"/>
            </a:endParaRPr>
          </a:p>
        </p:txBody>
      </p:sp>
      <p:sp>
        <p:nvSpPr>
          <p:cNvPr id="4" name="Rounded Rectangle 3">
            <a:extLst>
              <a:ext uri="{FF2B5EF4-FFF2-40B4-BE49-F238E27FC236}">
                <a16:creationId xmlns:a16="http://schemas.microsoft.com/office/drawing/2014/main" id="{94BD2AA6-9CE4-F550-F95C-94B18ECD2F58}"/>
              </a:ext>
            </a:extLst>
          </p:cNvPr>
          <p:cNvSpPr/>
          <p:nvPr/>
        </p:nvSpPr>
        <p:spPr>
          <a:xfrm>
            <a:off x="4975123" y="2700891"/>
            <a:ext cx="7027525" cy="325545"/>
          </a:xfrm>
          <a:prstGeom prst="roundRect">
            <a:avLst>
              <a:gd name="adj" fmla="val 44954"/>
            </a:avLst>
          </a:prstGeom>
          <a:solidFill>
            <a:srgbClr val="1E5B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B2D2FC"/>
                </a:solidFill>
                <a:latin typeface="Century Gothic" panose="020B0502020202020204" pitchFamily="34" charset="0"/>
              </a:rPr>
              <a:t>TACTICS</a:t>
            </a:r>
          </a:p>
        </p:txBody>
      </p:sp>
      <p:sp>
        <p:nvSpPr>
          <p:cNvPr id="7" name="TextBox 6">
            <a:extLst>
              <a:ext uri="{FF2B5EF4-FFF2-40B4-BE49-F238E27FC236}">
                <a16:creationId xmlns:a16="http://schemas.microsoft.com/office/drawing/2014/main" id="{194F041F-1363-8CFC-2960-D1A0BF76B84F}"/>
              </a:ext>
            </a:extLst>
          </p:cNvPr>
          <p:cNvSpPr txBox="1"/>
          <p:nvPr/>
        </p:nvSpPr>
        <p:spPr>
          <a:xfrm>
            <a:off x="386500" y="763572"/>
            <a:ext cx="11539324" cy="369332"/>
          </a:xfrm>
          <a:prstGeom prst="rect">
            <a:avLst/>
          </a:prstGeom>
          <a:noFill/>
        </p:spPr>
        <p:txBody>
          <a:bodyPr wrap="square" rtlCol="0">
            <a:spAutoFit/>
          </a:bodyPr>
          <a:lstStyle/>
          <a:p>
            <a:r>
              <a:rPr lang="en-US" kern="800" spc="200" dirty="0">
                <a:solidFill>
                  <a:srgbClr val="1E5BB3"/>
                </a:solidFill>
                <a:effectLst/>
                <a:latin typeface="Century Gothic" panose="020B0502020202020204" pitchFamily="34" charset="0"/>
                <a:ea typeface="Arial" panose="020B0604020202020204" pitchFamily="34" charset="0"/>
              </a:rPr>
              <a:t>Define Problem           Consider Solutions           Evaluate Vendors           Decide</a:t>
            </a:r>
            <a:endParaRPr lang="en-US" kern="800" spc="200" dirty="0">
              <a:solidFill>
                <a:srgbClr val="1E5BB3"/>
              </a:solidFill>
              <a:latin typeface="Century Gothic" panose="020B0502020202020204" pitchFamily="34" charset="0"/>
            </a:endParaRPr>
          </a:p>
        </p:txBody>
      </p:sp>
      <p:grpSp>
        <p:nvGrpSpPr>
          <p:cNvPr id="14" name="Group 13">
            <a:extLst>
              <a:ext uri="{FF2B5EF4-FFF2-40B4-BE49-F238E27FC236}">
                <a16:creationId xmlns:a16="http://schemas.microsoft.com/office/drawing/2014/main" id="{D0D94B9C-A467-3220-7526-E68DD93353B8}"/>
              </a:ext>
            </a:extLst>
          </p:cNvPr>
          <p:cNvGrpSpPr/>
          <p:nvPr/>
        </p:nvGrpSpPr>
        <p:grpSpPr>
          <a:xfrm>
            <a:off x="-11224" y="1176423"/>
            <a:ext cx="11978642" cy="73"/>
            <a:chOff x="2584486" y="1067175"/>
            <a:chExt cx="7534874" cy="73"/>
          </a:xfrm>
        </p:grpSpPr>
        <p:cxnSp>
          <p:nvCxnSpPr>
            <p:cNvPr id="15" name="Straight Arrow Connector 14">
              <a:extLst>
                <a:ext uri="{FF2B5EF4-FFF2-40B4-BE49-F238E27FC236}">
                  <a16:creationId xmlns:a16="http://schemas.microsoft.com/office/drawing/2014/main" id="{C2198C37-3F97-7DA4-3161-D2DDA825C0B6}"/>
                </a:ext>
              </a:extLst>
            </p:cNvPr>
            <p:cNvCxnSpPr>
              <a:cxnSpLocks/>
            </p:cNvCxnSpPr>
            <p:nvPr/>
          </p:nvCxnSpPr>
          <p:spPr>
            <a:xfrm>
              <a:off x="2584488" y="1067175"/>
              <a:ext cx="7534872" cy="0"/>
            </a:xfrm>
            <a:prstGeom prst="straightConnector1">
              <a:avLst/>
            </a:prstGeom>
            <a:ln w="127000">
              <a:gradFill>
                <a:gsLst>
                  <a:gs pos="7000">
                    <a:srgbClr val="B2D2FC">
                      <a:alpha val="50000"/>
                    </a:srgbClr>
                  </a:gs>
                  <a:gs pos="98000">
                    <a:srgbClr val="1E5BB3"/>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3801A2-F697-EC69-0C78-9DEAC1DFFDDF}"/>
                </a:ext>
              </a:extLst>
            </p:cNvPr>
            <p:cNvCxnSpPr>
              <a:cxnSpLocks/>
            </p:cNvCxnSpPr>
            <p:nvPr/>
          </p:nvCxnSpPr>
          <p:spPr>
            <a:xfrm>
              <a:off x="2584486" y="1067248"/>
              <a:ext cx="7353705" cy="0"/>
            </a:xfrm>
            <a:prstGeom prst="line">
              <a:avLst/>
            </a:prstGeom>
            <a:ln w="25400">
              <a:gradFill>
                <a:gsLst>
                  <a:gs pos="0">
                    <a:schemeClr val="bg1"/>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 name="Group 69">
            <a:extLst>
              <a:ext uri="{FF2B5EF4-FFF2-40B4-BE49-F238E27FC236}">
                <a16:creationId xmlns:a16="http://schemas.microsoft.com/office/drawing/2014/main" id="{E32F4845-1A02-F31C-D3B3-49CF87BA7285}"/>
              </a:ext>
            </a:extLst>
          </p:cNvPr>
          <p:cNvGrpSpPr/>
          <p:nvPr/>
        </p:nvGrpSpPr>
        <p:grpSpPr>
          <a:xfrm>
            <a:off x="2851798" y="737682"/>
            <a:ext cx="7221101" cy="430890"/>
            <a:chOff x="2356639" y="851730"/>
            <a:chExt cx="7221101" cy="430890"/>
          </a:xfrm>
          <a:solidFill>
            <a:srgbClr val="1E5BB3"/>
          </a:solidFill>
        </p:grpSpPr>
        <p:sp>
          <p:nvSpPr>
            <p:cNvPr id="73" name="Triangle 1050">
              <a:extLst>
                <a:ext uri="{FF2B5EF4-FFF2-40B4-BE49-F238E27FC236}">
                  <a16:creationId xmlns:a16="http://schemas.microsoft.com/office/drawing/2014/main" id="{7E3E9C1D-D330-AF33-1F92-74C4DBB01493}"/>
                </a:ext>
              </a:extLst>
            </p:cNvPr>
            <p:cNvSpPr/>
            <p:nvPr/>
          </p:nvSpPr>
          <p:spPr>
            <a:xfrm rot="5400000">
              <a:off x="2335035"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grp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riangle 1050">
              <a:extLst>
                <a:ext uri="{FF2B5EF4-FFF2-40B4-BE49-F238E27FC236}">
                  <a16:creationId xmlns:a16="http://schemas.microsoft.com/office/drawing/2014/main" id="{79013250-FC5F-7501-0505-9212AADFBCA2}"/>
                </a:ext>
              </a:extLst>
            </p:cNvPr>
            <p:cNvSpPr/>
            <p:nvPr/>
          </p:nvSpPr>
          <p:spPr>
            <a:xfrm rot="5400000">
              <a:off x="5722468"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518EE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riangle 1050">
              <a:extLst>
                <a:ext uri="{FF2B5EF4-FFF2-40B4-BE49-F238E27FC236}">
                  <a16:creationId xmlns:a16="http://schemas.microsoft.com/office/drawing/2014/main" id="{B1D14D7C-C888-4584-DCA6-CF1345A075F2}"/>
                </a:ext>
              </a:extLst>
            </p:cNvPr>
            <p:cNvSpPr/>
            <p:nvPr/>
          </p:nvSpPr>
          <p:spPr>
            <a:xfrm rot="5400000">
              <a:off x="9168454"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EBCF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77" name="Table 76">
            <a:extLst>
              <a:ext uri="{FF2B5EF4-FFF2-40B4-BE49-F238E27FC236}">
                <a16:creationId xmlns:a16="http://schemas.microsoft.com/office/drawing/2014/main" id="{005B1B39-6803-5899-9DEE-FA25695F91C0}"/>
              </a:ext>
            </a:extLst>
          </p:cNvPr>
          <p:cNvGraphicFramePr>
            <a:graphicFrameLocks noGrp="1"/>
          </p:cNvGraphicFramePr>
          <p:nvPr>
            <p:extLst>
              <p:ext uri="{D42A27DB-BD31-4B8C-83A1-F6EECF244321}">
                <p14:modId xmlns:p14="http://schemas.microsoft.com/office/powerpoint/2010/main" val="2992097642"/>
              </p:ext>
            </p:extLst>
          </p:nvPr>
        </p:nvGraphicFramePr>
        <p:xfrm>
          <a:off x="510988" y="1894438"/>
          <a:ext cx="11482299" cy="620151"/>
        </p:xfrm>
        <a:graphic>
          <a:graphicData uri="http://schemas.openxmlformats.org/drawingml/2006/table">
            <a:tbl>
              <a:tblPr firstRow="1" bandRow="1">
                <a:tableStyleId>{5C22544A-7EE6-4342-B048-85BDC9FD1C3A}</a:tableStyleId>
              </a:tblPr>
              <a:tblGrid>
                <a:gridCol w="1275811">
                  <a:extLst>
                    <a:ext uri="{9D8B030D-6E8A-4147-A177-3AD203B41FA5}">
                      <a16:colId xmlns:a16="http://schemas.microsoft.com/office/drawing/2014/main" val="3581979655"/>
                    </a:ext>
                  </a:extLst>
                </a:gridCol>
                <a:gridCol w="1275811">
                  <a:extLst>
                    <a:ext uri="{9D8B030D-6E8A-4147-A177-3AD203B41FA5}">
                      <a16:colId xmlns:a16="http://schemas.microsoft.com/office/drawing/2014/main" val="2127927479"/>
                    </a:ext>
                  </a:extLst>
                </a:gridCol>
                <a:gridCol w="1275811">
                  <a:extLst>
                    <a:ext uri="{9D8B030D-6E8A-4147-A177-3AD203B41FA5}">
                      <a16:colId xmlns:a16="http://schemas.microsoft.com/office/drawing/2014/main" val="4004236879"/>
                    </a:ext>
                  </a:extLst>
                </a:gridCol>
                <a:gridCol w="1275811">
                  <a:extLst>
                    <a:ext uri="{9D8B030D-6E8A-4147-A177-3AD203B41FA5}">
                      <a16:colId xmlns:a16="http://schemas.microsoft.com/office/drawing/2014/main" val="1348369133"/>
                    </a:ext>
                  </a:extLst>
                </a:gridCol>
                <a:gridCol w="1275811">
                  <a:extLst>
                    <a:ext uri="{9D8B030D-6E8A-4147-A177-3AD203B41FA5}">
                      <a16:colId xmlns:a16="http://schemas.microsoft.com/office/drawing/2014/main" val="101125340"/>
                    </a:ext>
                  </a:extLst>
                </a:gridCol>
                <a:gridCol w="1275811">
                  <a:extLst>
                    <a:ext uri="{9D8B030D-6E8A-4147-A177-3AD203B41FA5}">
                      <a16:colId xmlns:a16="http://schemas.microsoft.com/office/drawing/2014/main" val="3414664192"/>
                    </a:ext>
                  </a:extLst>
                </a:gridCol>
                <a:gridCol w="1275811">
                  <a:extLst>
                    <a:ext uri="{9D8B030D-6E8A-4147-A177-3AD203B41FA5}">
                      <a16:colId xmlns:a16="http://schemas.microsoft.com/office/drawing/2014/main" val="1766314388"/>
                    </a:ext>
                  </a:extLst>
                </a:gridCol>
                <a:gridCol w="1275811">
                  <a:extLst>
                    <a:ext uri="{9D8B030D-6E8A-4147-A177-3AD203B41FA5}">
                      <a16:colId xmlns:a16="http://schemas.microsoft.com/office/drawing/2014/main" val="3006815530"/>
                    </a:ext>
                  </a:extLst>
                </a:gridCol>
                <a:gridCol w="1275811">
                  <a:extLst>
                    <a:ext uri="{9D8B030D-6E8A-4147-A177-3AD203B41FA5}">
                      <a16:colId xmlns:a16="http://schemas.microsoft.com/office/drawing/2014/main" val="2717681533"/>
                    </a:ext>
                  </a:extLst>
                </a:gridCol>
              </a:tblGrid>
              <a:tr h="620151">
                <a:tc>
                  <a:txBody>
                    <a:bodyPr/>
                    <a:lstStyle/>
                    <a:p>
                      <a:pPr algn="ctr"/>
                      <a:r>
                        <a:rPr lang="en-US" sz="1100" b="0" dirty="0">
                          <a:solidFill>
                            <a:srgbClr val="B2D2FC"/>
                          </a:solidFill>
                          <a:latin typeface="Century Gothic" panose="020B0502020202020204" pitchFamily="34" charset="0"/>
                        </a:rPr>
                        <a:t>Make Aware and Educate </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Engage</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Connect </a:t>
                      </a:r>
                    </a:p>
                    <a:p>
                      <a:pPr algn="ct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Identify</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Talk</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Differentiate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extLst>
                  <a:ext uri="{0D108BD9-81ED-4DB2-BD59-A6C34878D82A}">
                    <a16:rowId xmlns:a16="http://schemas.microsoft.com/office/drawing/2014/main" val="2238185335"/>
                  </a:ext>
                </a:extLst>
              </a:tr>
            </a:tbl>
          </a:graphicData>
        </a:graphic>
      </p:graphicFrame>
      <p:sp>
        <p:nvSpPr>
          <p:cNvPr id="78" name="Rounded Rectangle 77">
            <a:extLst>
              <a:ext uri="{FF2B5EF4-FFF2-40B4-BE49-F238E27FC236}">
                <a16:creationId xmlns:a16="http://schemas.microsoft.com/office/drawing/2014/main" id="{2BC9A7E5-700C-0900-C62E-5D04E682CA7B}"/>
              </a:ext>
            </a:extLst>
          </p:cNvPr>
          <p:cNvSpPr/>
          <p:nvPr/>
        </p:nvSpPr>
        <p:spPr>
          <a:xfrm>
            <a:off x="552806" y="149069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Initial Research</a:t>
            </a:r>
          </a:p>
        </p:txBody>
      </p:sp>
      <p:sp>
        <p:nvSpPr>
          <p:cNvPr id="79" name="Rounded Rectangle 78">
            <a:extLst>
              <a:ext uri="{FF2B5EF4-FFF2-40B4-BE49-F238E27FC236}">
                <a16:creationId xmlns:a16="http://schemas.microsoft.com/office/drawing/2014/main" id="{66228569-5B36-AE25-5D72-F9E9F4548BD6}"/>
              </a:ext>
            </a:extLst>
          </p:cNvPr>
          <p:cNvSpPr/>
          <p:nvPr/>
        </p:nvSpPr>
        <p:spPr>
          <a:xfrm>
            <a:off x="3103768" y="1490693"/>
            <a:ext cx="1188720" cy="457200"/>
          </a:xfrm>
          <a:prstGeom prst="roundRect">
            <a:avLst>
              <a:gd name="adj" fmla="val 44954"/>
            </a:avLst>
          </a:prstGeom>
          <a:solidFill>
            <a:srgbClr val="020A6E"/>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Network</a:t>
            </a:r>
          </a:p>
        </p:txBody>
      </p:sp>
      <p:sp>
        <p:nvSpPr>
          <p:cNvPr id="80" name="Rounded Rectangle 79">
            <a:extLst>
              <a:ext uri="{FF2B5EF4-FFF2-40B4-BE49-F238E27FC236}">
                <a16:creationId xmlns:a16="http://schemas.microsoft.com/office/drawing/2014/main" id="{5A5EEF5E-2FE9-46A4-505F-AFAD11D92F17}"/>
              </a:ext>
            </a:extLst>
          </p:cNvPr>
          <p:cNvSpPr/>
          <p:nvPr/>
        </p:nvSpPr>
        <p:spPr>
          <a:xfrm>
            <a:off x="4379249" y="1490693"/>
            <a:ext cx="1188720" cy="457200"/>
          </a:xfrm>
          <a:prstGeom prst="roundRect">
            <a:avLst>
              <a:gd name="adj" fmla="val 44954"/>
            </a:avLst>
          </a:prstGeom>
          <a:solidFill>
            <a:srgbClr val="030D8A"/>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Web Research</a:t>
            </a:r>
          </a:p>
        </p:txBody>
      </p:sp>
      <p:sp>
        <p:nvSpPr>
          <p:cNvPr id="81" name="Rounded Rectangle 80">
            <a:extLst>
              <a:ext uri="{FF2B5EF4-FFF2-40B4-BE49-F238E27FC236}">
                <a16:creationId xmlns:a16="http://schemas.microsoft.com/office/drawing/2014/main" id="{CAD16E61-07E9-188C-8E6F-03156996889B}"/>
              </a:ext>
            </a:extLst>
          </p:cNvPr>
          <p:cNvSpPr/>
          <p:nvPr/>
        </p:nvSpPr>
        <p:spPr>
          <a:xfrm>
            <a:off x="5654730" y="1490693"/>
            <a:ext cx="1188720" cy="457200"/>
          </a:xfrm>
          <a:prstGeom prst="roundRect">
            <a:avLst>
              <a:gd name="adj" fmla="val 44954"/>
            </a:avLst>
          </a:prstGeom>
          <a:solidFill>
            <a:srgbClr val="1E5BB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Committee</a:t>
            </a:r>
          </a:p>
        </p:txBody>
      </p:sp>
      <p:sp>
        <p:nvSpPr>
          <p:cNvPr id="82" name="Rounded Rectangle 81">
            <a:extLst>
              <a:ext uri="{FF2B5EF4-FFF2-40B4-BE49-F238E27FC236}">
                <a16:creationId xmlns:a16="http://schemas.microsoft.com/office/drawing/2014/main" id="{8C4A5F30-D06B-F6AA-7E92-1DF03DF0334B}"/>
              </a:ext>
            </a:extLst>
          </p:cNvPr>
          <p:cNvSpPr/>
          <p:nvPr/>
        </p:nvSpPr>
        <p:spPr>
          <a:xfrm>
            <a:off x="6930211" y="1490693"/>
            <a:ext cx="1188720" cy="457200"/>
          </a:xfrm>
          <a:prstGeom prst="roundRect">
            <a:avLst>
              <a:gd name="adj" fmla="val 44954"/>
            </a:avLst>
          </a:prstGeom>
          <a:solidFill>
            <a:srgbClr val="0659E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Contact</a:t>
            </a:r>
          </a:p>
        </p:txBody>
      </p:sp>
      <p:sp>
        <p:nvSpPr>
          <p:cNvPr id="83" name="Rounded Rectangle 82">
            <a:extLst>
              <a:ext uri="{FF2B5EF4-FFF2-40B4-BE49-F238E27FC236}">
                <a16:creationId xmlns:a16="http://schemas.microsoft.com/office/drawing/2014/main" id="{C4C2F1E3-AE00-C239-B842-91A42AA87EF0}"/>
              </a:ext>
            </a:extLst>
          </p:cNvPr>
          <p:cNvSpPr/>
          <p:nvPr/>
        </p:nvSpPr>
        <p:spPr>
          <a:xfrm>
            <a:off x="9481173" y="1490693"/>
            <a:ext cx="1188720" cy="457200"/>
          </a:xfrm>
          <a:prstGeom prst="roundRect">
            <a:avLst>
              <a:gd name="adj" fmla="val 44954"/>
            </a:avLst>
          </a:prstGeom>
          <a:solidFill>
            <a:srgbClr val="00A7B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Validation</a:t>
            </a:r>
          </a:p>
        </p:txBody>
      </p:sp>
      <p:sp>
        <p:nvSpPr>
          <p:cNvPr id="84" name="Rounded Rectangle 83">
            <a:extLst>
              <a:ext uri="{FF2B5EF4-FFF2-40B4-BE49-F238E27FC236}">
                <a16:creationId xmlns:a16="http://schemas.microsoft.com/office/drawing/2014/main" id="{1B75642C-0CF4-86B1-BB5D-F4E9D0DBC3AF}"/>
              </a:ext>
            </a:extLst>
          </p:cNvPr>
          <p:cNvSpPr/>
          <p:nvPr/>
        </p:nvSpPr>
        <p:spPr>
          <a:xfrm>
            <a:off x="8205692" y="1490693"/>
            <a:ext cx="1188720" cy="457200"/>
          </a:xfrm>
          <a:prstGeom prst="roundRect">
            <a:avLst>
              <a:gd name="adj" fmla="val 44954"/>
            </a:avLst>
          </a:prstGeom>
          <a:solidFill>
            <a:srgbClr val="0387AF"/>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Evaluation</a:t>
            </a:r>
          </a:p>
        </p:txBody>
      </p:sp>
      <p:sp>
        <p:nvSpPr>
          <p:cNvPr id="85" name="Rounded Rectangle 84">
            <a:extLst>
              <a:ext uri="{FF2B5EF4-FFF2-40B4-BE49-F238E27FC236}">
                <a16:creationId xmlns:a16="http://schemas.microsoft.com/office/drawing/2014/main" id="{317D2A09-096E-3454-05A4-929D77DF98FF}"/>
              </a:ext>
            </a:extLst>
          </p:cNvPr>
          <p:cNvSpPr/>
          <p:nvPr/>
        </p:nvSpPr>
        <p:spPr>
          <a:xfrm>
            <a:off x="10756652" y="1490693"/>
            <a:ext cx="1188720" cy="457200"/>
          </a:xfrm>
          <a:prstGeom prst="roundRect">
            <a:avLst>
              <a:gd name="adj" fmla="val 44954"/>
            </a:avLst>
          </a:prstGeom>
          <a:solidFill>
            <a:srgbClr val="23829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Decision</a:t>
            </a:r>
          </a:p>
        </p:txBody>
      </p:sp>
      <p:sp>
        <p:nvSpPr>
          <p:cNvPr id="86" name="Rounded Rectangle 85">
            <a:extLst>
              <a:ext uri="{FF2B5EF4-FFF2-40B4-BE49-F238E27FC236}">
                <a16:creationId xmlns:a16="http://schemas.microsoft.com/office/drawing/2014/main" id="{16A4D82A-8D55-01B4-FEDF-95D239B266B2}"/>
              </a:ext>
            </a:extLst>
          </p:cNvPr>
          <p:cNvSpPr/>
          <p:nvPr/>
        </p:nvSpPr>
        <p:spPr>
          <a:xfrm>
            <a:off x="1828287" y="149069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Media</a:t>
            </a:r>
          </a:p>
        </p:txBody>
      </p:sp>
      <p:sp>
        <p:nvSpPr>
          <p:cNvPr id="87" name="TextBox 86">
            <a:extLst>
              <a:ext uri="{FF2B5EF4-FFF2-40B4-BE49-F238E27FC236}">
                <a16:creationId xmlns:a16="http://schemas.microsoft.com/office/drawing/2014/main" id="{149C4CAE-7D1D-4A8A-36D1-0C193E50E104}"/>
              </a:ext>
            </a:extLst>
          </p:cNvPr>
          <p:cNvSpPr txBox="1"/>
          <p:nvPr/>
        </p:nvSpPr>
        <p:spPr>
          <a:xfrm rot="16200000">
            <a:off x="-247918" y="1872503"/>
            <a:ext cx="1089202" cy="230832"/>
          </a:xfrm>
          <a:prstGeom prst="rect">
            <a:avLst/>
          </a:prstGeom>
          <a:noFill/>
          <a:effectLst/>
        </p:spPr>
        <p:txBody>
          <a:bodyPr wrap="square" lIns="0" tIns="0" rIns="0" bIns="0" rtlCol="0">
            <a:spAutoFit/>
          </a:bodyPr>
          <a:lstStyle/>
          <a:p>
            <a:pPr algn="ctr"/>
            <a:r>
              <a:rPr lang="en-US" sz="1500" dirty="0">
                <a:solidFill>
                  <a:srgbClr val="1E5BB3"/>
                </a:solidFill>
                <a:latin typeface="Century Gothic" panose="020B0502020202020204" pitchFamily="34" charset="0"/>
              </a:rPr>
              <a:t>OBJECTIVES</a:t>
            </a:r>
          </a:p>
        </p:txBody>
      </p:sp>
      <p:grpSp>
        <p:nvGrpSpPr>
          <p:cNvPr id="2" name="Group 1">
            <a:extLst>
              <a:ext uri="{FF2B5EF4-FFF2-40B4-BE49-F238E27FC236}">
                <a16:creationId xmlns:a16="http://schemas.microsoft.com/office/drawing/2014/main" id="{42D64C80-B92E-7FD8-AFA5-A9C56A94ACB9}"/>
              </a:ext>
            </a:extLst>
          </p:cNvPr>
          <p:cNvGrpSpPr>
            <a:grpSpLocks noChangeAspect="1"/>
          </p:cNvGrpSpPr>
          <p:nvPr/>
        </p:nvGrpSpPr>
        <p:grpSpPr>
          <a:xfrm>
            <a:off x="10600967" y="6144195"/>
            <a:ext cx="1325880" cy="625573"/>
            <a:chOff x="7128670" y="4423550"/>
            <a:chExt cx="4850063" cy="2288344"/>
          </a:xfrm>
        </p:grpSpPr>
        <p:sp>
          <p:nvSpPr>
            <p:cNvPr id="5" name="Freeform 4">
              <a:extLst>
                <a:ext uri="{FF2B5EF4-FFF2-40B4-BE49-F238E27FC236}">
                  <a16:creationId xmlns:a16="http://schemas.microsoft.com/office/drawing/2014/main" id="{02983732-B35E-9071-E5A4-A947B591859C}"/>
                </a:ext>
              </a:extLst>
            </p:cNvPr>
            <p:cNvSpPr/>
            <p:nvPr/>
          </p:nvSpPr>
          <p:spPr>
            <a:xfrm>
              <a:off x="7128670" y="4423550"/>
              <a:ext cx="1525633" cy="1754651"/>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E5BB3"/>
                </a:gs>
                <a:gs pos="99000">
                  <a:srgbClr val="749DD9">
                    <a:alpha val="75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0897C5C6-01B3-113C-A38E-EECDE0485B63}"/>
                </a:ext>
              </a:extLst>
            </p:cNvPr>
            <p:cNvSpPr/>
            <p:nvPr/>
          </p:nvSpPr>
          <p:spPr>
            <a:xfrm>
              <a:off x="8888780" y="4425139"/>
              <a:ext cx="1211184" cy="1749509"/>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84BC139B-B2D4-2861-4212-6353547067C9}"/>
                </a:ext>
              </a:extLst>
            </p:cNvPr>
            <p:cNvSpPr/>
            <p:nvPr/>
          </p:nvSpPr>
          <p:spPr>
            <a:xfrm>
              <a:off x="10378125" y="4425139"/>
              <a:ext cx="1600608" cy="1749509"/>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3" name="Group 12">
              <a:extLst>
                <a:ext uri="{FF2B5EF4-FFF2-40B4-BE49-F238E27FC236}">
                  <a16:creationId xmlns:a16="http://schemas.microsoft.com/office/drawing/2014/main" id="{BB5BD866-26D6-50CD-CE17-65B3898C6082}"/>
                </a:ext>
              </a:extLst>
            </p:cNvPr>
            <p:cNvGrpSpPr/>
            <p:nvPr/>
          </p:nvGrpSpPr>
          <p:grpSpPr>
            <a:xfrm>
              <a:off x="7138799" y="6320753"/>
              <a:ext cx="4836191" cy="391049"/>
              <a:chOff x="7156363" y="6320753"/>
              <a:chExt cx="4836191" cy="391049"/>
            </a:xfrm>
            <a:solidFill>
              <a:srgbClr val="1E5BB3"/>
            </a:solidFill>
          </p:grpSpPr>
          <p:sp>
            <p:nvSpPr>
              <p:cNvPr id="19" name="Freeform 18">
                <a:extLst>
                  <a:ext uri="{FF2B5EF4-FFF2-40B4-BE49-F238E27FC236}">
                    <a16:creationId xmlns:a16="http://schemas.microsoft.com/office/drawing/2014/main" id="{F27B5F6F-AC01-19EA-AED3-64014266AB9E}"/>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273CB56-4A0C-0B1F-1C8D-C2E4FD2ADBD7}"/>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27D7AA-BBD2-61E4-87C7-533186906C86}"/>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7C0245F-7070-DE7A-18ED-09BB909AE762}"/>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CAAB77C-ABE4-8FF7-B7AB-E12B166F5B7D}"/>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DE4CA34-3F29-3CD2-5381-FBC9A60E7B96}"/>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1FB6F1-830F-3129-5A32-3FBE11BC6BED}"/>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DD9F6F-414D-B9A2-C2F1-BF1E1476F2F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F18FC640-24B9-8E02-35CD-689E2413C742}"/>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22508A5-8DF9-70E1-44E3-144EEF28DBB4}"/>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CF74231A-5F60-7DBA-4B36-92BCD95FD90B}"/>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C01C049-0189-52E3-ADCC-B6478EA458F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03D7461-3E89-BC0B-82C7-EF9D4A133061}"/>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8E4BC8A-6CFB-FE6F-82B7-478BB0C351C2}"/>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E8775DD-536D-4F07-3E1C-93FCED4A23F9}"/>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AED9A77-99B9-B6E8-E343-A7BF9E9F44C4}"/>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65F32D3-81CD-1CD3-CBFB-FA809E92D6A5}"/>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2C8DFAE-380B-B832-A4AD-09B765054CF2}"/>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A3AAF01-FC14-B2FF-71B0-D724097D6BDD}"/>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6E134D2E-B61F-A152-CCA9-627D068EDD1A}"/>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6B3C9675-2658-1A01-6B65-658AF12A60CF}"/>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17" name="Freeform 16">
              <a:extLst>
                <a:ext uri="{FF2B5EF4-FFF2-40B4-BE49-F238E27FC236}">
                  <a16:creationId xmlns:a16="http://schemas.microsoft.com/office/drawing/2014/main" id="{CEAF3F05-D672-4BE9-9E71-BD0083417F50}"/>
                </a:ext>
              </a:extLst>
            </p:cNvPr>
            <p:cNvSpPr/>
            <p:nvPr/>
          </p:nvSpPr>
          <p:spPr>
            <a:xfrm>
              <a:off x="7128670"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1E5BB3"/>
                </a:gs>
                <a:gs pos="99000">
                  <a:srgbClr val="749DD9">
                    <a:alpha val="50000"/>
                  </a:srgbClr>
                </a:gs>
              </a:gsLst>
              <a:lin ang="0" scaled="0"/>
            </a:grad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4A31DA4-E178-A544-80A4-FAA6A3F40F9B}"/>
                </a:ext>
              </a:extLst>
            </p:cNvPr>
            <p:cNvSpPr/>
            <p:nvPr/>
          </p:nvSpPr>
          <p:spPr>
            <a:xfrm>
              <a:off x="8687152"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749DD9"/>
            </a:solidFill>
            <a:ln w="8653" cap="flat">
              <a:noFill/>
              <a:prstDash val="solid"/>
              <a:miter/>
            </a:ln>
          </p:spPr>
          <p:txBody>
            <a:bodyPr rtlCol="0" anchor="ctr"/>
            <a:lstStyle/>
            <a:p>
              <a:endParaRPr lang="en-US"/>
            </a:p>
          </p:txBody>
        </p:sp>
      </p:grpSp>
      <p:cxnSp>
        <p:nvCxnSpPr>
          <p:cNvPr id="90" name="Straight Connector 89">
            <a:extLst>
              <a:ext uri="{FF2B5EF4-FFF2-40B4-BE49-F238E27FC236}">
                <a16:creationId xmlns:a16="http://schemas.microsoft.com/office/drawing/2014/main" id="{2A39E29A-267C-0A5D-4640-D9D55D4AE8B0}"/>
              </a:ext>
            </a:extLst>
          </p:cNvPr>
          <p:cNvCxnSpPr>
            <a:cxnSpLocks/>
          </p:cNvCxnSpPr>
          <p:nvPr/>
        </p:nvCxnSpPr>
        <p:spPr>
          <a:xfrm>
            <a:off x="9232490" y="2846554"/>
            <a:ext cx="2597074"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0169DB68-3C2B-5A73-2F68-582A6ABEF21C}"/>
              </a:ext>
            </a:extLst>
          </p:cNvPr>
          <p:cNvCxnSpPr>
            <a:cxnSpLocks/>
          </p:cNvCxnSpPr>
          <p:nvPr/>
        </p:nvCxnSpPr>
        <p:spPr>
          <a:xfrm flipH="1">
            <a:off x="5144827" y="2846700"/>
            <a:ext cx="2560320"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95" name="Graphic 94">
            <a:extLst>
              <a:ext uri="{FF2B5EF4-FFF2-40B4-BE49-F238E27FC236}">
                <a16:creationId xmlns:a16="http://schemas.microsoft.com/office/drawing/2014/main" id="{AF848F75-B24D-89FC-3C6B-DE37592E8E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5418" y="5565304"/>
            <a:ext cx="640890" cy="640890"/>
          </a:xfrm>
          <a:prstGeom prst="rect">
            <a:avLst/>
          </a:prstGeom>
        </p:spPr>
      </p:pic>
      <p:grpSp>
        <p:nvGrpSpPr>
          <p:cNvPr id="1052" name="Group 1051">
            <a:extLst>
              <a:ext uri="{FF2B5EF4-FFF2-40B4-BE49-F238E27FC236}">
                <a16:creationId xmlns:a16="http://schemas.microsoft.com/office/drawing/2014/main" id="{6F5B735E-82A9-AA62-69E0-59B5DA28CDC2}"/>
              </a:ext>
            </a:extLst>
          </p:cNvPr>
          <p:cNvGrpSpPr/>
          <p:nvPr/>
        </p:nvGrpSpPr>
        <p:grpSpPr>
          <a:xfrm>
            <a:off x="1965447" y="5608956"/>
            <a:ext cx="571276" cy="547472"/>
            <a:chOff x="1965447" y="5608956"/>
            <a:chExt cx="571276" cy="547472"/>
          </a:xfrm>
        </p:grpSpPr>
        <p:grpSp>
          <p:nvGrpSpPr>
            <p:cNvPr id="1046" name="Graphic 1029">
              <a:extLst>
                <a:ext uri="{FF2B5EF4-FFF2-40B4-BE49-F238E27FC236}">
                  <a16:creationId xmlns:a16="http://schemas.microsoft.com/office/drawing/2014/main" id="{DBA04C5A-B0C8-E642-9A51-3C90091781B7}"/>
                </a:ext>
              </a:extLst>
            </p:cNvPr>
            <p:cNvGrpSpPr/>
            <p:nvPr/>
          </p:nvGrpSpPr>
          <p:grpSpPr>
            <a:xfrm>
              <a:off x="1965447" y="5608956"/>
              <a:ext cx="571276" cy="547472"/>
              <a:chOff x="1965447" y="5608956"/>
              <a:chExt cx="571276" cy="547472"/>
            </a:xfrm>
          </p:grpSpPr>
          <p:sp>
            <p:nvSpPr>
              <p:cNvPr id="1047" name="Freeform 1046">
                <a:extLst>
                  <a:ext uri="{FF2B5EF4-FFF2-40B4-BE49-F238E27FC236}">
                    <a16:creationId xmlns:a16="http://schemas.microsoft.com/office/drawing/2014/main" id="{0B8125D1-BE62-BE48-C8F9-0892B5CC064F}"/>
                  </a:ext>
                </a:extLst>
              </p:cNvPr>
              <p:cNvSpPr/>
              <p:nvPr/>
            </p:nvSpPr>
            <p:spPr>
              <a:xfrm>
                <a:off x="1977348" y="5692267"/>
                <a:ext cx="380850" cy="452260"/>
              </a:xfrm>
              <a:custGeom>
                <a:avLst/>
                <a:gdLst>
                  <a:gd name="connsiteX0" fmla="*/ 95213 w 380850"/>
                  <a:gd name="connsiteY0" fmla="*/ 452260 h 452260"/>
                  <a:gd name="connsiteX1" fmla="*/ 238032 w 380850"/>
                  <a:gd name="connsiteY1" fmla="*/ 309441 h 452260"/>
                  <a:gd name="connsiteX2" fmla="*/ 380851 w 380850"/>
                  <a:gd name="connsiteY2" fmla="*/ 309441 h 452260"/>
                  <a:gd name="connsiteX3" fmla="*/ 309441 w 380850"/>
                  <a:gd name="connsiteY3" fmla="*/ 238032 h 452260"/>
                  <a:gd name="connsiteX4" fmla="*/ 113065 w 380850"/>
                  <a:gd name="connsiteY4" fmla="*/ 238032 h 452260"/>
                  <a:gd name="connsiteX5" fmla="*/ 95213 w 380850"/>
                  <a:gd name="connsiteY5" fmla="*/ 220179 h 452260"/>
                  <a:gd name="connsiteX6" fmla="*/ 95213 w 380850"/>
                  <a:gd name="connsiteY6" fmla="*/ 0 h 452260"/>
                  <a:gd name="connsiteX7" fmla="*/ 17852 w 380850"/>
                  <a:gd name="connsiteY7" fmla="*/ 0 h 452260"/>
                  <a:gd name="connsiteX8" fmla="*/ 0 w 380850"/>
                  <a:gd name="connsiteY8" fmla="*/ 17852 h 452260"/>
                  <a:gd name="connsiteX9" fmla="*/ 0 w 380850"/>
                  <a:gd name="connsiteY9" fmla="*/ 291589 h 452260"/>
                  <a:gd name="connsiteX10" fmla="*/ 17852 w 380850"/>
                  <a:gd name="connsiteY10" fmla="*/ 309441 h 452260"/>
                  <a:gd name="connsiteX11" fmla="*/ 95213 w 380850"/>
                  <a:gd name="connsiteY11" fmla="*/ 309441 h 452260"/>
                  <a:gd name="connsiteX12" fmla="*/ 95213 w 380850"/>
                  <a:gd name="connsiteY12" fmla="*/ 452260 h 452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50" h="452260">
                    <a:moveTo>
                      <a:pt x="95213" y="452260"/>
                    </a:moveTo>
                    <a:lnTo>
                      <a:pt x="238032" y="309441"/>
                    </a:lnTo>
                    <a:lnTo>
                      <a:pt x="380851" y="309441"/>
                    </a:lnTo>
                    <a:lnTo>
                      <a:pt x="309441" y="238032"/>
                    </a:lnTo>
                    <a:lnTo>
                      <a:pt x="113065" y="238032"/>
                    </a:lnTo>
                    <a:cubicBezTo>
                      <a:pt x="103544" y="238032"/>
                      <a:pt x="95213" y="229701"/>
                      <a:pt x="95213" y="220179"/>
                    </a:cubicBezTo>
                    <a:lnTo>
                      <a:pt x="95213" y="0"/>
                    </a:lnTo>
                    <a:lnTo>
                      <a:pt x="17852" y="0"/>
                    </a:lnTo>
                    <a:cubicBezTo>
                      <a:pt x="8331" y="0"/>
                      <a:pt x="0" y="8331"/>
                      <a:pt x="0" y="17852"/>
                    </a:cubicBezTo>
                    <a:lnTo>
                      <a:pt x="0" y="291589"/>
                    </a:lnTo>
                    <a:cubicBezTo>
                      <a:pt x="0" y="301110"/>
                      <a:pt x="8331" y="309441"/>
                      <a:pt x="17852" y="309441"/>
                    </a:cubicBezTo>
                    <a:lnTo>
                      <a:pt x="95213" y="309441"/>
                    </a:lnTo>
                    <a:lnTo>
                      <a:pt x="95213" y="452260"/>
                    </a:lnTo>
                    <a:close/>
                  </a:path>
                </a:pathLst>
              </a:custGeom>
              <a:solidFill>
                <a:srgbClr val="518EE1">
                  <a:alpha val="24000"/>
                </a:srgbClr>
              </a:solidFill>
              <a:ln w="11708" cap="flat">
                <a:noFill/>
                <a:prstDash val="solid"/>
                <a:miter/>
              </a:ln>
            </p:spPr>
            <p:txBody>
              <a:bodyPr rtlCol="0" anchor="ctr"/>
              <a:lstStyle/>
              <a:p>
                <a:endParaRPr lang="en-US"/>
              </a:p>
            </p:txBody>
          </p:sp>
          <p:sp>
            <p:nvSpPr>
              <p:cNvPr id="1048" name="Freeform 1047">
                <a:extLst>
                  <a:ext uri="{FF2B5EF4-FFF2-40B4-BE49-F238E27FC236}">
                    <a16:creationId xmlns:a16="http://schemas.microsoft.com/office/drawing/2014/main" id="{A8394368-131B-5916-A59A-61CD88D8E8D8}"/>
                  </a:ext>
                </a:extLst>
              </p:cNvPr>
              <p:cNvSpPr/>
              <p:nvPr/>
            </p:nvSpPr>
            <p:spPr>
              <a:xfrm>
                <a:off x="1965447" y="5608956"/>
                <a:ext cx="571276" cy="547472"/>
              </a:xfrm>
              <a:custGeom>
                <a:avLst/>
                <a:gdLst>
                  <a:gd name="connsiteX0" fmla="*/ 541522 w 571276"/>
                  <a:gd name="connsiteY0" fmla="*/ 0 h 547472"/>
                  <a:gd name="connsiteX1" fmla="*/ 124967 w 571276"/>
                  <a:gd name="connsiteY1" fmla="*/ 0 h 547472"/>
                  <a:gd name="connsiteX2" fmla="*/ 95213 w 571276"/>
                  <a:gd name="connsiteY2" fmla="*/ 29754 h 547472"/>
                  <a:gd name="connsiteX3" fmla="*/ 95213 w 571276"/>
                  <a:gd name="connsiteY3" fmla="*/ 71410 h 547472"/>
                  <a:gd name="connsiteX4" fmla="*/ 29754 w 571276"/>
                  <a:gd name="connsiteY4" fmla="*/ 71410 h 547472"/>
                  <a:gd name="connsiteX5" fmla="*/ 0 w 571276"/>
                  <a:gd name="connsiteY5" fmla="*/ 101163 h 547472"/>
                  <a:gd name="connsiteX6" fmla="*/ 0 w 571276"/>
                  <a:gd name="connsiteY6" fmla="*/ 374900 h 547472"/>
                  <a:gd name="connsiteX7" fmla="*/ 29754 w 571276"/>
                  <a:gd name="connsiteY7" fmla="*/ 404654 h 547472"/>
                  <a:gd name="connsiteX8" fmla="*/ 95213 w 571276"/>
                  <a:gd name="connsiteY8" fmla="*/ 404654 h 547472"/>
                  <a:gd name="connsiteX9" fmla="*/ 95213 w 571276"/>
                  <a:gd name="connsiteY9" fmla="*/ 535571 h 547472"/>
                  <a:gd name="connsiteX10" fmla="*/ 102354 w 571276"/>
                  <a:gd name="connsiteY10" fmla="*/ 546283 h 547472"/>
                  <a:gd name="connsiteX11" fmla="*/ 107114 w 571276"/>
                  <a:gd name="connsiteY11" fmla="*/ 547473 h 547472"/>
                  <a:gd name="connsiteX12" fmla="*/ 115445 w 571276"/>
                  <a:gd name="connsiteY12" fmla="*/ 543902 h 547472"/>
                  <a:gd name="connsiteX13" fmla="*/ 254694 w 571276"/>
                  <a:gd name="connsiteY13" fmla="*/ 404654 h 547472"/>
                  <a:gd name="connsiteX14" fmla="*/ 387992 w 571276"/>
                  <a:gd name="connsiteY14" fmla="*/ 404654 h 547472"/>
                  <a:gd name="connsiteX15" fmla="*/ 455831 w 571276"/>
                  <a:gd name="connsiteY15" fmla="*/ 472493 h 547472"/>
                  <a:gd name="connsiteX16" fmla="*/ 464162 w 571276"/>
                  <a:gd name="connsiteY16" fmla="*/ 476063 h 547472"/>
                  <a:gd name="connsiteX17" fmla="*/ 468922 w 571276"/>
                  <a:gd name="connsiteY17" fmla="*/ 474873 h 547472"/>
                  <a:gd name="connsiteX18" fmla="*/ 476063 w 571276"/>
                  <a:gd name="connsiteY18" fmla="*/ 464162 h 547472"/>
                  <a:gd name="connsiteX19" fmla="*/ 476063 w 571276"/>
                  <a:gd name="connsiteY19" fmla="*/ 333244 h 547472"/>
                  <a:gd name="connsiteX20" fmla="*/ 541522 w 571276"/>
                  <a:gd name="connsiteY20" fmla="*/ 333244 h 547472"/>
                  <a:gd name="connsiteX21" fmla="*/ 571276 w 571276"/>
                  <a:gd name="connsiteY21" fmla="*/ 303490 h 547472"/>
                  <a:gd name="connsiteX22" fmla="*/ 571276 w 571276"/>
                  <a:gd name="connsiteY22" fmla="*/ 29754 h 547472"/>
                  <a:gd name="connsiteX23" fmla="*/ 541522 w 571276"/>
                  <a:gd name="connsiteY23" fmla="*/ 0 h 547472"/>
                  <a:gd name="connsiteX24" fmla="*/ 119016 w 571276"/>
                  <a:gd name="connsiteY24" fmla="*/ 507007 h 547472"/>
                  <a:gd name="connsiteX25" fmla="*/ 119016 w 571276"/>
                  <a:gd name="connsiteY25" fmla="*/ 404654 h 547472"/>
                  <a:gd name="connsiteX26" fmla="*/ 221369 w 571276"/>
                  <a:gd name="connsiteY26" fmla="*/ 404654 h 547472"/>
                  <a:gd name="connsiteX27" fmla="*/ 119016 w 571276"/>
                  <a:gd name="connsiteY27" fmla="*/ 507007 h 547472"/>
                  <a:gd name="connsiteX28" fmla="*/ 249933 w 571276"/>
                  <a:gd name="connsiteY28" fmla="*/ 380851 h 547472"/>
                  <a:gd name="connsiteX29" fmla="*/ 29754 w 571276"/>
                  <a:gd name="connsiteY29" fmla="*/ 380851 h 547472"/>
                  <a:gd name="connsiteX30" fmla="*/ 23803 w 571276"/>
                  <a:gd name="connsiteY30" fmla="*/ 374900 h 547472"/>
                  <a:gd name="connsiteX31" fmla="*/ 23803 w 571276"/>
                  <a:gd name="connsiteY31" fmla="*/ 101163 h 547472"/>
                  <a:gd name="connsiteX32" fmla="*/ 29754 w 571276"/>
                  <a:gd name="connsiteY32" fmla="*/ 95213 h 547472"/>
                  <a:gd name="connsiteX33" fmla="*/ 95213 w 571276"/>
                  <a:gd name="connsiteY33" fmla="*/ 95213 h 547472"/>
                  <a:gd name="connsiteX34" fmla="*/ 95213 w 571276"/>
                  <a:gd name="connsiteY34" fmla="*/ 303490 h 547472"/>
                  <a:gd name="connsiteX35" fmla="*/ 124967 w 571276"/>
                  <a:gd name="connsiteY35" fmla="*/ 333244 h 547472"/>
                  <a:gd name="connsiteX36" fmla="*/ 316582 w 571276"/>
                  <a:gd name="connsiteY36" fmla="*/ 333244 h 547472"/>
                  <a:gd name="connsiteX37" fmla="*/ 364188 w 571276"/>
                  <a:gd name="connsiteY37" fmla="*/ 380851 h 547472"/>
                  <a:gd name="connsiteX38" fmla="*/ 249933 w 571276"/>
                  <a:gd name="connsiteY38" fmla="*/ 380851 h 547472"/>
                  <a:gd name="connsiteX39" fmla="*/ 452260 w 571276"/>
                  <a:gd name="connsiteY39" fmla="*/ 435598 h 547472"/>
                  <a:gd name="connsiteX40" fmla="*/ 401083 w 571276"/>
                  <a:gd name="connsiteY40" fmla="*/ 384421 h 547472"/>
                  <a:gd name="connsiteX41" fmla="*/ 349907 w 571276"/>
                  <a:gd name="connsiteY41" fmla="*/ 333244 h 547472"/>
                  <a:gd name="connsiteX42" fmla="*/ 452260 w 571276"/>
                  <a:gd name="connsiteY42" fmla="*/ 333244 h 547472"/>
                  <a:gd name="connsiteX43" fmla="*/ 452260 w 571276"/>
                  <a:gd name="connsiteY43" fmla="*/ 435598 h 547472"/>
                  <a:gd name="connsiteX44" fmla="*/ 547473 w 571276"/>
                  <a:gd name="connsiteY44" fmla="*/ 303490 h 547472"/>
                  <a:gd name="connsiteX45" fmla="*/ 541522 w 571276"/>
                  <a:gd name="connsiteY45" fmla="*/ 309441 h 547472"/>
                  <a:gd name="connsiteX46" fmla="*/ 124967 w 571276"/>
                  <a:gd name="connsiteY46" fmla="*/ 309441 h 547472"/>
                  <a:gd name="connsiteX47" fmla="*/ 119016 w 571276"/>
                  <a:gd name="connsiteY47" fmla="*/ 303490 h 547472"/>
                  <a:gd name="connsiteX48" fmla="*/ 119016 w 571276"/>
                  <a:gd name="connsiteY48" fmla="*/ 29754 h 547472"/>
                  <a:gd name="connsiteX49" fmla="*/ 124967 w 571276"/>
                  <a:gd name="connsiteY49" fmla="*/ 23803 h 547472"/>
                  <a:gd name="connsiteX50" fmla="*/ 541522 w 571276"/>
                  <a:gd name="connsiteY50" fmla="*/ 23803 h 547472"/>
                  <a:gd name="connsiteX51" fmla="*/ 547473 w 571276"/>
                  <a:gd name="connsiteY51" fmla="*/ 29754 h 547472"/>
                  <a:gd name="connsiteX52" fmla="*/ 547473 w 571276"/>
                  <a:gd name="connsiteY52" fmla="*/ 303490 h 5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1276" h="547472">
                    <a:moveTo>
                      <a:pt x="541522" y="0"/>
                    </a:moveTo>
                    <a:lnTo>
                      <a:pt x="124967" y="0"/>
                    </a:lnTo>
                    <a:cubicBezTo>
                      <a:pt x="108304" y="0"/>
                      <a:pt x="95213" y="13092"/>
                      <a:pt x="95213" y="29754"/>
                    </a:cubicBezTo>
                    <a:lnTo>
                      <a:pt x="95213" y="71410"/>
                    </a:lnTo>
                    <a:lnTo>
                      <a:pt x="29754" y="71410"/>
                    </a:lnTo>
                    <a:cubicBezTo>
                      <a:pt x="13092" y="71410"/>
                      <a:pt x="0" y="84501"/>
                      <a:pt x="0" y="101163"/>
                    </a:cubicBezTo>
                    <a:lnTo>
                      <a:pt x="0" y="374900"/>
                    </a:lnTo>
                    <a:cubicBezTo>
                      <a:pt x="0" y="391562"/>
                      <a:pt x="13092" y="404654"/>
                      <a:pt x="29754" y="404654"/>
                    </a:cubicBezTo>
                    <a:lnTo>
                      <a:pt x="95213" y="404654"/>
                    </a:lnTo>
                    <a:lnTo>
                      <a:pt x="95213" y="535571"/>
                    </a:lnTo>
                    <a:cubicBezTo>
                      <a:pt x="95213" y="540332"/>
                      <a:pt x="97593" y="545093"/>
                      <a:pt x="102354" y="546283"/>
                    </a:cubicBezTo>
                    <a:cubicBezTo>
                      <a:pt x="103544" y="547473"/>
                      <a:pt x="105924" y="547473"/>
                      <a:pt x="107114" y="547473"/>
                    </a:cubicBezTo>
                    <a:cubicBezTo>
                      <a:pt x="110685" y="547473"/>
                      <a:pt x="113065" y="546283"/>
                      <a:pt x="115445" y="543902"/>
                    </a:cubicBezTo>
                    <a:lnTo>
                      <a:pt x="254694" y="404654"/>
                    </a:lnTo>
                    <a:lnTo>
                      <a:pt x="387992" y="404654"/>
                    </a:lnTo>
                    <a:lnTo>
                      <a:pt x="455831" y="472493"/>
                    </a:lnTo>
                    <a:cubicBezTo>
                      <a:pt x="458211" y="474873"/>
                      <a:pt x="460591" y="476063"/>
                      <a:pt x="464162" y="476063"/>
                    </a:cubicBezTo>
                    <a:cubicBezTo>
                      <a:pt x="465352" y="476063"/>
                      <a:pt x="467732" y="476063"/>
                      <a:pt x="468922" y="474873"/>
                    </a:cubicBezTo>
                    <a:cubicBezTo>
                      <a:pt x="473683" y="472493"/>
                      <a:pt x="476063" y="468922"/>
                      <a:pt x="476063" y="464162"/>
                    </a:cubicBezTo>
                    <a:lnTo>
                      <a:pt x="476063" y="333244"/>
                    </a:lnTo>
                    <a:lnTo>
                      <a:pt x="541522" y="333244"/>
                    </a:lnTo>
                    <a:cubicBezTo>
                      <a:pt x="558184" y="333244"/>
                      <a:pt x="571276" y="320153"/>
                      <a:pt x="571276" y="303490"/>
                    </a:cubicBezTo>
                    <a:lnTo>
                      <a:pt x="571276" y="29754"/>
                    </a:lnTo>
                    <a:cubicBezTo>
                      <a:pt x="571276" y="13092"/>
                      <a:pt x="558184" y="0"/>
                      <a:pt x="541522" y="0"/>
                    </a:cubicBezTo>
                    <a:close/>
                    <a:moveTo>
                      <a:pt x="119016" y="507007"/>
                    </a:moveTo>
                    <a:lnTo>
                      <a:pt x="119016" y="404654"/>
                    </a:lnTo>
                    <a:lnTo>
                      <a:pt x="221369" y="404654"/>
                    </a:lnTo>
                    <a:lnTo>
                      <a:pt x="119016" y="507007"/>
                    </a:lnTo>
                    <a:close/>
                    <a:moveTo>
                      <a:pt x="249933" y="380851"/>
                    </a:moveTo>
                    <a:lnTo>
                      <a:pt x="29754" y="380851"/>
                    </a:lnTo>
                    <a:cubicBezTo>
                      <a:pt x="26183" y="380851"/>
                      <a:pt x="23803" y="378470"/>
                      <a:pt x="23803" y="374900"/>
                    </a:cubicBezTo>
                    <a:lnTo>
                      <a:pt x="23803" y="101163"/>
                    </a:lnTo>
                    <a:cubicBezTo>
                      <a:pt x="23803" y="97593"/>
                      <a:pt x="26183" y="95213"/>
                      <a:pt x="29754" y="95213"/>
                    </a:cubicBezTo>
                    <a:lnTo>
                      <a:pt x="95213" y="95213"/>
                    </a:lnTo>
                    <a:lnTo>
                      <a:pt x="95213" y="303490"/>
                    </a:lnTo>
                    <a:cubicBezTo>
                      <a:pt x="95213" y="320153"/>
                      <a:pt x="108304" y="333244"/>
                      <a:pt x="124967" y="333244"/>
                    </a:cubicBezTo>
                    <a:lnTo>
                      <a:pt x="316582" y="333244"/>
                    </a:lnTo>
                    <a:lnTo>
                      <a:pt x="364188" y="380851"/>
                    </a:lnTo>
                    <a:lnTo>
                      <a:pt x="249933" y="380851"/>
                    </a:lnTo>
                    <a:close/>
                    <a:moveTo>
                      <a:pt x="452260" y="435598"/>
                    </a:moveTo>
                    <a:lnTo>
                      <a:pt x="401083" y="384421"/>
                    </a:lnTo>
                    <a:lnTo>
                      <a:pt x="349907" y="333244"/>
                    </a:lnTo>
                    <a:lnTo>
                      <a:pt x="452260" y="333244"/>
                    </a:lnTo>
                    <a:lnTo>
                      <a:pt x="452260" y="435598"/>
                    </a:lnTo>
                    <a:close/>
                    <a:moveTo>
                      <a:pt x="547473" y="303490"/>
                    </a:moveTo>
                    <a:cubicBezTo>
                      <a:pt x="547473" y="307061"/>
                      <a:pt x="545093" y="309441"/>
                      <a:pt x="541522" y="309441"/>
                    </a:cubicBezTo>
                    <a:lnTo>
                      <a:pt x="124967" y="309441"/>
                    </a:lnTo>
                    <a:cubicBezTo>
                      <a:pt x="121396" y="309441"/>
                      <a:pt x="119016" y="307061"/>
                      <a:pt x="119016" y="303490"/>
                    </a:cubicBezTo>
                    <a:lnTo>
                      <a:pt x="119016" y="29754"/>
                    </a:lnTo>
                    <a:cubicBezTo>
                      <a:pt x="119016" y="26183"/>
                      <a:pt x="121396" y="23803"/>
                      <a:pt x="124967" y="23803"/>
                    </a:cubicBezTo>
                    <a:lnTo>
                      <a:pt x="541522" y="23803"/>
                    </a:lnTo>
                    <a:cubicBezTo>
                      <a:pt x="545093" y="23803"/>
                      <a:pt x="547473" y="26183"/>
                      <a:pt x="547473" y="29754"/>
                    </a:cubicBezTo>
                    <a:lnTo>
                      <a:pt x="547473" y="303490"/>
                    </a:lnTo>
                    <a:close/>
                  </a:path>
                </a:pathLst>
              </a:custGeom>
              <a:solidFill>
                <a:srgbClr val="518EE1"/>
              </a:solidFill>
              <a:ln w="11708" cap="flat">
                <a:noFill/>
                <a:prstDash val="solid"/>
                <a:miter/>
              </a:ln>
            </p:spPr>
            <p:txBody>
              <a:bodyPr rtlCol="0" anchor="ctr"/>
              <a:lstStyle/>
              <a:p>
                <a:endParaRPr lang="en-US"/>
              </a:p>
            </p:txBody>
          </p:sp>
        </p:grpSp>
        <p:sp>
          <p:nvSpPr>
            <p:cNvPr id="1051" name="Freeform 1050">
              <a:extLst>
                <a:ext uri="{FF2B5EF4-FFF2-40B4-BE49-F238E27FC236}">
                  <a16:creationId xmlns:a16="http://schemas.microsoft.com/office/drawing/2014/main" id="{03FC4691-EC87-7796-78E7-E7813B0155AC}"/>
                </a:ext>
              </a:extLst>
            </p:cNvPr>
            <p:cNvSpPr/>
            <p:nvPr/>
          </p:nvSpPr>
          <p:spPr>
            <a:xfrm>
              <a:off x="2247034" y="5653321"/>
              <a:ext cx="111164" cy="250054"/>
            </a:xfrm>
            <a:custGeom>
              <a:avLst/>
              <a:gdLst>
                <a:gd name="connsiteX0" fmla="*/ 55613 w 111164"/>
                <a:gd name="connsiteY0" fmla="*/ 249916 h 250054"/>
                <a:gd name="connsiteX1" fmla="*/ 50753 w 111164"/>
                <a:gd name="connsiteY1" fmla="*/ 248944 h 250054"/>
                <a:gd name="connsiteX2" fmla="*/ 42560 w 111164"/>
                <a:gd name="connsiteY2" fmla="*/ 231169 h 250054"/>
                <a:gd name="connsiteX3" fmla="*/ 42560 w 111164"/>
                <a:gd name="connsiteY3" fmla="*/ 231169 h 250054"/>
                <a:gd name="connsiteX4" fmla="*/ 77275 w 111164"/>
                <a:gd name="connsiteY4" fmla="*/ 138965 h 250054"/>
                <a:gd name="connsiteX5" fmla="*/ 13954 w 111164"/>
                <a:gd name="connsiteY5" fmla="*/ 138965 h 250054"/>
                <a:gd name="connsiteX6" fmla="*/ 2568 w 111164"/>
                <a:gd name="connsiteY6" fmla="*/ 132994 h 250054"/>
                <a:gd name="connsiteX7" fmla="*/ 901 w 111164"/>
                <a:gd name="connsiteY7" fmla="*/ 120080 h 250054"/>
                <a:gd name="connsiteX8" fmla="*/ 42560 w 111164"/>
                <a:gd name="connsiteY8" fmla="*/ 8990 h 250054"/>
                <a:gd name="connsiteX9" fmla="*/ 60612 w 111164"/>
                <a:gd name="connsiteY9" fmla="*/ 936 h 250054"/>
                <a:gd name="connsiteX10" fmla="*/ 68666 w 111164"/>
                <a:gd name="connsiteY10" fmla="*/ 18850 h 250054"/>
                <a:gd name="connsiteX11" fmla="*/ 68666 w 111164"/>
                <a:gd name="connsiteY11" fmla="*/ 18850 h 250054"/>
                <a:gd name="connsiteX12" fmla="*/ 33951 w 111164"/>
                <a:gd name="connsiteY12" fmla="*/ 111193 h 250054"/>
                <a:gd name="connsiteX13" fmla="*/ 97272 w 111164"/>
                <a:gd name="connsiteY13" fmla="*/ 111193 h 250054"/>
                <a:gd name="connsiteX14" fmla="*/ 108658 w 111164"/>
                <a:gd name="connsiteY14" fmla="*/ 117164 h 250054"/>
                <a:gd name="connsiteX15" fmla="*/ 110325 w 111164"/>
                <a:gd name="connsiteY15" fmla="*/ 129939 h 250054"/>
                <a:gd name="connsiteX16" fmla="*/ 68666 w 111164"/>
                <a:gd name="connsiteY16" fmla="*/ 241029 h 250054"/>
                <a:gd name="connsiteX17" fmla="*/ 55613 w 111164"/>
                <a:gd name="connsiteY17" fmla="*/ 250055 h 25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164" h="250054">
                  <a:moveTo>
                    <a:pt x="55613" y="249916"/>
                  </a:moveTo>
                  <a:cubicBezTo>
                    <a:pt x="53947" y="249916"/>
                    <a:pt x="52280" y="249638"/>
                    <a:pt x="50753" y="248944"/>
                  </a:cubicBezTo>
                  <a:cubicBezTo>
                    <a:pt x="43532" y="246305"/>
                    <a:pt x="39922" y="238251"/>
                    <a:pt x="42560" y="231169"/>
                  </a:cubicBezTo>
                  <a:cubicBezTo>
                    <a:pt x="42560" y="231169"/>
                    <a:pt x="42560" y="231169"/>
                    <a:pt x="42560" y="231169"/>
                  </a:cubicBezTo>
                  <a:lnTo>
                    <a:pt x="77275" y="138965"/>
                  </a:lnTo>
                  <a:lnTo>
                    <a:pt x="13954" y="138965"/>
                  </a:lnTo>
                  <a:cubicBezTo>
                    <a:pt x="9372" y="138965"/>
                    <a:pt x="5206" y="136743"/>
                    <a:pt x="2568" y="132994"/>
                  </a:cubicBezTo>
                  <a:cubicBezTo>
                    <a:pt x="-71" y="129245"/>
                    <a:pt x="-765" y="124385"/>
                    <a:pt x="901" y="120080"/>
                  </a:cubicBezTo>
                  <a:lnTo>
                    <a:pt x="42560" y="8990"/>
                  </a:lnTo>
                  <a:cubicBezTo>
                    <a:pt x="45337" y="1770"/>
                    <a:pt x="53391" y="-1841"/>
                    <a:pt x="60612" y="936"/>
                  </a:cubicBezTo>
                  <a:cubicBezTo>
                    <a:pt x="67833" y="3714"/>
                    <a:pt x="71443" y="11768"/>
                    <a:pt x="68666" y="18850"/>
                  </a:cubicBezTo>
                  <a:lnTo>
                    <a:pt x="68666" y="18850"/>
                  </a:lnTo>
                  <a:lnTo>
                    <a:pt x="33951" y="111193"/>
                  </a:lnTo>
                  <a:lnTo>
                    <a:pt x="97272" y="111193"/>
                  </a:lnTo>
                  <a:cubicBezTo>
                    <a:pt x="101854" y="111193"/>
                    <a:pt x="106020" y="113415"/>
                    <a:pt x="108658" y="117164"/>
                  </a:cubicBezTo>
                  <a:cubicBezTo>
                    <a:pt x="111297" y="120913"/>
                    <a:pt x="111852" y="125634"/>
                    <a:pt x="110325" y="129939"/>
                  </a:cubicBezTo>
                  <a:lnTo>
                    <a:pt x="68666" y="241029"/>
                  </a:lnTo>
                  <a:cubicBezTo>
                    <a:pt x="66583" y="246444"/>
                    <a:pt x="61445" y="250055"/>
                    <a:pt x="55613" y="250055"/>
                  </a:cubicBezTo>
                  <a:close/>
                </a:path>
              </a:pathLst>
            </a:custGeom>
            <a:solidFill>
              <a:srgbClr val="518EE1"/>
            </a:solidFill>
            <a:ln w="13692" cap="flat">
              <a:noFill/>
              <a:prstDash val="solid"/>
              <a:miter/>
            </a:ln>
          </p:spPr>
          <p:txBody>
            <a:bodyPr rtlCol="0" anchor="ctr"/>
            <a:lstStyle/>
            <a:p>
              <a:endParaRPr lang="en-US"/>
            </a:p>
          </p:txBody>
        </p:sp>
      </p:grpSp>
      <p:grpSp>
        <p:nvGrpSpPr>
          <p:cNvPr id="1062" name="Group 1061">
            <a:extLst>
              <a:ext uri="{FF2B5EF4-FFF2-40B4-BE49-F238E27FC236}">
                <a16:creationId xmlns:a16="http://schemas.microsoft.com/office/drawing/2014/main" id="{77D6B7ED-AA86-3AC7-499F-375EC747B514}"/>
              </a:ext>
            </a:extLst>
          </p:cNvPr>
          <p:cNvGrpSpPr>
            <a:grpSpLocks noChangeAspect="1"/>
          </p:cNvGrpSpPr>
          <p:nvPr/>
        </p:nvGrpSpPr>
        <p:grpSpPr>
          <a:xfrm>
            <a:off x="6595441" y="5709681"/>
            <a:ext cx="640080" cy="459982"/>
            <a:chOff x="6545601" y="5688578"/>
            <a:chExt cx="602470" cy="432955"/>
          </a:xfrm>
        </p:grpSpPr>
        <p:sp>
          <p:nvSpPr>
            <p:cNvPr id="1056" name="Freeform 1055">
              <a:extLst>
                <a:ext uri="{FF2B5EF4-FFF2-40B4-BE49-F238E27FC236}">
                  <a16:creationId xmlns:a16="http://schemas.microsoft.com/office/drawing/2014/main" id="{C1A66232-B6D7-714C-A93C-8D749827238B}"/>
                </a:ext>
              </a:extLst>
            </p:cNvPr>
            <p:cNvSpPr/>
            <p:nvPr/>
          </p:nvSpPr>
          <p:spPr>
            <a:xfrm>
              <a:off x="6558201" y="5701304"/>
              <a:ext cx="125469" cy="125469"/>
            </a:xfrm>
            <a:custGeom>
              <a:avLst/>
              <a:gdLst>
                <a:gd name="connsiteX0" fmla="*/ 125470 w 125469"/>
                <a:gd name="connsiteY0" fmla="*/ 62735 h 125469"/>
                <a:gd name="connsiteX1" fmla="*/ 62735 w 125469"/>
                <a:gd name="connsiteY1" fmla="*/ 125470 h 125469"/>
                <a:gd name="connsiteX2" fmla="*/ 0 w 125469"/>
                <a:gd name="connsiteY2" fmla="*/ 62735 h 125469"/>
                <a:gd name="connsiteX3" fmla="*/ 62735 w 125469"/>
                <a:gd name="connsiteY3" fmla="*/ 0 h 125469"/>
                <a:gd name="connsiteX4" fmla="*/ 125470 w 125469"/>
                <a:gd name="connsiteY4" fmla="*/ 62735 h 12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469" h="125469">
                  <a:moveTo>
                    <a:pt x="125470" y="62735"/>
                  </a:moveTo>
                  <a:cubicBezTo>
                    <a:pt x="125470" y="97382"/>
                    <a:pt x="97382" y="125470"/>
                    <a:pt x="62735" y="125470"/>
                  </a:cubicBezTo>
                  <a:cubicBezTo>
                    <a:pt x="28087" y="125470"/>
                    <a:pt x="0" y="97382"/>
                    <a:pt x="0" y="62735"/>
                  </a:cubicBezTo>
                  <a:cubicBezTo>
                    <a:pt x="0" y="28087"/>
                    <a:pt x="28087" y="0"/>
                    <a:pt x="62735" y="0"/>
                  </a:cubicBezTo>
                  <a:cubicBezTo>
                    <a:pt x="97382" y="0"/>
                    <a:pt x="125470" y="28087"/>
                    <a:pt x="125470" y="62735"/>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7" name="Freeform 1056">
              <a:extLst>
                <a:ext uri="{FF2B5EF4-FFF2-40B4-BE49-F238E27FC236}">
                  <a16:creationId xmlns:a16="http://schemas.microsoft.com/office/drawing/2014/main" id="{796B8182-504D-11F4-A3FC-AAD2F9B7CBE2}"/>
                </a:ext>
              </a:extLst>
            </p:cNvPr>
            <p:cNvSpPr/>
            <p:nvPr/>
          </p:nvSpPr>
          <p:spPr>
            <a:xfrm>
              <a:off x="6896969" y="6033798"/>
              <a:ext cx="62734" cy="62734"/>
            </a:xfrm>
            <a:custGeom>
              <a:avLst/>
              <a:gdLst>
                <a:gd name="connsiteX0" fmla="*/ 62735 w 62734"/>
                <a:gd name="connsiteY0" fmla="*/ 31367 h 62734"/>
                <a:gd name="connsiteX1" fmla="*/ 31367 w 62734"/>
                <a:gd name="connsiteY1" fmla="*/ 62735 h 62734"/>
                <a:gd name="connsiteX2" fmla="*/ 0 w 62734"/>
                <a:gd name="connsiteY2" fmla="*/ 31367 h 62734"/>
                <a:gd name="connsiteX3" fmla="*/ 31367 w 62734"/>
                <a:gd name="connsiteY3" fmla="*/ 0 h 62734"/>
                <a:gd name="connsiteX4" fmla="*/ 62735 w 62734"/>
                <a:gd name="connsiteY4" fmla="*/ 31367 h 6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34" h="62734">
                  <a:moveTo>
                    <a:pt x="62735" y="31367"/>
                  </a:moveTo>
                  <a:cubicBezTo>
                    <a:pt x="62735" y="48691"/>
                    <a:pt x="48691" y="62735"/>
                    <a:pt x="31367" y="62735"/>
                  </a:cubicBezTo>
                  <a:cubicBezTo>
                    <a:pt x="14044" y="62735"/>
                    <a:pt x="0" y="48691"/>
                    <a:pt x="0" y="31367"/>
                  </a:cubicBezTo>
                  <a:cubicBezTo>
                    <a:pt x="0" y="14044"/>
                    <a:pt x="14044" y="0"/>
                    <a:pt x="31367" y="0"/>
                  </a:cubicBezTo>
                  <a:cubicBezTo>
                    <a:pt x="48691" y="0"/>
                    <a:pt x="62735" y="14044"/>
                    <a:pt x="62735" y="31367"/>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8" name="Freeform 1057">
              <a:extLst>
                <a:ext uri="{FF2B5EF4-FFF2-40B4-BE49-F238E27FC236}">
                  <a16:creationId xmlns:a16="http://schemas.microsoft.com/office/drawing/2014/main" id="{246D18E0-DE3B-AC4D-CE20-2103C4ECEBC6}"/>
                </a:ext>
              </a:extLst>
            </p:cNvPr>
            <p:cNvSpPr/>
            <p:nvPr/>
          </p:nvSpPr>
          <p:spPr>
            <a:xfrm>
              <a:off x="6545601" y="5688578"/>
              <a:ext cx="602470" cy="432955"/>
            </a:xfrm>
            <a:custGeom>
              <a:avLst/>
              <a:gdLst>
                <a:gd name="connsiteX0" fmla="*/ 558393 w 602470"/>
                <a:gd name="connsiteY0" fmla="*/ 321381 h 432955"/>
                <a:gd name="connsiteX1" fmla="*/ 558393 w 602470"/>
                <a:gd name="connsiteY1" fmla="*/ 200805 h 432955"/>
                <a:gd name="connsiteX2" fmla="*/ 545846 w 602470"/>
                <a:gd name="connsiteY2" fmla="*/ 188258 h 432955"/>
                <a:gd name="connsiteX3" fmla="*/ 437566 w 602470"/>
                <a:gd name="connsiteY3" fmla="*/ 188258 h 432955"/>
                <a:gd name="connsiteX4" fmla="*/ 370063 w 602470"/>
                <a:gd name="connsiteY4" fmla="*/ 145975 h 432955"/>
                <a:gd name="connsiteX5" fmla="*/ 327780 w 602470"/>
                <a:gd name="connsiteY5" fmla="*/ 188258 h 432955"/>
                <a:gd name="connsiteX6" fmla="*/ 213352 w 602470"/>
                <a:gd name="connsiteY6" fmla="*/ 188258 h 432955"/>
                <a:gd name="connsiteX7" fmla="*/ 213352 w 602470"/>
                <a:gd name="connsiteY7" fmla="*/ 75335 h 432955"/>
                <a:gd name="connsiteX8" fmla="*/ 200805 w 602470"/>
                <a:gd name="connsiteY8" fmla="*/ 62788 h 432955"/>
                <a:gd name="connsiteX9" fmla="*/ 149488 w 602470"/>
                <a:gd name="connsiteY9" fmla="*/ 62788 h 432955"/>
                <a:gd name="connsiteX10" fmla="*/ 62663 w 602470"/>
                <a:gd name="connsiteY10" fmla="*/ 1057 h 432955"/>
                <a:gd name="connsiteX11" fmla="*/ 1057 w 602470"/>
                <a:gd name="connsiteY11" fmla="*/ 87882 h 432955"/>
                <a:gd name="connsiteX12" fmla="*/ 87882 w 602470"/>
                <a:gd name="connsiteY12" fmla="*/ 149613 h 432955"/>
                <a:gd name="connsiteX13" fmla="*/ 149613 w 602470"/>
                <a:gd name="connsiteY13" fmla="*/ 87882 h 432955"/>
                <a:gd name="connsiteX14" fmla="*/ 188383 w 602470"/>
                <a:gd name="connsiteY14" fmla="*/ 87882 h 432955"/>
                <a:gd name="connsiteX15" fmla="*/ 188383 w 602470"/>
                <a:gd name="connsiteY15" fmla="*/ 376462 h 432955"/>
                <a:gd name="connsiteX16" fmla="*/ 200930 w 602470"/>
                <a:gd name="connsiteY16" fmla="*/ 389009 h 432955"/>
                <a:gd name="connsiteX17" fmla="*/ 327906 w 602470"/>
                <a:gd name="connsiteY17" fmla="*/ 389009 h 432955"/>
                <a:gd name="connsiteX18" fmla="*/ 395534 w 602470"/>
                <a:gd name="connsiteY18" fmla="*/ 431543 h 432955"/>
                <a:gd name="connsiteX19" fmla="*/ 438068 w 602470"/>
                <a:gd name="connsiteY19" fmla="*/ 363915 h 432955"/>
                <a:gd name="connsiteX20" fmla="*/ 370440 w 602470"/>
                <a:gd name="connsiteY20" fmla="*/ 321381 h 432955"/>
                <a:gd name="connsiteX21" fmla="*/ 327906 w 602470"/>
                <a:gd name="connsiteY21" fmla="*/ 363915 h 432955"/>
                <a:gd name="connsiteX22" fmla="*/ 213477 w 602470"/>
                <a:gd name="connsiteY22" fmla="*/ 363915 h 432955"/>
                <a:gd name="connsiteX23" fmla="*/ 213477 w 602470"/>
                <a:gd name="connsiteY23" fmla="*/ 213352 h 432955"/>
                <a:gd name="connsiteX24" fmla="*/ 327906 w 602470"/>
                <a:gd name="connsiteY24" fmla="*/ 213352 h 432955"/>
                <a:gd name="connsiteX25" fmla="*/ 395283 w 602470"/>
                <a:gd name="connsiteY25" fmla="*/ 255886 h 432955"/>
                <a:gd name="connsiteX26" fmla="*/ 437817 w 602470"/>
                <a:gd name="connsiteY26" fmla="*/ 213352 h 432955"/>
                <a:gd name="connsiteX27" fmla="*/ 533425 w 602470"/>
                <a:gd name="connsiteY27" fmla="*/ 213352 h 432955"/>
                <a:gd name="connsiteX28" fmla="*/ 533425 w 602470"/>
                <a:gd name="connsiteY28" fmla="*/ 321381 h 432955"/>
                <a:gd name="connsiteX29" fmla="*/ 490891 w 602470"/>
                <a:gd name="connsiteY29" fmla="*/ 389009 h 432955"/>
                <a:gd name="connsiteX30" fmla="*/ 558519 w 602470"/>
                <a:gd name="connsiteY30" fmla="*/ 431543 h 432955"/>
                <a:gd name="connsiteX31" fmla="*/ 601053 w 602470"/>
                <a:gd name="connsiteY31" fmla="*/ 363915 h 432955"/>
                <a:gd name="connsiteX32" fmla="*/ 558519 w 602470"/>
                <a:gd name="connsiteY32" fmla="*/ 321381 h 432955"/>
                <a:gd name="connsiteX33" fmla="*/ 75335 w 602470"/>
                <a:gd name="connsiteY33" fmla="*/ 125649 h 432955"/>
                <a:gd name="connsiteX34" fmla="*/ 25148 w 602470"/>
                <a:gd name="connsiteY34" fmla="*/ 75461 h 432955"/>
                <a:gd name="connsiteX35" fmla="*/ 75335 w 602470"/>
                <a:gd name="connsiteY35" fmla="*/ 25273 h 432955"/>
                <a:gd name="connsiteX36" fmla="*/ 125523 w 602470"/>
                <a:gd name="connsiteY36" fmla="*/ 75461 h 432955"/>
                <a:gd name="connsiteX37" fmla="*/ 75335 w 602470"/>
                <a:gd name="connsiteY37" fmla="*/ 125649 h 432955"/>
                <a:gd name="connsiteX38" fmla="*/ 382736 w 602470"/>
                <a:gd name="connsiteY38" fmla="*/ 345220 h 432955"/>
                <a:gd name="connsiteX39" fmla="*/ 414103 w 602470"/>
                <a:gd name="connsiteY39" fmla="*/ 376588 h 432955"/>
                <a:gd name="connsiteX40" fmla="*/ 382736 w 602470"/>
                <a:gd name="connsiteY40" fmla="*/ 407955 h 432955"/>
                <a:gd name="connsiteX41" fmla="*/ 351368 w 602470"/>
                <a:gd name="connsiteY41" fmla="*/ 376588 h 432955"/>
                <a:gd name="connsiteX42" fmla="*/ 382736 w 602470"/>
                <a:gd name="connsiteY42" fmla="*/ 345220 h 432955"/>
                <a:gd name="connsiteX43" fmla="*/ 382736 w 602470"/>
                <a:gd name="connsiteY43" fmla="*/ 232298 h 432955"/>
                <a:gd name="connsiteX44" fmla="*/ 351368 w 602470"/>
                <a:gd name="connsiteY44" fmla="*/ 200930 h 432955"/>
                <a:gd name="connsiteX45" fmla="*/ 382736 w 602470"/>
                <a:gd name="connsiteY45" fmla="*/ 169563 h 432955"/>
                <a:gd name="connsiteX46" fmla="*/ 414103 w 602470"/>
                <a:gd name="connsiteY46" fmla="*/ 200930 h 432955"/>
                <a:gd name="connsiteX47" fmla="*/ 382736 w 602470"/>
                <a:gd name="connsiteY47" fmla="*/ 232298 h 432955"/>
                <a:gd name="connsiteX48" fmla="*/ 545846 w 602470"/>
                <a:gd name="connsiteY48" fmla="*/ 407955 h 432955"/>
                <a:gd name="connsiteX49" fmla="*/ 514479 w 602470"/>
                <a:gd name="connsiteY49" fmla="*/ 376588 h 432955"/>
                <a:gd name="connsiteX50" fmla="*/ 545846 w 602470"/>
                <a:gd name="connsiteY50" fmla="*/ 345220 h 432955"/>
                <a:gd name="connsiteX51" fmla="*/ 545846 w 602470"/>
                <a:gd name="connsiteY51" fmla="*/ 345220 h 432955"/>
                <a:gd name="connsiteX52" fmla="*/ 577214 w 602470"/>
                <a:gd name="connsiteY52" fmla="*/ 376588 h 432955"/>
                <a:gd name="connsiteX53" fmla="*/ 545846 w 602470"/>
                <a:gd name="connsiteY53" fmla="*/ 407955 h 43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2470" h="432955">
                  <a:moveTo>
                    <a:pt x="558393" y="321381"/>
                  </a:moveTo>
                  <a:lnTo>
                    <a:pt x="558393" y="200805"/>
                  </a:lnTo>
                  <a:cubicBezTo>
                    <a:pt x="558393" y="193904"/>
                    <a:pt x="552747" y="188258"/>
                    <a:pt x="545846" y="188258"/>
                  </a:cubicBezTo>
                  <a:lnTo>
                    <a:pt x="437566" y="188258"/>
                  </a:lnTo>
                  <a:cubicBezTo>
                    <a:pt x="430540" y="157894"/>
                    <a:pt x="400302" y="139074"/>
                    <a:pt x="370063" y="145975"/>
                  </a:cubicBezTo>
                  <a:cubicBezTo>
                    <a:pt x="349110" y="150868"/>
                    <a:pt x="332673" y="167179"/>
                    <a:pt x="327780" y="188258"/>
                  </a:cubicBezTo>
                  <a:lnTo>
                    <a:pt x="213352" y="188258"/>
                  </a:lnTo>
                  <a:lnTo>
                    <a:pt x="213352" y="75335"/>
                  </a:lnTo>
                  <a:cubicBezTo>
                    <a:pt x="213352" y="68434"/>
                    <a:pt x="207706" y="62788"/>
                    <a:pt x="200805" y="62788"/>
                  </a:cubicBezTo>
                  <a:lnTo>
                    <a:pt x="149488" y="62788"/>
                  </a:lnTo>
                  <a:cubicBezTo>
                    <a:pt x="142587" y="21760"/>
                    <a:pt x="103691" y="-5844"/>
                    <a:pt x="62663" y="1057"/>
                  </a:cubicBezTo>
                  <a:cubicBezTo>
                    <a:pt x="21760" y="8084"/>
                    <a:pt x="-5843" y="46854"/>
                    <a:pt x="1057" y="87882"/>
                  </a:cubicBezTo>
                  <a:cubicBezTo>
                    <a:pt x="7958" y="128911"/>
                    <a:pt x="46854" y="156514"/>
                    <a:pt x="87882" y="149613"/>
                  </a:cubicBezTo>
                  <a:cubicBezTo>
                    <a:pt x="119501" y="144218"/>
                    <a:pt x="144218" y="119501"/>
                    <a:pt x="149613" y="87882"/>
                  </a:cubicBezTo>
                  <a:lnTo>
                    <a:pt x="188383" y="87882"/>
                  </a:lnTo>
                  <a:lnTo>
                    <a:pt x="188383" y="376462"/>
                  </a:lnTo>
                  <a:cubicBezTo>
                    <a:pt x="188383" y="383363"/>
                    <a:pt x="194030" y="389009"/>
                    <a:pt x="200930" y="389009"/>
                  </a:cubicBezTo>
                  <a:lnTo>
                    <a:pt x="327906" y="389009"/>
                  </a:lnTo>
                  <a:cubicBezTo>
                    <a:pt x="334806" y="419373"/>
                    <a:pt x="365045" y="438444"/>
                    <a:pt x="395534" y="431543"/>
                  </a:cubicBezTo>
                  <a:cubicBezTo>
                    <a:pt x="426023" y="424643"/>
                    <a:pt x="444969" y="394404"/>
                    <a:pt x="438068" y="363915"/>
                  </a:cubicBezTo>
                  <a:cubicBezTo>
                    <a:pt x="431167" y="333426"/>
                    <a:pt x="400929" y="314480"/>
                    <a:pt x="370440" y="321381"/>
                  </a:cubicBezTo>
                  <a:cubicBezTo>
                    <a:pt x="349235" y="326149"/>
                    <a:pt x="332799" y="342711"/>
                    <a:pt x="327906" y="363915"/>
                  </a:cubicBezTo>
                  <a:lnTo>
                    <a:pt x="213477" y="363915"/>
                  </a:lnTo>
                  <a:lnTo>
                    <a:pt x="213477" y="213352"/>
                  </a:lnTo>
                  <a:lnTo>
                    <a:pt x="327906" y="213352"/>
                  </a:lnTo>
                  <a:cubicBezTo>
                    <a:pt x="334806" y="243715"/>
                    <a:pt x="364919" y="262787"/>
                    <a:pt x="395283" y="255886"/>
                  </a:cubicBezTo>
                  <a:cubicBezTo>
                    <a:pt x="416487" y="251118"/>
                    <a:pt x="433049" y="234556"/>
                    <a:pt x="437817" y="213352"/>
                  </a:cubicBezTo>
                  <a:lnTo>
                    <a:pt x="533425" y="213352"/>
                  </a:lnTo>
                  <a:lnTo>
                    <a:pt x="533425" y="321381"/>
                  </a:lnTo>
                  <a:cubicBezTo>
                    <a:pt x="503061" y="328282"/>
                    <a:pt x="483990" y="358520"/>
                    <a:pt x="490891" y="389009"/>
                  </a:cubicBezTo>
                  <a:cubicBezTo>
                    <a:pt x="497791" y="419373"/>
                    <a:pt x="528030" y="438444"/>
                    <a:pt x="558519" y="431543"/>
                  </a:cubicBezTo>
                  <a:cubicBezTo>
                    <a:pt x="589008" y="424643"/>
                    <a:pt x="607954" y="394404"/>
                    <a:pt x="601053" y="363915"/>
                  </a:cubicBezTo>
                  <a:cubicBezTo>
                    <a:pt x="596285" y="342711"/>
                    <a:pt x="579723" y="326274"/>
                    <a:pt x="558519" y="321381"/>
                  </a:cubicBezTo>
                  <a:close/>
                  <a:moveTo>
                    <a:pt x="75335" y="125649"/>
                  </a:moveTo>
                  <a:cubicBezTo>
                    <a:pt x="47607" y="125649"/>
                    <a:pt x="25148" y="103189"/>
                    <a:pt x="25148" y="75461"/>
                  </a:cubicBezTo>
                  <a:cubicBezTo>
                    <a:pt x="25148" y="47732"/>
                    <a:pt x="47607" y="25273"/>
                    <a:pt x="75335" y="25273"/>
                  </a:cubicBezTo>
                  <a:cubicBezTo>
                    <a:pt x="103064" y="25273"/>
                    <a:pt x="125523" y="47732"/>
                    <a:pt x="125523" y="75461"/>
                  </a:cubicBezTo>
                  <a:cubicBezTo>
                    <a:pt x="125523" y="103189"/>
                    <a:pt x="103064" y="125649"/>
                    <a:pt x="75335" y="125649"/>
                  </a:cubicBezTo>
                  <a:close/>
                  <a:moveTo>
                    <a:pt x="382736" y="345220"/>
                  </a:moveTo>
                  <a:cubicBezTo>
                    <a:pt x="400051" y="345220"/>
                    <a:pt x="414103" y="359273"/>
                    <a:pt x="414103" y="376588"/>
                  </a:cubicBezTo>
                  <a:cubicBezTo>
                    <a:pt x="414103" y="393903"/>
                    <a:pt x="400051" y="407955"/>
                    <a:pt x="382736" y="407955"/>
                  </a:cubicBezTo>
                  <a:cubicBezTo>
                    <a:pt x="365421" y="407955"/>
                    <a:pt x="351368" y="393903"/>
                    <a:pt x="351368" y="376588"/>
                  </a:cubicBezTo>
                  <a:cubicBezTo>
                    <a:pt x="351368" y="359273"/>
                    <a:pt x="365421" y="345220"/>
                    <a:pt x="382736" y="345220"/>
                  </a:cubicBezTo>
                  <a:close/>
                  <a:moveTo>
                    <a:pt x="382736" y="232298"/>
                  </a:moveTo>
                  <a:cubicBezTo>
                    <a:pt x="365421" y="232298"/>
                    <a:pt x="351368" y="218245"/>
                    <a:pt x="351368" y="200930"/>
                  </a:cubicBezTo>
                  <a:cubicBezTo>
                    <a:pt x="351368" y="183615"/>
                    <a:pt x="365421" y="169563"/>
                    <a:pt x="382736" y="169563"/>
                  </a:cubicBezTo>
                  <a:cubicBezTo>
                    <a:pt x="400051" y="169563"/>
                    <a:pt x="414103" y="183615"/>
                    <a:pt x="414103" y="200930"/>
                  </a:cubicBezTo>
                  <a:cubicBezTo>
                    <a:pt x="414103" y="218245"/>
                    <a:pt x="400051" y="232298"/>
                    <a:pt x="382736" y="232298"/>
                  </a:cubicBezTo>
                  <a:close/>
                  <a:moveTo>
                    <a:pt x="545846" y="407955"/>
                  </a:moveTo>
                  <a:cubicBezTo>
                    <a:pt x="528532" y="407955"/>
                    <a:pt x="514479" y="393903"/>
                    <a:pt x="514479" y="376588"/>
                  </a:cubicBezTo>
                  <a:cubicBezTo>
                    <a:pt x="514479" y="359273"/>
                    <a:pt x="528532" y="345220"/>
                    <a:pt x="545846" y="345220"/>
                  </a:cubicBezTo>
                  <a:lnTo>
                    <a:pt x="545846" y="345220"/>
                  </a:lnTo>
                  <a:cubicBezTo>
                    <a:pt x="563161" y="345220"/>
                    <a:pt x="577214" y="359273"/>
                    <a:pt x="577214" y="376588"/>
                  </a:cubicBezTo>
                  <a:cubicBezTo>
                    <a:pt x="577214" y="393903"/>
                    <a:pt x="563161" y="407955"/>
                    <a:pt x="545846" y="407955"/>
                  </a:cubicBezTo>
                  <a:close/>
                </a:path>
              </a:pathLst>
            </a:custGeom>
            <a:solidFill>
              <a:srgbClr val="003F98"/>
            </a:solidFill>
            <a:ln w="12502" cap="flat">
              <a:noFill/>
              <a:prstDash val="solid"/>
              <a:miter/>
            </a:ln>
          </p:spPr>
          <p:txBody>
            <a:bodyPr rtlCol="0" anchor="ctr"/>
            <a:lstStyle/>
            <a:p>
              <a:endParaRPr lang="en-US"/>
            </a:p>
          </p:txBody>
        </p:sp>
      </p:grpSp>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1EBB79E-AD00-0A50-DADB-3DE6FF324C94}"/>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DAF87911-A785-A14F-981A-1E1C95D719E4}"/>
                </a:ext>
              </a:extLst>
            </p:cNvPr>
            <p:cNvSpPr/>
            <p:nvPr/>
          </p:nvSpPr>
          <p:spPr>
            <a:xfrm>
              <a:off x="-2" y="0"/>
              <a:ext cx="7777356" cy="6858000"/>
            </a:xfrm>
            <a:prstGeom prst="ellipse">
              <a:avLst/>
            </a:prstGeom>
            <a:solidFill>
              <a:srgbClr val="1E5BB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B8967153-9024-97E8-A45A-4B984E15D4D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62832458-8011-BAFC-8A88-2B90A0A7731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86" name="Table 85">
            <a:extLst>
              <a:ext uri="{FF2B5EF4-FFF2-40B4-BE49-F238E27FC236}">
                <a16:creationId xmlns:a16="http://schemas.microsoft.com/office/drawing/2014/main" id="{D3707716-0C43-E1F2-7D39-8975647C47C2}"/>
              </a:ext>
            </a:extLst>
          </p:cNvPr>
          <p:cNvGraphicFramePr>
            <a:graphicFrameLocks noGrp="1"/>
          </p:cNvGraphicFramePr>
          <p:nvPr>
            <p:extLst>
              <p:ext uri="{D42A27DB-BD31-4B8C-83A1-F6EECF244321}">
                <p14:modId xmlns:p14="http://schemas.microsoft.com/office/powerpoint/2010/main" val="2810115676"/>
              </p:ext>
            </p:extLst>
          </p:nvPr>
        </p:nvGraphicFramePr>
        <p:xfrm>
          <a:off x="210722" y="1894438"/>
          <a:ext cx="11782560" cy="620151"/>
        </p:xfrm>
        <a:graphic>
          <a:graphicData uri="http://schemas.openxmlformats.org/drawingml/2006/table">
            <a:tbl>
              <a:tblPr firstRow="1" bandRow="1">
                <a:tableStyleId>{5C22544A-7EE6-4342-B048-85BDC9FD1C3A}</a:tableStyleId>
              </a:tblPr>
              <a:tblGrid>
                <a:gridCol w="1472820">
                  <a:extLst>
                    <a:ext uri="{9D8B030D-6E8A-4147-A177-3AD203B41FA5}">
                      <a16:colId xmlns:a16="http://schemas.microsoft.com/office/drawing/2014/main" val="3581979655"/>
                    </a:ext>
                  </a:extLst>
                </a:gridCol>
                <a:gridCol w="1472820">
                  <a:extLst>
                    <a:ext uri="{9D8B030D-6E8A-4147-A177-3AD203B41FA5}">
                      <a16:colId xmlns:a16="http://schemas.microsoft.com/office/drawing/2014/main" val="4004236879"/>
                    </a:ext>
                  </a:extLst>
                </a:gridCol>
                <a:gridCol w="1472820">
                  <a:extLst>
                    <a:ext uri="{9D8B030D-6E8A-4147-A177-3AD203B41FA5}">
                      <a16:colId xmlns:a16="http://schemas.microsoft.com/office/drawing/2014/main" val="1348369133"/>
                    </a:ext>
                  </a:extLst>
                </a:gridCol>
                <a:gridCol w="1472820">
                  <a:extLst>
                    <a:ext uri="{9D8B030D-6E8A-4147-A177-3AD203B41FA5}">
                      <a16:colId xmlns:a16="http://schemas.microsoft.com/office/drawing/2014/main" val="101125340"/>
                    </a:ext>
                  </a:extLst>
                </a:gridCol>
                <a:gridCol w="1472820">
                  <a:extLst>
                    <a:ext uri="{9D8B030D-6E8A-4147-A177-3AD203B41FA5}">
                      <a16:colId xmlns:a16="http://schemas.microsoft.com/office/drawing/2014/main" val="3414664192"/>
                    </a:ext>
                  </a:extLst>
                </a:gridCol>
                <a:gridCol w="1472820">
                  <a:extLst>
                    <a:ext uri="{9D8B030D-6E8A-4147-A177-3AD203B41FA5}">
                      <a16:colId xmlns:a16="http://schemas.microsoft.com/office/drawing/2014/main" val="1766314388"/>
                    </a:ext>
                  </a:extLst>
                </a:gridCol>
                <a:gridCol w="1472820">
                  <a:extLst>
                    <a:ext uri="{9D8B030D-6E8A-4147-A177-3AD203B41FA5}">
                      <a16:colId xmlns:a16="http://schemas.microsoft.com/office/drawing/2014/main" val="3006815530"/>
                    </a:ext>
                  </a:extLst>
                </a:gridCol>
                <a:gridCol w="1472820">
                  <a:extLst>
                    <a:ext uri="{9D8B030D-6E8A-4147-A177-3AD203B41FA5}">
                      <a16:colId xmlns:a16="http://schemas.microsoft.com/office/drawing/2014/main" val="2717681533"/>
                    </a:ext>
                  </a:extLst>
                </a:gridCol>
              </a:tblGrid>
              <a:tr h="620151">
                <a:tc>
                  <a:txBody>
                    <a:bodyPr/>
                    <a:lstStyle/>
                    <a:p>
                      <a:pPr algn="ctr"/>
                      <a:r>
                        <a:rPr lang="en-US" sz="1100" b="0" dirty="0">
                          <a:solidFill>
                            <a:srgbClr val="B2D2FC"/>
                          </a:solidFill>
                          <a:latin typeface="Century Gothic" panose="020B0502020202020204" pitchFamily="34" charset="0"/>
                        </a:rPr>
                        <a:t>Define Target Account List</a:t>
                      </a:r>
                    </a:p>
                  </a:txBody>
                  <a:tcPr marT="1828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Develop ABM Playbook</a:t>
                      </a:r>
                    </a:p>
                  </a:txBody>
                  <a:tcPr marT="1828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Build Target </a:t>
                      </a:r>
                    </a:p>
                    <a:p>
                      <a:pPr algn="ctr"/>
                      <a:r>
                        <a:rPr lang="en-US" sz="1100" b="0" dirty="0">
                          <a:solidFill>
                            <a:srgbClr val="B2D2FC"/>
                          </a:solidFill>
                          <a:latin typeface="Century Gothic" panose="020B0502020202020204" pitchFamily="34" charset="0"/>
                        </a:rPr>
                        <a:t>Acct. Database</a:t>
                      </a:r>
                    </a:p>
                  </a:txBody>
                  <a:tcPr marT="1828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Align Acct. Teams and Target Accts.</a:t>
                      </a:r>
                    </a:p>
                  </a:txBody>
                  <a:tcPr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Build Engaging Customer Offers</a:t>
                      </a:r>
                    </a:p>
                  </a:txBody>
                  <a:tcPr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Execute Campaigns</a:t>
                      </a:r>
                    </a:p>
                  </a:txBody>
                  <a:tcPr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Use ABM Metrics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to Optimize</a:t>
                      </a:r>
                    </a:p>
                  </a:txBody>
                  <a:tcPr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Build </a:t>
                      </a:r>
                      <a:br>
                        <a:rPr lang="en-US" sz="1100" b="0" i="0" u="none" strike="noStrike" dirty="0">
                          <a:solidFill>
                            <a:srgbClr val="B2D2FC"/>
                          </a:solidFill>
                          <a:effectLst/>
                          <a:latin typeface="Century Gothic" panose="020B0502020202020204" pitchFamily="34" charset="0"/>
                        </a:rPr>
                      </a:br>
                      <a:r>
                        <a:rPr lang="en-US" sz="1100" b="0" i="0" u="none" strike="noStrike" dirty="0">
                          <a:solidFill>
                            <a:srgbClr val="B2D2FC"/>
                          </a:solidFill>
                          <a:effectLst/>
                          <a:latin typeface="Century Gothic" panose="020B0502020202020204" pitchFamily="34" charset="0"/>
                        </a:rPr>
                        <a:t>Tech Stack</a:t>
                      </a:r>
                    </a:p>
                  </a:txBody>
                  <a:tcPr marT="18288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extLst>
                  <a:ext uri="{0D108BD9-81ED-4DB2-BD59-A6C34878D82A}">
                    <a16:rowId xmlns:a16="http://schemas.microsoft.com/office/drawing/2014/main" val="2238185335"/>
                  </a:ext>
                </a:extLst>
              </a:tr>
            </a:tbl>
          </a:graphicData>
        </a:graphic>
      </p:graphicFrame>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563164476"/>
              </p:ext>
            </p:extLst>
          </p:nvPr>
        </p:nvGraphicFramePr>
        <p:xfrm>
          <a:off x="204858" y="3027627"/>
          <a:ext cx="11782560" cy="3249403"/>
        </p:xfrm>
        <a:graphic>
          <a:graphicData uri="http://schemas.openxmlformats.org/drawingml/2006/table">
            <a:tbl>
              <a:tblPr firstRow="1" bandRow="1">
                <a:tableStyleId>{5C22544A-7EE6-4342-B048-85BDC9FD1C3A}</a:tableStyleId>
              </a:tblPr>
              <a:tblGrid>
                <a:gridCol w="1472820">
                  <a:extLst>
                    <a:ext uri="{9D8B030D-6E8A-4147-A177-3AD203B41FA5}">
                      <a16:colId xmlns:a16="http://schemas.microsoft.com/office/drawing/2014/main" val="3581979655"/>
                    </a:ext>
                  </a:extLst>
                </a:gridCol>
                <a:gridCol w="1472820">
                  <a:extLst>
                    <a:ext uri="{9D8B030D-6E8A-4147-A177-3AD203B41FA5}">
                      <a16:colId xmlns:a16="http://schemas.microsoft.com/office/drawing/2014/main" val="4004236879"/>
                    </a:ext>
                  </a:extLst>
                </a:gridCol>
                <a:gridCol w="1472820">
                  <a:extLst>
                    <a:ext uri="{9D8B030D-6E8A-4147-A177-3AD203B41FA5}">
                      <a16:colId xmlns:a16="http://schemas.microsoft.com/office/drawing/2014/main" val="1348369133"/>
                    </a:ext>
                  </a:extLst>
                </a:gridCol>
                <a:gridCol w="1472820">
                  <a:extLst>
                    <a:ext uri="{9D8B030D-6E8A-4147-A177-3AD203B41FA5}">
                      <a16:colId xmlns:a16="http://schemas.microsoft.com/office/drawing/2014/main" val="101125340"/>
                    </a:ext>
                  </a:extLst>
                </a:gridCol>
                <a:gridCol w="1472820">
                  <a:extLst>
                    <a:ext uri="{9D8B030D-6E8A-4147-A177-3AD203B41FA5}">
                      <a16:colId xmlns:a16="http://schemas.microsoft.com/office/drawing/2014/main" val="3414664192"/>
                    </a:ext>
                  </a:extLst>
                </a:gridCol>
                <a:gridCol w="1472820">
                  <a:extLst>
                    <a:ext uri="{9D8B030D-6E8A-4147-A177-3AD203B41FA5}">
                      <a16:colId xmlns:a16="http://schemas.microsoft.com/office/drawing/2014/main" val="1766314388"/>
                    </a:ext>
                  </a:extLst>
                </a:gridCol>
                <a:gridCol w="1472820">
                  <a:extLst>
                    <a:ext uri="{9D8B030D-6E8A-4147-A177-3AD203B41FA5}">
                      <a16:colId xmlns:a16="http://schemas.microsoft.com/office/drawing/2014/main" val="3006815530"/>
                    </a:ext>
                  </a:extLst>
                </a:gridCol>
                <a:gridCol w="1472820">
                  <a:extLst>
                    <a:ext uri="{9D8B030D-6E8A-4147-A177-3AD203B41FA5}">
                      <a16:colId xmlns:a16="http://schemas.microsoft.com/office/drawing/2014/main" val="2717681533"/>
                    </a:ext>
                  </a:extLst>
                </a:gridCol>
              </a:tblGrid>
              <a:tr h="3249403">
                <a:tc>
                  <a:txBody>
                    <a:bodyPr/>
                    <a:lstStyle/>
                    <a:p>
                      <a:pPr algn="l"/>
                      <a:r>
                        <a:rPr lang="en-US" sz="1200" b="0" dirty="0">
                          <a:solidFill>
                            <a:schemeClr val="tx1"/>
                          </a:solidFill>
                          <a:latin typeface="Century Gothic" panose="020B0502020202020204" pitchFamily="34" charset="0"/>
                        </a:rPr>
                        <a:t>Target Account List</a:t>
                      </a:r>
                    </a:p>
                    <a:p>
                      <a:pPr algn="l"/>
                      <a:endParaRPr lang="en-US" sz="120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Ideal Customer Profile (ICP)</a:t>
                      </a:r>
                    </a:p>
                    <a:p>
                      <a:pPr algn="l"/>
                      <a:endParaRPr lang="en-US" sz="1200" b="0" dirty="0">
                        <a:solidFill>
                          <a:schemeClr val="tx1"/>
                        </a:solidFill>
                        <a:latin typeface="Century Gothic" panose="020B0502020202020204" pitchFamily="34" charset="0"/>
                      </a:endParaRPr>
                    </a:p>
                    <a:p>
                      <a:pPr algn="l"/>
                      <a:r>
                        <a:rPr lang="en-US" sz="1200" b="0" dirty="0">
                          <a:solidFill>
                            <a:schemeClr val="tx1"/>
                          </a:solidFill>
                          <a:latin typeface="Century Gothic" panose="020B0502020202020204" pitchFamily="34" charset="0"/>
                        </a:rPr>
                        <a:t>Buyer Personas</a:t>
                      </a:r>
                    </a:p>
                    <a:p>
                      <a:pPr algn="l"/>
                      <a:endParaRPr lang="en-US" sz="1200" b="0" dirty="0">
                        <a:solidFill>
                          <a:schemeClr val="tx1"/>
                        </a:solidFill>
                        <a:latin typeface="Century Gothic" panose="020B0502020202020204" pitchFamily="34" charset="0"/>
                      </a:endParaRPr>
                    </a:p>
                  </a:txBody>
                  <a:tcPr marT="18288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algn="l"/>
                      <a:r>
                        <a:rPr lang="en-US" sz="1200" b="0" dirty="0">
                          <a:solidFill>
                            <a:schemeClr val="tx1"/>
                          </a:solidFill>
                          <a:latin typeface="Century Gothic" panose="020B0502020202020204" pitchFamily="34" charset="0"/>
                        </a:rPr>
                        <a:t>ABM Playbook</a:t>
                      </a:r>
                    </a:p>
                    <a:p>
                      <a:pPr algn="l"/>
                      <a:endParaRPr lang="en-US" sz="1200" b="0" dirty="0">
                        <a:solidFill>
                          <a:schemeClr val="tx1"/>
                        </a:solidFill>
                        <a:latin typeface="Century Gothic" panose="020B0502020202020204" pitchFamily="34" charset="0"/>
                      </a:endParaRPr>
                    </a:p>
                    <a:p>
                      <a:pPr algn="l"/>
                      <a:r>
                        <a:rPr lang="en-US" sz="1200" b="0" dirty="0">
                          <a:solidFill>
                            <a:schemeClr val="tx1"/>
                          </a:solidFill>
                          <a:latin typeface="Century Gothic" panose="020B0502020202020204" pitchFamily="34" charset="0"/>
                        </a:rPr>
                        <a:t>Organization Alignment</a:t>
                      </a:r>
                    </a:p>
                    <a:p>
                      <a:pPr algn="l"/>
                      <a:endParaRPr lang="en-US" sz="1200" b="0" dirty="0">
                        <a:solidFill>
                          <a:schemeClr val="tx1"/>
                        </a:solidFill>
                        <a:latin typeface="Century Gothic" panose="020B0502020202020204" pitchFamily="34" charset="0"/>
                      </a:endParaRPr>
                    </a:p>
                    <a:p>
                      <a:pPr algn="l"/>
                      <a:r>
                        <a:rPr lang="en-US" sz="1200" b="0" dirty="0">
                          <a:solidFill>
                            <a:schemeClr val="tx1"/>
                          </a:solidFill>
                          <a:latin typeface="Century Gothic" panose="020B0502020202020204" pitchFamily="34" charset="0"/>
                        </a:rPr>
                        <a:t>Content and Resource Sharing</a:t>
                      </a:r>
                    </a:p>
                    <a:p>
                      <a:pPr algn="l"/>
                      <a:endParaRPr lang="en-US" sz="1200" b="0" dirty="0">
                        <a:solidFill>
                          <a:schemeClr val="tx1"/>
                        </a:solidFill>
                        <a:latin typeface="Century Gothic" panose="020B0502020202020204" pitchFamily="34" charset="0"/>
                      </a:endParaRPr>
                    </a:p>
                  </a:txBody>
                  <a:tcPr marT="18288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algn="l"/>
                      <a:r>
                        <a:rPr lang="en-US" sz="1200" b="0" dirty="0">
                          <a:solidFill>
                            <a:schemeClr val="tx1"/>
                          </a:solidFill>
                          <a:latin typeface="Century Gothic" panose="020B0502020202020204" pitchFamily="34" charset="0"/>
                        </a:rPr>
                        <a:t>Database </a:t>
                      </a:r>
                      <a:br>
                        <a:rPr lang="en-US" sz="1200" b="0" dirty="0">
                          <a:solidFill>
                            <a:schemeClr val="tx1"/>
                          </a:solidFill>
                          <a:latin typeface="Century Gothic" panose="020B0502020202020204" pitchFamily="34" charset="0"/>
                        </a:rPr>
                      </a:br>
                      <a:r>
                        <a:rPr lang="en-US" sz="1200" b="0" dirty="0">
                          <a:solidFill>
                            <a:schemeClr val="tx1"/>
                          </a:solidFill>
                          <a:latin typeface="Century Gothic" panose="020B0502020202020204" pitchFamily="34" charset="0"/>
                        </a:rPr>
                        <a:t>Build-Out</a:t>
                      </a:r>
                    </a:p>
                    <a:p>
                      <a:pPr algn="l"/>
                      <a:endParaRPr lang="en-US" sz="1200" b="0" dirty="0">
                        <a:solidFill>
                          <a:schemeClr val="tx1"/>
                        </a:solidFill>
                        <a:latin typeface="Century Gothic" panose="020B0502020202020204" pitchFamily="34" charset="0"/>
                      </a:endParaRPr>
                    </a:p>
                    <a:p>
                      <a:pPr algn="l"/>
                      <a:r>
                        <a:rPr lang="en-US" sz="1200" b="0" dirty="0">
                          <a:solidFill>
                            <a:schemeClr val="tx1"/>
                          </a:solidFill>
                          <a:latin typeface="Century Gothic" panose="020B0502020202020204" pitchFamily="34" charset="0"/>
                        </a:rPr>
                        <a:t>Account Data Structure</a:t>
                      </a:r>
                    </a:p>
                    <a:p>
                      <a:pPr algn="l"/>
                      <a:endParaRPr lang="en-US" sz="1200" b="0" dirty="0">
                        <a:solidFill>
                          <a:schemeClr val="tx1"/>
                        </a:solidFill>
                        <a:latin typeface="Century Gothic" panose="020B0502020202020204" pitchFamily="34" charset="0"/>
                      </a:endParaRPr>
                    </a:p>
                    <a:p>
                      <a:pPr algn="l"/>
                      <a:r>
                        <a:rPr lang="en-US" sz="1200" b="0" dirty="0">
                          <a:solidFill>
                            <a:schemeClr val="tx1"/>
                          </a:solidFill>
                          <a:latin typeface="Century Gothic" panose="020B0502020202020204" pitchFamily="34" charset="0"/>
                        </a:rPr>
                        <a:t>Data Management Process</a:t>
                      </a:r>
                    </a:p>
                  </a:txBody>
                  <a:tcPr marT="18288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Account Plan </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Campaign Strategy</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Account Reviews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Account Intelligence</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Shared Goals and Objectives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Customer Journey Understanding</a:t>
                      </a:r>
                    </a:p>
                  </a:txBody>
                  <a:tcPr marT="182880" marB="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Target Motivation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Personalization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Short-Form Content</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Physical and Virtual Events</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Promo Offers</a:t>
                      </a:r>
                    </a:p>
                  </a:txBody>
                  <a:tcPr marT="182880" marB="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Multichannel Strategy Organization</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Outreach</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Account-Based Advertising</a:t>
                      </a:r>
                    </a:p>
                    <a:p>
                      <a:pPr algn="l" fontAlgn="b"/>
                      <a:endParaRPr lang="en-US" sz="1200" b="0" i="0" u="none" strike="noStrike" dirty="0">
                        <a:solidFill>
                          <a:schemeClr val="tx1"/>
                        </a:solidFill>
                        <a:effectLst/>
                        <a:latin typeface="Century Gothic" panose="020B0502020202020204" pitchFamily="34" charset="0"/>
                      </a:endParaRPr>
                    </a:p>
                    <a:p>
                      <a:pPr algn="l" fontAlgn="b"/>
                      <a:endParaRPr lang="en-US" sz="1200" b="0" i="0" u="none" strike="noStrike" dirty="0">
                        <a:solidFill>
                          <a:schemeClr val="tx1"/>
                        </a:solidFill>
                        <a:effectLst/>
                        <a:latin typeface="Century Gothic" panose="020B0502020202020204" pitchFamily="34" charset="0"/>
                      </a:endParaRPr>
                    </a:p>
                  </a:txBody>
                  <a:tcPr marT="182880" marB="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Feedback Mechanisms</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Campaign Effectiveness</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Engagement Metrics</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chemeClr val="tx1"/>
                        </a:solidFill>
                        <a:effectLst/>
                        <a:latin typeface="Century Gothic" panose="020B0502020202020204"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Coverage Analysis</a:t>
                      </a:r>
                    </a:p>
                  </a:txBody>
                  <a:tcPr marT="182880" marB="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Integrated Technology </a:t>
                      </a:r>
                      <a:br>
                        <a:rPr lang="en-US" sz="1200" b="0" i="0" u="none" strike="noStrike" dirty="0">
                          <a:solidFill>
                            <a:schemeClr val="tx1"/>
                          </a:solidFill>
                          <a:effectLst/>
                          <a:latin typeface="Century Gothic" panose="020B0502020202020204" pitchFamily="34" charset="0"/>
                        </a:rPr>
                      </a:br>
                      <a:r>
                        <a:rPr lang="en-US" sz="1200" b="0" i="0" u="none" strike="noStrike" dirty="0">
                          <a:solidFill>
                            <a:schemeClr val="tx1"/>
                          </a:solidFill>
                          <a:effectLst/>
                          <a:latin typeface="Century Gothic" panose="020B0502020202020204" pitchFamily="34" charset="0"/>
                        </a:rPr>
                        <a:t>and Tools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Performance Metrics and KPIs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ABM Analytics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Predictive Analytics</a:t>
                      </a:r>
                    </a:p>
                    <a:p>
                      <a:pPr algn="l" fontAlgn="b"/>
                      <a:endParaRPr lang="en-US" sz="1200" b="0" i="0" u="none" strike="noStrike" dirty="0">
                        <a:solidFill>
                          <a:schemeClr val="tx1"/>
                        </a:solidFill>
                        <a:effectLst/>
                        <a:latin typeface="Century Gothic" panose="020B0502020202020204" pitchFamily="34" charset="0"/>
                      </a:endParaRPr>
                    </a:p>
                    <a:p>
                      <a:pPr algn="l" fontAlgn="b"/>
                      <a:r>
                        <a:rPr lang="en-US" sz="1200" b="0" i="0" u="none" strike="noStrike" dirty="0">
                          <a:solidFill>
                            <a:schemeClr val="tx1"/>
                          </a:solidFill>
                          <a:effectLst/>
                          <a:latin typeface="Century Gothic" panose="020B0502020202020204" pitchFamily="34" charset="0"/>
                        </a:rPr>
                        <a:t>Data and Marketing Automation</a:t>
                      </a:r>
                    </a:p>
                    <a:p>
                      <a:pPr algn="l" fontAlgn="b"/>
                      <a:endParaRPr lang="en-US" sz="1200" b="0" i="0" u="none" strike="noStrike" dirty="0">
                        <a:solidFill>
                          <a:schemeClr val="tx1"/>
                        </a:solidFill>
                        <a:effectLst/>
                        <a:latin typeface="Century Gothic" panose="020B0502020202020204" pitchFamily="34" charset="0"/>
                      </a:endParaRPr>
                    </a:p>
                  </a:txBody>
                  <a:tcPr marT="182880" marB="0">
                    <a:lnL w="12700" cap="flat" cmpd="sng" algn="ctr">
                      <a:solidFill>
                        <a:srgbClr val="B7C6D8"/>
                      </a:solidFill>
                      <a:prstDash val="solid"/>
                      <a:round/>
                      <a:headEnd type="none" w="med" len="med"/>
                      <a:tailEnd type="none" w="med" len="med"/>
                    </a:lnL>
                    <a:lnR w="12700" cap="flat" cmpd="sng" algn="ctr">
                      <a:solidFill>
                        <a:srgbClr val="B7C6D8"/>
                      </a:solidFill>
                      <a:prstDash val="solid"/>
                      <a:round/>
                      <a:headEnd type="none" w="med" len="med"/>
                      <a:tailEnd type="none" w="med" len="med"/>
                    </a:lnR>
                    <a:lnT w="19050" cap="flat" cmpd="sng" algn="ctr">
                      <a:solidFill>
                        <a:srgbClr val="CFE2FC"/>
                      </a:solidFill>
                      <a:prstDash val="solid"/>
                      <a:round/>
                      <a:headEnd type="none" w="med" len="med"/>
                      <a:tailEnd type="none" w="med" len="med"/>
                    </a:lnT>
                    <a:lnB w="12700" cap="flat" cmpd="sng" algn="ctr">
                      <a:solidFill>
                        <a:srgbClr val="B7C6D8"/>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bl>
          </a:graphicData>
        </a:graphic>
      </p:graphicFrame>
      <p:sp>
        <p:nvSpPr>
          <p:cNvPr id="70" name="Rounded Rectangle 69">
            <a:extLst>
              <a:ext uri="{FF2B5EF4-FFF2-40B4-BE49-F238E27FC236}">
                <a16:creationId xmlns:a16="http://schemas.microsoft.com/office/drawing/2014/main" id="{4BBC886A-AE46-647B-419D-A49EF7AD2513}"/>
              </a:ext>
            </a:extLst>
          </p:cNvPr>
          <p:cNvSpPr/>
          <p:nvPr/>
        </p:nvSpPr>
        <p:spPr>
          <a:xfrm>
            <a:off x="227159" y="1445868"/>
            <a:ext cx="1371600" cy="54864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Target Accounts</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708067" y="1445868"/>
            <a:ext cx="1371600" cy="548640"/>
          </a:xfrm>
          <a:prstGeom prst="roundRect">
            <a:avLst>
              <a:gd name="adj" fmla="val 44954"/>
            </a:avLst>
          </a:prstGeom>
          <a:solidFill>
            <a:srgbClr val="020A6E"/>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Strategy</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188975" y="1445868"/>
            <a:ext cx="1371600" cy="548640"/>
          </a:xfrm>
          <a:prstGeom prst="roundRect">
            <a:avLst>
              <a:gd name="adj" fmla="val 44954"/>
            </a:avLst>
          </a:prstGeom>
          <a:solidFill>
            <a:srgbClr val="030D8A"/>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Data</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4669883" y="1445868"/>
            <a:ext cx="1371600" cy="548640"/>
          </a:xfrm>
          <a:prstGeom prst="roundRect">
            <a:avLst>
              <a:gd name="adj" fmla="val 44954"/>
            </a:avLst>
          </a:prstGeom>
          <a:solidFill>
            <a:srgbClr val="1E5BB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Account Planning</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6150791" y="1445868"/>
            <a:ext cx="1371600" cy="548640"/>
          </a:xfrm>
          <a:prstGeom prst="roundRect">
            <a:avLst>
              <a:gd name="adj" fmla="val 44954"/>
            </a:avLst>
          </a:prstGeom>
          <a:solidFill>
            <a:srgbClr val="0659E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Offers</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112607" y="1445868"/>
            <a:ext cx="1371600" cy="548640"/>
          </a:xfrm>
          <a:prstGeom prst="roundRect">
            <a:avLst>
              <a:gd name="adj" fmla="val 44954"/>
            </a:avLst>
          </a:prstGeom>
          <a:solidFill>
            <a:srgbClr val="00A7B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Metrics</a:t>
            </a:r>
          </a:p>
        </p:txBody>
      </p:sp>
      <p:sp>
        <p:nvSpPr>
          <p:cNvPr id="14" name="TextBox 13">
            <a:extLst>
              <a:ext uri="{FF2B5EF4-FFF2-40B4-BE49-F238E27FC236}">
                <a16:creationId xmlns:a16="http://schemas.microsoft.com/office/drawing/2014/main" id="{2457FD3B-D117-D0D1-9F23-A33D1CCDA5AE}"/>
              </a:ext>
            </a:extLst>
          </p:cNvPr>
          <p:cNvSpPr txBox="1"/>
          <p:nvPr/>
        </p:nvSpPr>
        <p:spPr>
          <a:xfrm>
            <a:off x="249647" y="216762"/>
            <a:ext cx="5555403" cy="523220"/>
          </a:xfrm>
          <a:prstGeom prst="rect">
            <a:avLst/>
          </a:prstGeom>
          <a:noFill/>
          <a:effectLst/>
        </p:spPr>
        <p:txBody>
          <a:bodyPr wrap="square" rtlCol="0">
            <a:spAutoFit/>
          </a:bodyPr>
          <a:lstStyle/>
          <a:p>
            <a:r>
              <a:rPr lang="en-US" sz="2800" i="0" u="none" strike="noStrike" dirty="0">
                <a:solidFill>
                  <a:srgbClr val="1E5BB3"/>
                </a:solidFill>
                <a:effectLst/>
                <a:latin typeface="Century Gothic" panose="020B0502020202020204" pitchFamily="34" charset="0"/>
              </a:rPr>
              <a:t>ABM SELLING FRAMEWORK</a:t>
            </a:r>
            <a:endParaRPr lang="en-US" sz="2800" dirty="0">
              <a:solidFill>
                <a:srgbClr val="1E5BB3"/>
              </a:solidFill>
              <a:latin typeface="Century Gothic" panose="020B0502020202020204" pitchFamily="34" charset="0"/>
            </a:endParaRPr>
          </a:p>
        </p:txBody>
      </p:sp>
      <p:grpSp>
        <p:nvGrpSpPr>
          <p:cNvPr id="15" name="Group 14">
            <a:extLst>
              <a:ext uri="{FF2B5EF4-FFF2-40B4-BE49-F238E27FC236}">
                <a16:creationId xmlns:a16="http://schemas.microsoft.com/office/drawing/2014/main" id="{55F41822-0A6E-94FB-111A-1E6611B450C6}"/>
              </a:ext>
            </a:extLst>
          </p:cNvPr>
          <p:cNvGrpSpPr/>
          <p:nvPr/>
        </p:nvGrpSpPr>
        <p:grpSpPr>
          <a:xfrm>
            <a:off x="5049164" y="741473"/>
            <a:ext cx="619991" cy="619991"/>
            <a:chOff x="6754062" y="763549"/>
            <a:chExt cx="619991" cy="619991"/>
          </a:xfrm>
          <a:solidFill>
            <a:srgbClr val="1E5BB3"/>
          </a:solidFill>
        </p:grpSpPr>
        <p:sp>
          <p:nvSpPr>
            <p:cNvPr id="102" name="Freeform 101">
              <a:extLst>
                <a:ext uri="{FF2B5EF4-FFF2-40B4-BE49-F238E27FC236}">
                  <a16:creationId xmlns:a16="http://schemas.microsoft.com/office/drawing/2014/main" id="{C7B6EC27-DA5B-F3DF-40BC-6716CE7346F5}"/>
                </a:ext>
              </a:extLst>
            </p:cNvPr>
            <p:cNvSpPr/>
            <p:nvPr/>
          </p:nvSpPr>
          <p:spPr>
            <a:xfrm>
              <a:off x="6766978" y="815214"/>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1E5BB3">
                <a:alpha val="5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6754062" y="763549"/>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grp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6819936"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7217763"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7084723"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6952975"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6819936"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7217763"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7084723"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6952975"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6819936"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7217763"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7084723"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grp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6952975"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6819936"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7217763"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7084723"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6952975"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E5BB3">
                <a:alpha val="30000"/>
              </a:srgbClr>
            </a:solidFill>
            <a:ln w="12898"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88626" y="791814"/>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834126" y="529260"/>
            <a:ext cx="871728" cy="871728"/>
            <a:chOff x="10121566" y="104331"/>
            <a:chExt cx="871728" cy="871728"/>
          </a:xfrm>
          <a:solidFill>
            <a:srgbClr val="238293"/>
          </a:solidFill>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pFill/>
            <a:ln w="9525" cap="flat">
              <a:noFill/>
              <a:prstDash val="solid"/>
              <a:miter/>
            </a:ln>
          </p:spPr>
          <p:txBody>
            <a:bodyPr rtlCol="0" anchor="ctr"/>
            <a:lstStyle/>
            <a:p>
              <a:endParaRPr lang="en-US"/>
            </a:p>
          </p:txBody>
        </p:sp>
      </p:grpSp>
      <p:pic>
        <p:nvPicPr>
          <p:cNvPr id="19" name="Graphic 18">
            <a:extLst>
              <a:ext uri="{FF2B5EF4-FFF2-40B4-BE49-F238E27FC236}">
                <a16:creationId xmlns:a16="http://schemas.microsoft.com/office/drawing/2014/main" id="{D42DEDFE-BD06-D8EA-2F8A-6C5A5A29A71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75380" y="795256"/>
            <a:ext cx="564736" cy="564736"/>
          </a:xfrm>
          <a:prstGeom prst="rect">
            <a:avLst/>
          </a:prstGeom>
        </p:spPr>
      </p:pic>
      <p:grpSp>
        <p:nvGrpSpPr>
          <p:cNvPr id="2" name="Group 1">
            <a:extLst>
              <a:ext uri="{FF2B5EF4-FFF2-40B4-BE49-F238E27FC236}">
                <a16:creationId xmlns:a16="http://schemas.microsoft.com/office/drawing/2014/main" id="{86249328-81AA-C5CF-BB7F-2B75C5D9E3DB}"/>
              </a:ext>
            </a:extLst>
          </p:cNvPr>
          <p:cNvGrpSpPr>
            <a:grpSpLocks noChangeAspect="1"/>
          </p:cNvGrpSpPr>
          <p:nvPr/>
        </p:nvGrpSpPr>
        <p:grpSpPr>
          <a:xfrm>
            <a:off x="10600967" y="6144195"/>
            <a:ext cx="1325880" cy="625573"/>
            <a:chOff x="7128670" y="4423550"/>
            <a:chExt cx="4850063" cy="2288344"/>
          </a:xfrm>
        </p:grpSpPr>
        <p:sp>
          <p:nvSpPr>
            <p:cNvPr id="3" name="Freeform 2">
              <a:extLst>
                <a:ext uri="{FF2B5EF4-FFF2-40B4-BE49-F238E27FC236}">
                  <a16:creationId xmlns:a16="http://schemas.microsoft.com/office/drawing/2014/main" id="{04E752E6-BF24-CC48-8EBD-F14FB2333397}"/>
                </a:ext>
              </a:extLst>
            </p:cNvPr>
            <p:cNvSpPr/>
            <p:nvPr/>
          </p:nvSpPr>
          <p:spPr>
            <a:xfrm>
              <a:off x="7128670" y="4423550"/>
              <a:ext cx="1525633" cy="1754651"/>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E5BB3"/>
                </a:gs>
                <a:gs pos="99000">
                  <a:srgbClr val="749DD9">
                    <a:alpha val="75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 name="Freeform 3">
              <a:extLst>
                <a:ext uri="{FF2B5EF4-FFF2-40B4-BE49-F238E27FC236}">
                  <a16:creationId xmlns:a16="http://schemas.microsoft.com/office/drawing/2014/main" id="{A2D86BD9-2932-417D-339D-E3303F8960F0}"/>
                </a:ext>
              </a:extLst>
            </p:cNvPr>
            <p:cNvSpPr/>
            <p:nvPr/>
          </p:nvSpPr>
          <p:spPr>
            <a:xfrm>
              <a:off x="8888780" y="4425139"/>
              <a:ext cx="1211184" cy="1749509"/>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Freeform 4">
              <a:extLst>
                <a:ext uri="{FF2B5EF4-FFF2-40B4-BE49-F238E27FC236}">
                  <a16:creationId xmlns:a16="http://schemas.microsoft.com/office/drawing/2014/main" id="{2C50B63C-6565-D4D8-96C4-55433A8887B6}"/>
                </a:ext>
              </a:extLst>
            </p:cNvPr>
            <p:cNvSpPr/>
            <p:nvPr/>
          </p:nvSpPr>
          <p:spPr>
            <a:xfrm>
              <a:off x="10378125" y="4425139"/>
              <a:ext cx="1600608" cy="1749509"/>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 name="Group 5">
              <a:extLst>
                <a:ext uri="{FF2B5EF4-FFF2-40B4-BE49-F238E27FC236}">
                  <a16:creationId xmlns:a16="http://schemas.microsoft.com/office/drawing/2014/main" id="{BD64C276-F3FE-8BAC-B901-BBD8819D8AA5}"/>
                </a:ext>
              </a:extLst>
            </p:cNvPr>
            <p:cNvGrpSpPr/>
            <p:nvPr/>
          </p:nvGrpSpPr>
          <p:grpSpPr>
            <a:xfrm>
              <a:off x="7138799" y="6320753"/>
              <a:ext cx="4836191" cy="391049"/>
              <a:chOff x="7156363" y="6320753"/>
              <a:chExt cx="4836191" cy="391049"/>
            </a:xfrm>
            <a:solidFill>
              <a:srgbClr val="1E5BB3"/>
            </a:solidFill>
          </p:grpSpPr>
          <p:sp>
            <p:nvSpPr>
              <p:cNvPr id="9" name="Freeform 8">
                <a:extLst>
                  <a:ext uri="{FF2B5EF4-FFF2-40B4-BE49-F238E27FC236}">
                    <a16:creationId xmlns:a16="http://schemas.microsoft.com/office/drawing/2014/main" id="{CF8743C7-C538-4E00-AD1D-A0C6DDE1D92D}"/>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9B2839C-20B8-2F81-F230-898BF823ACE3}"/>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8CE13CA-3A9F-74CB-CB65-755378A2DEA2}"/>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249E211C-FE08-BB5F-84A8-57315B56F6C6}"/>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8809EC3-32AC-4AB8-5415-C8DACA590E9A}"/>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49FE4DAF-ABE5-02E8-CA44-8ADC922CBDC4}"/>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FE5CDAC-E626-0A6A-4F5A-B8C7CB41A13F}"/>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472003-50D6-3DFB-6659-6BB93478E6F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05149906-6639-89D4-EC55-906C09B3BAE9}"/>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26439AC-37AF-FCD8-9BB7-C205D27129EB}"/>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D5C9C2C-5847-58D0-36BB-1863B0243601}"/>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0C16F678-E70B-BA4B-C4DE-D3BC2A6EE87E}"/>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0B29F39F-45F9-700B-1174-9C26504B0B36}"/>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2FF0B8FC-F81F-136F-D8D4-0C2A35D6DB3C}"/>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3D52623-9B06-32A0-DC3C-D5FC328E2D7B}"/>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ABDE6B0A-D452-7BE0-41ED-87C0AE0955F3}"/>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54DB6F3-C9EC-8229-BDB6-BD97057880E3}"/>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748F41E4-FED8-4971-E73B-B85951F6CE8B}"/>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D57CCBF1-0FA0-5C25-2935-2A7F66C81768}"/>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34E3DB4A-7BA0-F21F-AAF8-40415ECE47D1}"/>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34915F0E-EB74-96C4-A90D-EC4050CADD61}"/>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7" name="Freeform 6">
              <a:extLst>
                <a:ext uri="{FF2B5EF4-FFF2-40B4-BE49-F238E27FC236}">
                  <a16:creationId xmlns:a16="http://schemas.microsoft.com/office/drawing/2014/main" id="{BA65F11D-DE27-2A57-D6A7-5EBC90EF491C}"/>
                </a:ext>
              </a:extLst>
            </p:cNvPr>
            <p:cNvSpPr/>
            <p:nvPr/>
          </p:nvSpPr>
          <p:spPr>
            <a:xfrm>
              <a:off x="7128670"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1E5BB3"/>
                </a:gs>
                <a:gs pos="99000">
                  <a:srgbClr val="749DD9">
                    <a:alpha val="50000"/>
                  </a:srgbClr>
                </a:gs>
              </a:gsLst>
              <a:lin ang="0" scaled="0"/>
            </a:grad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57BC301-ED4B-70D0-CBAB-D40A70EF81A2}"/>
                </a:ext>
              </a:extLst>
            </p:cNvPr>
            <p:cNvSpPr/>
            <p:nvPr/>
          </p:nvSpPr>
          <p:spPr>
            <a:xfrm>
              <a:off x="8687152"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749DD9"/>
            </a:solidFill>
            <a:ln w="8653" cap="flat">
              <a:noFill/>
              <a:prstDash val="solid"/>
              <a:miter/>
            </a:ln>
          </p:spPr>
          <p:txBody>
            <a:bodyPr rtlCol="0" anchor="ctr"/>
            <a:lstStyle/>
            <a:p>
              <a:endParaRPr lang="en-US"/>
            </a:p>
          </p:txBody>
        </p:sp>
      </p:grpSp>
      <p:sp>
        <p:nvSpPr>
          <p:cNvPr id="77" name="Rounded Rectangle 76">
            <a:extLst>
              <a:ext uri="{FF2B5EF4-FFF2-40B4-BE49-F238E27FC236}">
                <a16:creationId xmlns:a16="http://schemas.microsoft.com/office/drawing/2014/main" id="{C640BD06-F808-963C-CEDB-EAC4758E9D9A}"/>
              </a:ext>
            </a:extLst>
          </p:cNvPr>
          <p:cNvSpPr/>
          <p:nvPr/>
        </p:nvSpPr>
        <p:spPr>
          <a:xfrm>
            <a:off x="7631699" y="1445868"/>
            <a:ext cx="1371600" cy="548640"/>
          </a:xfrm>
          <a:prstGeom prst="roundRect">
            <a:avLst>
              <a:gd name="adj" fmla="val 44954"/>
            </a:avLst>
          </a:prstGeom>
          <a:solidFill>
            <a:srgbClr val="0387AF"/>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Channels</a:t>
            </a:r>
          </a:p>
        </p:txBody>
      </p:sp>
      <p:sp>
        <p:nvSpPr>
          <p:cNvPr id="78" name="Rounded Rectangle 77">
            <a:extLst>
              <a:ext uri="{FF2B5EF4-FFF2-40B4-BE49-F238E27FC236}">
                <a16:creationId xmlns:a16="http://schemas.microsoft.com/office/drawing/2014/main" id="{74A06FF4-A26A-BB91-CB88-5E19CAE4AB37}"/>
              </a:ext>
            </a:extLst>
          </p:cNvPr>
          <p:cNvSpPr/>
          <p:nvPr/>
        </p:nvSpPr>
        <p:spPr>
          <a:xfrm>
            <a:off x="10593516" y="1445868"/>
            <a:ext cx="1371600" cy="548640"/>
          </a:xfrm>
          <a:prstGeom prst="roundRect">
            <a:avLst>
              <a:gd name="adj" fmla="val 44954"/>
            </a:avLst>
          </a:prstGeom>
          <a:solidFill>
            <a:srgbClr val="23829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Technology</a:t>
            </a:r>
          </a:p>
        </p:txBody>
      </p:sp>
      <p:grpSp>
        <p:nvGrpSpPr>
          <p:cNvPr id="85" name="Group 84">
            <a:extLst>
              <a:ext uri="{FF2B5EF4-FFF2-40B4-BE49-F238E27FC236}">
                <a16:creationId xmlns:a16="http://schemas.microsoft.com/office/drawing/2014/main" id="{A9808BE7-34B9-58D8-9622-44DDAF8EEA63}"/>
              </a:ext>
            </a:extLst>
          </p:cNvPr>
          <p:cNvGrpSpPr/>
          <p:nvPr/>
        </p:nvGrpSpPr>
        <p:grpSpPr>
          <a:xfrm>
            <a:off x="204857" y="2578267"/>
            <a:ext cx="11782561" cy="365760"/>
            <a:chOff x="-6942" y="2555965"/>
            <a:chExt cx="12198942" cy="365760"/>
          </a:xfrm>
        </p:grpSpPr>
        <p:sp>
          <p:nvSpPr>
            <p:cNvPr id="17" name="Rounded Rectangle 16">
              <a:extLst>
                <a:ext uri="{FF2B5EF4-FFF2-40B4-BE49-F238E27FC236}">
                  <a16:creationId xmlns:a16="http://schemas.microsoft.com/office/drawing/2014/main" id="{49739F89-02C6-76CC-4F16-39DA431EE879}"/>
                </a:ext>
              </a:extLst>
            </p:cNvPr>
            <p:cNvSpPr/>
            <p:nvPr/>
          </p:nvSpPr>
          <p:spPr>
            <a:xfrm>
              <a:off x="-6942" y="2555965"/>
              <a:ext cx="12198942" cy="365760"/>
            </a:xfrm>
            <a:prstGeom prst="roundRect">
              <a:avLst>
                <a:gd name="adj" fmla="val 50000"/>
              </a:avLst>
            </a:prstGeom>
            <a:solidFill>
              <a:srgbClr val="1E5B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pc="600" dirty="0">
                  <a:solidFill>
                    <a:srgbClr val="B2D2FC"/>
                  </a:solidFill>
                  <a:latin typeface="Century Gothic" panose="020B0502020202020204" pitchFamily="34" charset="0"/>
                </a:rPr>
                <a:t>CRITICAL ELEMENTS</a:t>
              </a:r>
            </a:p>
          </p:txBody>
        </p:sp>
        <p:cxnSp>
          <p:nvCxnSpPr>
            <p:cNvPr id="81" name="Straight Connector 80">
              <a:extLst>
                <a:ext uri="{FF2B5EF4-FFF2-40B4-BE49-F238E27FC236}">
                  <a16:creationId xmlns:a16="http://schemas.microsoft.com/office/drawing/2014/main" id="{841245B3-6669-3039-E585-64C6781C87BB}"/>
                </a:ext>
              </a:extLst>
            </p:cNvPr>
            <p:cNvCxnSpPr>
              <a:cxnSpLocks/>
            </p:cNvCxnSpPr>
            <p:nvPr/>
          </p:nvCxnSpPr>
          <p:spPr>
            <a:xfrm flipV="1">
              <a:off x="7986807" y="2718845"/>
              <a:ext cx="4041761" cy="146"/>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82744FC-D5A8-1D19-2D41-5DF52AC102E6}"/>
                </a:ext>
              </a:extLst>
            </p:cNvPr>
            <p:cNvCxnSpPr>
              <a:cxnSpLocks/>
            </p:cNvCxnSpPr>
            <p:nvPr/>
          </p:nvCxnSpPr>
          <p:spPr>
            <a:xfrm flipH="1" flipV="1">
              <a:off x="94950" y="2718845"/>
              <a:ext cx="4023533" cy="146"/>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7" name="Graphic 125">
            <a:extLst>
              <a:ext uri="{FF2B5EF4-FFF2-40B4-BE49-F238E27FC236}">
                <a16:creationId xmlns:a16="http://schemas.microsoft.com/office/drawing/2014/main" id="{15345C9F-ABDD-6C79-D38C-EDB6EDF41875}"/>
              </a:ext>
            </a:extLst>
          </p:cNvPr>
          <p:cNvGrpSpPr/>
          <p:nvPr/>
        </p:nvGrpSpPr>
        <p:grpSpPr>
          <a:xfrm>
            <a:off x="7980059" y="747601"/>
            <a:ext cx="679058" cy="622469"/>
            <a:chOff x="2416435" y="216550"/>
            <a:chExt cx="781384" cy="716268"/>
          </a:xfrm>
          <a:solidFill>
            <a:srgbClr val="0387B0"/>
          </a:solidFill>
        </p:grpSpPr>
        <p:sp>
          <p:nvSpPr>
            <p:cNvPr id="88" name="Freeform 87">
              <a:extLst>
                <a:ext uri="{FF2B5EF4-FFF2-40B4-BE49-F238E27FC236}">
                  <a16:creationId xmlns:a16="http://schemas.microsoft.com/office/drawing/2014/main" id="{4D29ADC0-5A1F-AB4D-72BF-2C7E1C2E3C31}"/>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387B0">
                <a:alpha val="25000"/>
              </a:srgbClr>
            </a:solidFill>
            <a:ln w="1627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C793F208-E1C9-990A-CD45-482B63E18788}"/>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A6A5DF1A-043B-AA42-4268-1A0592DC5423}"/>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93D3F43F-5C98-21A9-8A7D-45911FCAECF9}"/>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387B0">
                <a:alpha val="50000"/>
              </a:srgbClr>
            </a:solidFill>
            <a:ln w="16272"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081712F5-4DE5-DD21-FE78-C264ADFACD84}"/>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94" name="Graphic 93">
            <a:extLst>
              <a:ext uri="{FF2B5EF4-FFF2-40B4-BE49-F238E27FC236}">
                <a16:creationId xmlns:a16="http://schemas.microsoft.com/office/drawing/2014/main" id="{2CF454A1-F974-3F2B-456C-34EA6A1F762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533936" y="753487"/>
            <a:ext cx="636298" cy="636298"/>
          </a:xfrm>
          <a:prstGeom prst="rect">
            <a:avLst/>
          </a:prstGeom>
        </p:spPr>
      </p:pic>
      <p:pic>
        <p:nvPicPr>
          <p:cNvPr id="96" name="Graphic 95">
            <a:extLst>
              <a:ext uri="{FF2B5EF4-FFF2-40B4-BE49-F238E27FC236}">
                <a16:creationId xmlns:a16="http://schemas.microsoft.com/office/drawing/2014/main" id="{25E50DE2-8A26-4365-C4E4-136DB62EF16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605451" y="753487"/>
            <a:ext cx="615499" cy="615499"/>
          </a:xfrm>
          <a:prstGeom prst="rect">
            <a:avLst/>
          </a:prstGeom>
        </p:spPr>
      </p:pic>
      <p:pic>
        <p:nvPicPr>
          <p:cNvPr id="125" name="Graphic 124">
            <a:extLst>
              <a:ext uri="{FF2B5EF4-FFF2-40B4-BE49-F238E27FC236}">
                <a16:creationId xmlns:a16="http://schemas.microsoft.com/office/drawing/2014/main" id="{5CBA0503-FC1C-0D1B-D056-5A18A1033AD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038554" y="734451"/>
            <a:ext cx="666537" cy="666537"/>
          </a:xfrm>
          <a:prstGeom prst="rect">
            <a:avLst/>
          </a:prstGeom>
        </p:spPr>
      </p:pic>
      <p:grpSp>
        <p:nvGrpSpPr>
          <p:cNvPr id="1037" name="Group 1036">
            <a:extLst>
              <a:ext uri="{FF2B5EF4-FFF2-40B4-BE49-F238E27FC236}">
                <a16:creationId xmlns:a16="http://schemas.microsoft.com/office/drawing/2014/main" id="{A615027A-4A37-7C98-D7DD-BBE9D5D44EE3}"/>
              </a:ext>
            </a:extLst>
          </p:cNvPr>
          <p:cNvGrpSpPr/>
          <p:nvPr/>
        </p:nvGrpSpPr>
        <p:grpSpPr>
          <a:xfrm>
            <a:off x="9266355" y="597706"/>
            <a:ext cx="402336" cy="402336"/>
            <a:chOff x="9266355" y="597706"/>
            <a:chExt cx="402336" cy="402336"/>
          </a:xfrm>
        </p:grpSpPr>
        <p:grpSp>
          <p:nvGrpSpPr>
            <p:cNvPr id="1034" name="Group 1033">
              <a:extLst>
                <a:ext uri="{FF2B5EF4-FFF2-40B4-BE49-F238E27FC236}">
                  <a16:creationId xmlns:a16="http://schemas.microsoft.com/office/drawing/2014/main" id="{6A0DA9FD-5AB0-30AE-052F-D7D4014B030A}"/>
                </a:ext>
              </a:extLst>
            </p:cNvPr>
            <p:cNvGrpSpPr/>
            <p:nvPr/>
          </p:nvGrpSpPr>
          <p:grpSpPr>
            <a:xfrm>
              <a:off x="9267774" y="599125"/>
              <a:ext cx="399499" cy="399499"/>
              <a:chOff x="9269192" y="601254"/>
              <a:chExt cx="399499" cy="399499"/>
            </a:xfrm>
          </p:grpSpPr>
          <p:grpSp>
            <p:nvGrpSpPr>
              <p:cNvPr id="110" name="Group 109">
                <a:extLst>
                  <a:ext uri="{FF2B5EF4-FFF2-40B4-BE49-F238E27FC236}">
                    <a16:creationId xmlns:a16="http://schemas.microsoft.com/office/drawing/2014/main" id="{E66F4695-E00A-154D-976C-9A2A81ECD7A2}"/>
                  </a:ext>
                </a:extLst>
              </p:cNvPr>
              <p:cNvGrpSpPr/>
              <p:nvPr/>
            </p:nvGrpSpPr>
            <p:grpSpPr>
              <a:xfrm>
                <a:off x="9269192" y="601254"/>
                <a:ext cx="399499" cy="399499"/>
                <a:chOff x="9284251" y="611496"/>
                <a:chExt cx="171450" cy="171450"/>
              </a:xfrm>
              <a:solidFill>
                <a:srgbClr val="00A7B7"/>
              </a:solidFill>
            </p:grpSpPr>
            <p:sp>
              <p:nvSpPr>
                <p:cNvPr id="107" name="Freeform 106">
                  <a:extLst>
                    <a:ext uri="{FF2B5EF4-FFF2-40B4-BE49-F238E27FC236}">
                      <a16:creationId xmlns:a16="http://schemas.microsoft.com/office/drawing/2014/main" id="{008410A0-CCAB-8990-6DEF-671C9C28C6DD}"/>
                    </a:ext>
                  </a:extLst>
                </p:cNvPr>
                <p:cNvSpPr/>
                <p:nvPr/>
              </p:nvSpPr>
              <p:spPr>
                <a:xfrm>
                  <a:off x="9284251" y="611496"/>
                  <a:ext cx="171450" cy="171450"/>
                </a:xfrm>
                <a:custGeom>
                  <a:avLst/>
                  <a:gdLst>
                    <a:gd name="connsiteX0" fmla="*/ 85725 w 171450"/>
                    <a:gd name="connsiteY0" fmla="*/ 171450 h 171450"/>
                    <a:gd name="connsiteX1" fmla="*/ 171450 w 171450"/>
                    <a:gd name="connsiteY1" fmla="*/ 85725 h 171450"/>
                    <a:gd name="connsiteX2" fmla="*/ 85725 w 171450"/>
                    <a:gd name="connsiteY2" fmla="*/ 0 h 171450"/>
                    <a:gd name="connsiteX3" fmla="*/ 0 w 171450"/>
                    <a:gd name="connsiteY3" fmla="*/ 85725 h 171450"/>
                    <a:gd name="connsiteX4" fmla="*/ 85725 w 171450"/>
                    <a:gd name="connsiteY4" fmla="*/ 171450 h 171450"/>
                    <a:gd name="connsiteX5" fmla="*/ 95250 w 171450"/>
                    <a:gd name="connsiteY5" fmla="*/ 19812 h 171450"/>
                    <a:gd name="connsiteX6" fmla="*/ 96298 w 171450"/>
                    <a:gd name="connsiteY6" fmla="*/ 19812 h 171450"/>
                    <a:gd name="connsiteX7" fmla="*/ 105823 w 171450"/>
                    <a:gd name="connsiteY7" fmla="*/ 21908 h 171450"/>
                    <a:gd name="connsiteX8" fmla="*/ 106394 w 171450"/>
                    <a:gd name="connsiteY8" fmla="*/ 21908 h 171450"/>
                    <a:gd name="connsiteX9" fmla="*/ 114871 w 171450"/>
                    <a:gd name="connsiteY9" fmla="*/ 25336 h 171450"/>
                    <a:gd name="connsiteX10" fmla="*/ 116491 w 171450"/>
                    <a:gd name="connsiteY10" fmla="*/ 26098 h 171450"/>
                    <a:gd name="connsiteX11" fmla="*/ 124206 w 171450"/>
                    <a:gd name="connsiteY11" fmla="*/ 30861 h 171450"/>
                    <a:gd name="connsiteX12" fmla="*/ 125825 w 171450"/>
                    <a:gd name="connsiteY12" fmla="*/ 32004 h 171450"/>
                    <a:gd name="connsiteX13" fmla="*/ 132779 w 171450"/>
                    <a:gd name="connsiteY13" fmla="*/ 38005 h 171450"/>
                    <a:gd name="connsiteX14" fmla="*/ 132779 w 171450"/>
                    <a:gd name="connsiteY14" fmla="*/ 38005 h 171450"/>
                    <a:gd name="connsiteX15" fmla="*/ 138779 w 171450"/>
                    <a:gd name="connsiteY15" fmla="*/ 45053 h 171450"/>
                    <a:gd name="connsiteX16" fmla="*/ 139922 w 171450"/>
                    <a:gd name="connsiteY16" fmla="*/ 46672 h 171450"/>
                    <a:gd name="connsiteX17" fmla="*/ 144685 w 171450"/>
                    <a:gd name="connsiteY17" fmla="*/ 54388 h 171450"/>
                    <a:gd name="connsiteX18" fmla="*/ 145447 w 171450"/>
                    <a:gd name="connsiteY18" fmla="*/ 56007 h 171450"/>
                    <a:gd name="connsiteX19" fmla="*/ 148876 w 171450"/>
                    <a:gd name="connsiteY19" fmla="*/ 64484 h 171450"/>
                    <a:gd name="connsiteX20" fmla="*/ 148876 w 171450"/>
                    <a:gd name="connsiteY20" fmla="*/ 65056 h 171450"/>
                    <a:gd name="connsiteX21" fmla="*/ 150971 w 171450"/>
                    <a:gd name="connsiteY21" fmla="*/ 74581 h 171450"/>
                    <a:gd name="connsiteX22" fmla="*/ 150971 w 171450"/>
                    <a:gd name="connsiteY22" fmla="*/ 75629 h 171450"/>
                    <a:gd name="connsiteX23" fmla="*/ 95250 w 171450"/>
                    <a:gd name="connsiteY23" fmla="*/ 75629 h 171450"/>
                    <a:gd name="connsiteX24" fmla="*/ 95250 w 171450"/>
                    <a:gd name="connsiteY24" fmla="*/ 19812 h 171450"/>
                    <a:gd name="connsiteX25" fmla="*/ 76200 w 171450"/>
                    <a:gd name="connsiteY25" fmla="*/ 19812 h 171450"/>
                    <a:gd name="connsiteX26" fmla="*/ 76200 w 171450"/>
                    <a:gd name="connsiteY26" fmla="*/ 85725 h 171450"/>
                    <a:gd name="connsiteX27" fmla="*/ 85725 w 171450"/>
                    <a:gd name="connsiteY27" fmla="*/ 95250 h 171450"/>
                    <a:gd name="connsiteX28" fmla="*/ 151638 w 171450"/>
                    <a:gd name="connsiteY28" fmla="*/ 95250 h 171450"/>
                    <a:gd name="connsiteX29" fmla="*/ 76200 w 171450"/>
                    <a:gd name="connsiteY29" fmla="*/ 151829 h 171450"/>
                    <a:gd name="connsiteX30" fmla="*/ 19621 w 171450"/>
                    <a:gd name="connsiteY30" fmla="*/ 76391 h 171450"/>
                    <a:gd name="connsiteX31" fmla="*/ 76200 w 171450"/>
                    <a:gd name="connsiteY31" fmla="*/ 19812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71450" h="171450">
                      <a:moveTo>
                        <a:pt x="85725" y="171450"/>
                      </a:moveTo>
                      <a:cubicBezTo>
                        <a:pt x="133064" y="171450"/>
                        <a:pt x="171450" y="133064"/>
                        <a:pt x="171450" y="85725"/>
                      </a:cubicBezTo>
                      <a:cubicBezTo>
                        <a:pt x="171450" y="38386"/>
                        <a:pt x="133064" y="0"/>
                        <a:pt x="85725" y="0"/>
                      </a:cubicBezTo>
                      <a:cubicBezTo>
                        <a:pt x="38386" y="0"/>
                        <a:pt x="0" y="38386"/>
                        <a:pt x="0" y="85725"/>
                      </a:cubicBezTo>
                      <a:cubicBezTo>
                        <a:pt x="0" y="133064"/>
                        <a:pt x="38386" y="171450"/>
                        <a:pt x="85725" y="171450"/>
                      </a:cubicBezTo>
                      <a:close/>
                      <a:moveTo>
                        <a:pt x="95250" y="19812"/>
                      </a:moveTo>
                      <a:lnTo>
                        <a:pt x="96298" y="19812"/>
                      </a:lnTo>
                      <a:cubicBezTo>
                        <a:pt x="99536" y="20288"/>
                        <a:pt x="102680" y="20955"/>
                        <a:pt x="105823" y="21908"/>
                      </a:cubicBezTo>
                      <a:lnTo>
                        <a:pt x="106394" y="21908"/>
                      </a:lnTo>
                      <a:cubicBezTo>
                        <a:pt x="109252" y="22860"/>
                        <a:pt x="112109" y="24003"/>
                        <a:pt x="114871" y="25336"/>
                      </a:cubicBezTo>
                      <a:lnTo>
                        <a:pt x="116491" y="26098"/>
                      </a:lnTo>
                      <a:cubicBezTo>
                        <a:pt x="119158" y="27527"/>
                        <a:pt x="121730" y="29146"/>
                        <a:pt x="124206" y="30861"/>
                      </a:cubicBezTo>
                      <a:lnTo>
                        <a:pt x="125825" y="32004"/>
                      </a:lnTo>
                      <a:cubicBezTo>
                        <a:pt x="128302" y="33814"/>
                        <a:pt x="130588" y="35814"/>
                        <a:pt x="132779" y="38005"/>
                      </a:cubicBezTo>
                      <a:lnTo>
                        <a:pt x="132779" y="38005"/>
                      </a:lnTo>
                      <a:cubicBezTo>
                        <a:pt x="134969" y="40195"/>
                        <a:pt x="136969" y="42577"/>
                        <a:pt x="138779" y="45053"/>
                      </a:cubicBezTo>
                      <a:lnTo>
                        <a:pt x="139922" y="46672"/>
                      </a:lnTo>
                      <a:cubicBezTo>
                        <a:pt x="141637" y="49149"/>
                        <a:pt x="143256" y="51721"/>
                        <a:pt x="144685" y="54388"/>
                      </a:cubicBezTo>
                      <a:cubicBezTo>
                        <a:pt x="144685" y="54959"/>
                        <a:pt x="145161" y="55531"/>
                        <a:pt x="145447" y="56007"/>
                      </a:cubicBezTo>
                      <a:cubicBezTo>
                        <a:pt x="146780" y="58769"/>
                        <a:pt x="147923" y="61627"/>
                        <a:pt x="148876" y="64484"/>
                      </a:cubicBezTo>
                      <a:lnTo>
                        <a:pt x="148876" y="65056"/>
                      </a:lnTo>
                      <a:cubicBezTo>
                        <a:pt x="149828" y="68199"/>
                        <a:pt x="150495" y="71342"/>
                        <a:pt x="150971" y="74581"/>
                      </a:cubicBezTo>
                      <a:lnTo>
                        <a:pt x="150971" y="75629"/>
                      </a:lnTo>
                      <a:lnTo>
                        <a:pt x="95250" y="75629"/>
                      </a:lnTo>
                      <a:lnTo>
                        <a:pt x="95250" y="19812"/>
                      </a:lnTo>
                      <a:close/>
                      <a:moveTo>
                        <a:pt x="76200" y="19812"/>
                      </a:moveTo>
                      <a:lnTo>
                        <a:pt x="76200" y="85725"/>
                      </a:lnTo>
                      <a:cubicBezTo>
                        <a:pt x="76200" y="90964"/>
                        <a:pt x="80486" y="95250"/>
                        <a:pt x="85725" y="95250"/>
                      </a:cubicBezTo>
                      <a:lnTo>
                        <a:pt x="151638" y="95250"/>
                      </a:lnTo>
                      <a:cubicBezTo>
                        <a:pt x="146399" y="131731"/>
                        <a:pt x="112681" y="157067"/>
                        <a:pt x="76200" y="151829"/>
                      </a:cubicBezTo>
                      <a:cubicBezTo>
                        <a:pt x="39719" y="146590"/>
                        <a:pt x="14383" y="112871"/>
                        <a:pt x="19621" y="76391"/>
                      </a:cubicBezTo>
                      <a:cubicBezTo>
                        <a:pt x="23813" y="47054"/>
                        <a:pt x="46863" y="24003"/>
                        <a:pt x="76200" y="19812"/>
                      </a:cubicBezTo>
                      <a:close/>
                    </a:path>
                  </a:pathLst>
                </a:custGeom>
                <a:solidFill>
                  <a:srgbClr val="00A7B7"/>
                </a:solidFill>
                <a:ln w="9525"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0D9EDC3D-3E1B-ECA7-8E66-7BCDE88C9C5F}"/>
                    </a:ext>
                  </a:extLst>
                </p:cNvPr>
                <p:cNvSpPr/>
                <p:nvPr/>
              </p:nvSpPr>
              <p:spPr>
                <a:xfrm>
                  <a:off x="9369976" y="621021"/>
                  <a:ext cx="76200" cy="76200"/>
                </a:xfrm>
                <a:custGeom>
                  <a:avLst/>
                  <a:gdLst>
                    <a:gd name="connsiteX0" fmla="*/ 0 w 76200"/>
                    <a:gd name="connsiteY0" fmla="*/ 0 h 76200"/>
                    <a:gd name="connsiteX1" fmla="*/ 0 w 76200"/>
                    <a:gd name="connsiteY1" fmla="*/ 76200 h 76200"/>
                    <a:gd name="connsiteX2" fmla="*/ 76200 w 76200"/>
                    <a:gd name="connsiteY2" fmla="*/ 76200 h 76200"/>
                    <a:gd name="connsiteX3" fmla="*/ 0 w 76200"/>
                    <a:gd name="connsiteY3" fmla="*/ 0 h 76200"/>
                  </a:gdLst>
                  <a:ahLst/>
                  <a:cxnLst>
                    <a:cxn ang="0">
                      <a:pos x="connsiteX0" y="connsiteY0"/>
                    </a:cxn>
                    <a:cxn ang="0">
                      <a:pos x="connsiteX1" y="connsiteY1"/>
                    </a:cxn>
                    <a:cxn ang="0">
                      <a:pos x="connsiteX2" y="connsiteY2"/>
                    </a:cxn>
                    <a:cxn ang="0">
                      <a:pos x="connsiteX3" y="connsiteY3"/>
                    </a:cxn>
                  </a:cxnLst>
                  <a:rect l="l" t="t" r="r" b="b"/>
                  <a:pathLst>
                    <a:path w="76200" h="76200">
                      <a:moveTo>
                        <a:pt x="0" y="0"/>
                      </a:moveTo>
                      <a:lnTo>
                        <a:pt x="0" y="76200"/>
                      </a:lnTo>
                      <a:lnTo>
                        <a:pt x="76200" y="76200"/>
                      </a:lnTo>
                      <a:cubicBezTo>
                        <a:pt x="76200" y="34100"/>
                        <a:pt x="42101" y="0"/>
                        <a:pt x="0" y="0"/>
                      </a:cubicBezTo>
                      <a:close/>
                    </a:path>
                  </a:pathLst>
                </a:custGeom>
                <a:solidFill>
                  <a:srgbClr val="00A7B7">
                    <a:alpha val="50000"/>
                  </a:srgbClr>
                </a:solidFill>
                <a:ln w="9525" cap="flat">
                  <a:noFill/>
                  <a:prstDash val="solid"/>
                  <a:miter/>
                </a:ln>
              </p:spPr>
              <p:txBody>
                <a:bodyPr rtlCol="0" anchor="ctr"/>
                <a:lstStyle/>
                <a:p>
                  <a:endParaRPr lang="en-US"/>
                </a:p>
              </p:txBody>
            </p:sp>
          </p:grpSp>
          <p:sp>
            <p:nvSpPr>
              <p:cNvPr id="1029" name="Freeform 1028">
                <a:extLst>
                  <a:ext uri="{FF2B5EF4-FFF2-40B4-BE49-F238E27FC236}">
                    <a16:creationId xmlns:a16="http://schemas.microsoft.com/office/drawing/2014/main" id="{36EE814F-B7F5-ED32-7ADB-6B31D5A80F21}"/>
                  </a:ext>
                </a:extLst>
              </p:cNvPr>
              <p:cNvSpPr/>
              <p:nvPr/>
            </p:nvSpPr>
            <p:spPr>
              <a:xfrm>
                <a:off x="9315701" y="706642"/>
                <a:ext cx="310675" cy="252844"/>
              </a:xfrm>
              <a:custGeom>
                <a:avLst/>
                <a:gdLst>
                  <a:gd name="connsiteX0" fmla="*/ 351052 w 388303"/>
                  <a:gd name="connsiteY0" fmla="*/ 0 h 316022"/>
                  <a:gd name="connsiteX1" fmla="*/ 362312 w 388303"/>
                  <a:gd name="connsiteY1" fmla="*/ 63200 h 316022"/>
                  <a:gd name="connsiteX2" fmla="*/ 165447 w 388303"/>
                  <a:gd name="connsiteY2" fmla="*/ 265877 h 316022"/>
                  <a:gd name="connsiteX3" fmla="*/ 0 w 388303"/>
                  <a:gd name="connsiteY3" fmla="*/ 182155 h 316022"/>
                  <a:gd name="connsiteX4" fmla="*/ 254436 w 388303"/>
                  <a:gd name="connsiteY4" fmla="*/ 304742 h 316022"/>
                  <a:gd name="connsiteX5" fmla="*/ 377022 w 388303"/>
                  <a:gd name="connsiteY5" fmla="*/ 50306 h 316022"/>
                  <a:gd name="connsiteX6" fmla="*/ 350871 w 388303"/>
                  <a:gd name="connsiteY6" fmla="*/ 0 h 31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303" h="316022">
                    <a:moveTo>
                      <a:pt x="351052" y="0"/>
                    </a:moveTo>
                    <a:cubicBezTo>
                      <a:pt x="358135" y="20340"/>
                      <a:pt x="361949" y="41589"/>
                      <a:pt x="362312" y="63200"/>
                    </a:cubicBezTo>
                    <a:cubicBezTo>
                      <a:pt x="363946" y="173438"/>
                      <a:pt x="275684" y="264243"/>
                      <a:pt x="165447" y="265877"/>
                    </a:cubicBezTo>
                    <a:cubicBezTo>
                      <a:pt x="99886" y="266785"/>
                      <a:pt x="38138" y="235548"/>
                      <a:pt x="0" y="182155"/>
                    </a:cubicBezTo>
                    <a:cubicBezTo>
                      <a:pt x="36322" y="286217"/>
                      <a:pt x="150373" y="341245"/>
                      <a:pt x="254436" y="304742"/>
                    </a:cubicBezTo>
                    <a:cubicBezTo>
                      <a:pt x="358498" y="268420"/>
                      <a:pt x="413526" y="154369"/>
                      <a:pt x="377022" y="50306"/>
                    </a:cubicBezTo>
                    <a:cubicBezTo>
                      <a:pt x="370666" y="32327"/>
                      <a:pt x="361949" y="15437"/>
                      <a:pt x="350871" y="0"/>
                    </a:cubicBezTo>
                    <a:close/>
                  </a:path>
                </a:pathLst>
              </a:custGeom>
              <a:solidFill>
                <a:srgbClr val="00A7B7">
                  <a:alpha val="24000"/>
                </a:srgbClr>
              </a:solidFill>
              <a:ln w="18058" cap="flat">
                <a:noFill/>
                <a:prstDash val="solid"/>
                <a:miter/>
              </a:ln>
            </p:spPr>
            <p:txBody>
              <a:bodyPr rtlCol="0" anchor="ctr"/>
              <a:lstStyle/>
              <a:p>
                <a:endParaRPr lang="en-US"/>
              </a:p>
            </p:txBody>
          </p:sp>
        </p:grpSp>
        <p:sp>
          <p:nvSpPr>
            <p:cNvPr id="1036" name="Oval 1035">
              <a:extLst>
                <a:ext uri="{FF2B5EF4-FFF2-40B4-BE49-F238E27FC236}">
                  <a16:creationId xmlns:a16="http://schemas.microsoft.com/office/drawing/2014/main" id="{5DB7A0EF-CAF8-9767-FB25-8CF7927F7E25}"/>
                </a:ext>
              </a:extLst>
            </p:cNvPr>
            <p:cNvSpPr/>
            <p:nvPr/>
          </p:nvSpPr>
          <p:spPr>
            <a:xfrm>
              <a:off x="9266355" y="597706"/>
              <a:ext cx="402336" cy="402336"/>
            </a:xfrm>
            <a:prstGeom prst="ellipse">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3468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2517693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8588</TotalTime>
  <Words>376</Words>
  <Application>Microsoft Macintosh PowerPoint</Application>
  <PresentationFormat>Widescreen</PresentationFormat>
  <Paragraphs>110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150</cp:revision>
  <cp:lastPrinted>2020-08-31T22:23:58Z</cp:lastPrinted>
  <dcterms:created xsi:type="dcterms:W3CDTF">2021-07-07T23:54:57Z</dcterms:created>
  <dcterms:modified xsi:type="dcterms:W3CDTF">2024-02-05T21:21:55Z</dcterms:modified>
</cp:coreProperties>
</file>