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1" r:id="rId2"/>
    <p:sldId id="357" r:id="rId3"/>
    <p:sldId id="359" r:id="rId4"/>
    <p:sldId id="3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40A1"/>
    <a:srgbClr val="0311BC"/>
    <a:srgbClr val="C9C9F5"/>
    <a:srgbClr val="030C8A"/>
    <a:srgbClr val="02096E"/>
    <a:srgbClr val="238293"/>
    <a:srgbClr val="C2E2E8"/>
    <a:srgbClr val="000755"/>
    <a:srgbClr val="1F5A93"/>
    <a:srgbClr val="E3E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30" autoAdjust="0"/>
    <p:restoredTop sz="96058"/>
  </p:normalViewPr>
  <p:slideViewPr>
    <p:cSldViewPr snapToGrid="0" snapToObjects="1">
      <p:cViewPr varScale="1">
        <p:scale>
          <a:sx n="128" d="100"/>
          <a:sy n="128" d="100"/>
        </p:scale>
        <p:origin x="60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2/5/24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2/5/24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2/5/24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s://www.smartsheet.com/try-it?trp=11941&amp;utm_source=template-powerpoint&amp;utm_medium=content&amp;utm_campaign=ABM+Playbook-powerpoint-11941&amp;lpa=ABM+Playbook+powerpoint+1194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11" Type="http://schemas.openxmlformats.org/officeDocument/2006/relationships/image" Target="../media/image13.svg"/><Relationship Id="rId5" Type="http://schemas.openxmlformats.org/officeDocument/2006/relationships/image" Target="../media/image7.sv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 name="Group 50">
            <a:extLst>
              <a:ext uri="{FF2B5EF4-FFF2-40B4-BE49-F238E27FC236}">
                <a16:creationId xmlns:a16="http://schemas.microsoft.com/office/drawing/2014/main" id="{BB75824F-A287-588F-4533-D88E19961420}"/>
              </a:ext>
            </a:extLst>
          </p:cNvPr>
          <p:cNvGrpSpPr/>
          <p:nvPr/>
        </p:nvGrpSpPr>
        <p:grpSpPr>
          <a:xfrm>
            <a:off x="-1052951" y="0"/>
            <a:ext cx="6858001" cy="6858000"/>
            <a:chOff x="-3" y="0"/>
            <a:chExt cx="7777357" cy="6858000"/>
          </a:xfrm>
        </p:grpSpPr>
        <p:sp>
          <p:nvSpPr>
            <p:cNvPr id="63" name="Graphic 5">
              <a:extLst>
                <a:ext uri="{FF2B5EF4-FFF2-40B4-BE49-F238E27FC236}">
                  <a16:creationId xmlns:a16="http://schemas.microsoft.com/office/drawing/2014/main" id="{944C534F-F275-E23B-941B-AE482D9FD1E6}"/>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64" name="Graphic 5">
              <a:extLst>
                <a:ext uri="{FF2B5EF4-FFF2-40B4-BE49-F238E27FC236}">
                  <a16:creationId xmlns:a16="http://schemas.microsoft.com/office/drawing/2014/main" id="{627708E4-CEAE-4CBF-4673-4B7B7971F91D}"/>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73" name="Graphic 5">
              <a:extLst>
                <a:ext uri="{FF2B5EF4-FFF2-40B4-BE49-F238E27FC236}">
                  <a16:creationId xmlns:a16="http://schemas.microsoft.com/office/drawing/2014/main" id="{F8CB0CB6-287C-C938-6CBE-B1F46996A7A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pic>
        <p:nvPicPr>
          <p:cNvPr id="75" name="Picture 74" descr="A white and blue chart with x marks&#10;&#10;Description automatically generated">
            <a:extLst>
              <a:ext uri="{FF2B5EF4-FFF2-40B4-BE49-F238E27FC236}">
                <a16:creationId xmlns:a16="http://schemas.microsoft.com/office/drawing/2014/main" id="{CEC90359-23B8-E538-A593-5FF0B845D1D7}"/>
              </a:ext>
            </a:extLst>
          </p:cNvPr>
          <p:cNvPicPr>
            <a:picLocks noChangeAspect="1"/>
          </p:cNvPicPr>
          <p:nvPr/>
        </p:nvPicPr>
        <p:blipFill>
          <a:blip r:embed="rId2"/>
          <a:stretch>
            <a:fillRect/>
          </a:stretch>
        </p:blipFill>
        <p:spPr>
          <a:xfrm>
            <a:off x="5685388" y="1227649"/>
            <a:ext cx="6293345" cy="3552695"/>
          </a:xfrm>
          <a:prstGeom prst="rect">
            <a:avLst/>
          </a:prstGeom>
          <a:effectLst>
            <a:outerShdw blurRad="50800" dist="38100" dir="8100000" algn="tr" rotWithShape="0">
              <a:prstClr val="black">
                <a:alpha val="40000"/>
              </a:prstClr>
            </a:outerShdw>
          </a:effectLst>
        </p:spPr>
      </p:pic>
      <p:pic>
        <p:nvPicPr>
          <p:cNvPr id="77" name="Picture 76" descr="A white sheet with blue and white text&#10;&#10;Description automatically generated">
            <a:extLst>
              <a:ext uri="{FF2B5EF4-FFF2-40B4-BE49-F238E27FC236}">
                <a16:creationId xmlns:a16="http://schemas.microsoft.com/office/drawing/2014/main" id="{4996114D-C42C-0675-17EC-30CA0724A555}"/>
              </a:ext>
            </a:extLst>
          </p:cNvPr>
          <p:cNvPicPr>
            <a:picLocks noChangeAspect="1"/>
          </p:cNvPicPr>
          <p:nvPr/>
        </p:nvPicPr>
        <p:blipFill rotWithShape="1">
          <a:blip r:embed="rId3"/>
          <a:srcRect b="12756"/>
          <a:stretch/>
        </p:blipFill>
        <p:spPr>
          <a:xfrm>
            <a:off x="6414820" y="2499907"/>
            <a:ext cx="5777180" cy="2847996"/>
          </a:xfrm>
          <a:prstGeom prst="rect">
            <a:avLst/>
          </a:prstGeom>
          <a:effectLst>
            <a:outerShdw blurRad="50800" dist="38100" dir="8100000" algn="tr" rotWithShape="0">
              <a:prstClr val="black">
                <a:alpha val="40000"/>
              </a:prstClr>
            </a:outerShdw>
          </a:effectLst>
        </p:spPr>
      </p:pic>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6946283" cy="954107"/>
          </a:xfrm>
          <a:prstGeom prst="rect">
            <a:avLst/>
          </a:prstGeom>
          <a:noFill/>
          <a:effectLst/>
        </p:spPr>
        <p:txBody>
          <a:bodyPr wrap="square" rtlCol="0">
            <a:spAutoFit/>
          </a:bodyPr>
          <a:lstStyle/>
          <a:p>
            <a:r>
              <a:rPr lang="en-US" sz="2800" b="1" i="0" u="none" strike="noStrike" dirty="0">
                <a:solidFill>
                  <a:schemeClr val="tx1">
                    <a:lumMod val="65000"/>
                    <a:lumOff val="35000"/>
                  </a:schemeClr>
                </a:solidFill>
                <a:effectLst/>
                <a:latin typeface="Century Gothic" panose="020B0502020202020204" pitchFamily="34" charset="0"/>
              </a:rPr>
              <a:t>ACCOUNT-BASED MARKETING (ABM) PLAYBOOK </a:t>
            </a:r>
            <a:r>
              <a:rPr lang="en-US" sz="2800" b="1" dirty="0">
                <a:solidFill>
                  <a:schemeClr val="tx1">
                    <a:lumMod val="65000"/>
                    <a:lumOff val="35000"/>
                  </a:schemeClr>
                </a:solidFill>
                <a:latin typeface="Century Gothic" panose="020B0502020202020204" pitchFamily="34" charset="0"/>
              </a:rPr>
              <a:t>TEMPLATE for PowerPoint</a:t>
            </a:r>
          </a:p>
        </p:txBody>
      </p:sp>
      <p:pic>
        <p:nvPicPr>
          <p:cNvPr id="106" name="Picture 105">
            <a:hlinkClick r:id="rId4"/>
            <a:extLst>
              <a:ext uri="{FF2B5EF4-FFF2-40B4-BE49-F238E27FC236}">
                <a16:creationId xmlns:a16="http://schemas.microsoft.com/office/drawing/2014/main" id="{31730B52-50D4-9F04-87E2-238D140C1A9B}"/>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854615"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03181" y="1284229"/>
            <a:ext cx="5009600" cy="4846776"/>
          </a:xfrm>
          <a:prstGeom prst="rect">
            <a:avLst/>
          </a:prstGeom>
          <a:noFill/>
        </p:spPr>
        <p:txBody>
          <a:bodyPr wrap="square" rtlCol="0">
            <a:spAutoFit/>
          </a:bodyPr>
          <a:lstStyle/>
          <a:p>
            <a:pPr algn="just">
              <a:lnSpc>
                <a:spcPct val="150000"/>
              </a:lnSpc>
              <a:spcAft>
                <a:spcPts val="1200"/>
              </a:spcAft>
            </a:pPr>
            <a:r>
              <a:rPr lang="en-US" sz="1600" dirty="0">
                <a:latin typeface="Century Gothic" panose="020B0502020202020204" pitchFamily="34" charset="0"/>
              </a:rPr>
              <a:t>Marketing teams can use this account-based marketing (ABM) playbook template when they need a clear plan for focusing on key accounts or specific, high-value clients. This template, available in a dynamic PowerPoint format, allows teams to share and present important information to clients and key stakeholders. Use this template for team meetings, where everyone can see and discuss the plan together. The template covers everything from developing ABM strategy and selecting accounts to creating plans, so teams can make faster sales and keep customers engaged.</a:t>
            </a:r>
          </a:p>
        </p:txBody>
      </p:sp>
      <p:grpSp>
        <p:nvGrpSpPr>
          <p:cNvPr id="62" name="Group 61">
            <a:extLst>
              <a:ext uri="{FF2B5EF4-FFF2-40B4-BE49-F238E27FC236}">
                <a16:creationId xmlns:a16="http://schemas.microsoft.com/office/drawing/2014/main" id="{6E4B5906-5CE2-249E-6FDF-D592B2BAB5A4}"/>
              </a:ext>
            </a:extLst>
          </p:cNvPr>
          <p:cNvGrpSpPr/>
          <p:nvPr/>
        </p:nvGrpSpPr>
        <p:grpSpPr>
          <a:xfrm>
            <a:off x="7146234" y="4423550"/>
            <a:ext cx="4850063" cy="2288344"/>
            <a:chOff x="7146234" y="4423550"/>
            <a:chExt cx="4850063" cy="2288344"/>
          </a:xfrm>
        </p:grpSpPr>
        <p:grpSp>
          <p:nvGrpSpPr>
            <p:cNvPr id="3" name="Group 2">
              <a:extLst>
                <a:ext uri="{FF2B5EF4-FFF2-40B4-BE49-F238E27FC236}">
                  <a16:creationId xmlns:a16="http://schemas.microsoft.com/office/drawing/2014/main" id="{076CE032-7143-2F40-B5F9-1AFF380D9360}"/>
                </a:ext>
              </a:extLst>
            </p:cNvPr>
            <p:cNvGrpSpPr/>
            <p:nvPr/>
          </p:nvGrpSpPr>
          <p:grpSpPr>
            <a:xfrm>
              <a:off x="7146234" y="4423550"/>
              <a:ext cx="4850063" cy="2288344"/>
              <a:chOff x="7146234" y="4423550"/>
              <a:chExt cx="4850063" cy="2288344"/>
            </a:xfrm>
          </p:grpSpPr>
          <p:grpSp>
            <p:nvGrpSpPr>
              <p:cNvPr id="4" name="Graphic 3">
                <a:extLst>
                  <a:ext uri="{FF2B5EF4-FFF2-40B4-BE49-F238E27FC236}">
                    <a16:creationId xmlns:a16="http://schemas.microsoft.com/office/drawing/2014/main" id="{8BC4F3F2-CA5A-9F29-46AE-858A11577205}"/>
                  </a:ext>
                </a:extLst>
              </p:cNvPr>
              <p:cNvGrpSpPr/>
              <p:nvPr/>
            </p:nvGrpSpPr>
            <p:grpSpPr>
              <a:xfrm>
                <a:off x="7146234" y="4423550"/>
                <a:ext cx="4850063" cy="1754651"/>
                <a:chOff x="0" y="0"/>
                <a:chExt cx="2642190" cy="956167"/>
              </a:xfrm>
              <a:solidFill>
                <a:srgbClr val="0033A3"/>
              </a:solidFill>
            </p:grpSpPr>
            <p:sp>
              <p:nvSpPr>
                <p:cNvPr id="29" name="Freeform 28">
                  <a:extLst>
                    <a:ext uri="{FF2B5EF4-FFF2-40B4-BE49-F238E27FC236}">
                      <a16:creationId xmlns:a16="http://schemas.microsoft.com/office/drawing/2014/main" id="{ACF7B5AE-CBF3-7E91-6663-CDD7058DCF46}"/>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Freeform 29">
                  <a:extLst>
                    <a:ext uri="{FF2B5EF4-FFF2-40B4-BE49-F238E27FC236}">
                      <a16:creationId xmlns:a16="http://schemas.microsoft.com/office/drawing/2014/main" id="{F0599421-AEC2-E0C9-241C-42216B700F0D}"/>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1" name="Freeform 30">
                  <a:extLst>
                    <a:ext uri="{FF2B5EF4-FFF2-40B4-BE49-F238E27FC236}">
                      <a16:creationId xmlns:a16="http://schemas.microsoft.com/office/drawing/2014/main" id="{FA5BC7E3-F82D-ED90-6F71-19EB18BDB8CC}"/>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5" name="Group 4">
                <a:extLst>
                  <a:ext uri="{FF2B5EF4-FFF2-40B4-BE49-F238E27FC236}">
                    <a16:creationId xmlns:a16="http://schemas.microsoft.com/office/drawing/2014/main" id="{D91F0C26-1957-5CBA-2A99-1CB57262AD94}"/>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6" name="Freeform 5">
                  <a:extLst>
                    <a:ext uri="{FF2B5EF4-FFF2-40B4-BE49-F238E27FC236}">
                      <a16:creationId xmlns:a16="http://schemas.microsoft.com/office/drawing/2014/main" id="{97934EBE-0DBF-D95D-6473-2FAFA41E7DDB}"/>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8E495CBC-CA91-24EB-9A4A-416354736CB9}"/>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1DC15256-43F1-13CC-0B30-69C287905EBF}"/>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46910DA7-AB84-8072-D56B-2A9733CC0AC5}"/>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157E053C-1B61-ADC3-F811-E933AD5514AA}"/>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7E44EEEA-1DCD-9489-2A9E-E629B9CE734A}"/>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D2DFE092-0357-D73F-CC3C-5CDC51766A53}"/>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F62F81AC-D0C1-18FB-D141-1A6EC0C1BCBA}"/>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AC3C3432-5A06-75D0-D7CC-88BFD435FB68}"/>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6118237E-36CA-61BD-B398-8DF8E0FA2BFF}"/>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E2B8CB49-8F16-884B-7C54-1575265AE01A}"/>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3EAF372C-97E5-2F09-6801-61CD2BC4F1AE}"/>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92A51B4E-63F1-036B-8748-51C9DFB50A80}"/>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C733F450-6AD6-7495-FF00-011DBE9E5511}"/>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B125CA91-4EFA-0D03-B063-9411D5BC9900}"/>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A49B2DAE-312C-7006-3A7E-265F8841D5F5}"/>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0D53996B-D3B9-4974-D7C5-8D6A91600BB0}"/>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F4A9BBA7-E6D3-5F2B-1342-886302510D1A}"/>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1CFF0560-3A19-C9AE-79DD-151800D3B324}"/>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85DC1160-A1A4-E34D-C27D-687620B578A0}"/>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3409BC81-7D84-CC82-6C6E-C7D71C0D4EA0}"/>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95EB401C-AD96-BF37-0AD4-ABE58912236E}"/>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36" name="Freeform 35">
              <a:extLst>
                <a:ext uri="{FF2B5EF4-FFF2-40B4-BE49-F238E27FC236}">
                  <a16:creationId xmlns:a16="http://schemas.microsoft.com/office/drawing/2014/main" id="{23278FF2-09D9-BF00-BF7F-05FF79953DF5}"/>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36A5FCE-06CD-92EB-0102-A85A7F1CC7FE}"/>
              </a:ext>
            </a:extLst>
          </p:cNvPr>
          <p:cNvGrpSpPr>
            <a:grpSpLocks noChangeAspect="1"/>
          </p:cNvGrpSpPr>
          <p:nvPr/>
        </p:nvGrpSpPr>
        <p:grpSpPr>
          <a:xfrm>
            <a:off x="10600967" y="6144195"/>
            <a:ext cx="1325880" cy="625573"/>
            <a:chOff x="7146234" y="4423550"/>
            <a:chExt cx="4850063" cy="2288344"/>
          </a:xfrm>
        </p:grpSpPr>
        <p:grpSp>
          <p:nvGrpSpPr>
            <p:cNvPr id="5" name="Group 4">
              <a:extLst>
                <a:ext uri="{FF2B5EF4-FFF2-40B4-BE49-F238E27FC236}">
                  <a16:creationId xmlns:a16="http://schemas.microsoft.com/office/drawing/2014/main" id="{A82FA451-74FE-F047-6882-874A88E6D116}"/>
                </a:ext>
              </a:extLst>
            </p:cNvPr>
            <p:cNvGrpSpPr/>
            <p:nvPr/>
          </p:nvGrpSpPr>
          <p:grpSpPr>
            <a:xfrm>
              <a:off x="7146234" y="4423550"/>
              <a:ext cx="4850063" cy="2288344"/>
              <a:chOff x="7146234" y="4423550"/>
              <a:chExt cx="4850063" cy="2288344"/>
            </a:xfrm>
          </p:grpSpPr>
          <p:grpSp>
            <p:nvGrpSpPr>
              <p:cNvPr id="12" name="Graphic 3">
                <a:extLst>
                  <a:ext uri="{FF2B5EF4-FFF2-40B4-BE49-F238E27FC236}">
                    <a16:creationId xmlns:a16="http://schemas.microsoft.com/office/drawing/2014/main" id="{27088F98-9AB7-ED49-351D-8CE50569B1F6}"/>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17C6EEF3-AA0F-4072-8217-E76FE76CB113}"/>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90B96DDC-FB68-D5CA-4A1D-B750D703174E}"/>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0" name="Freeform 69">
                  <a:extLst>
                    <a:ext uri="{FF2B5EF4-FFF2-40B4-BE49-F238E27FC236}">
                      <a16:creationId xmlns:a16="http://schemas.microsoft.com/office/drawing/2014/main" id="{C7BD3C23-F8F0-A595-AB98-AD0FF96FF17C}"/>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13" name="Group 12">
                <a:extLst>
                  <a:ext uri="{FF2B5EF4-FFF2-40B4-BE49-F238E27FC236}">
                    <a16:creationId xmlns:a16="http://schemas.microsoft.com/office/drawing/2014/main" id="{3A364556-9631-5CC3-14C3-D77EFCFBCCA4}"/>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17" name="Freeform 16">
                  <a:extLst>
                    <a:ext uri="{FF2B5EF4-FFF2-40B4-BE49-F238E27FC236}">
                      <a16:creationId xmlns:a16="http://schemas.microsoft.com/office/drawing/2014/main" id="{C6DF5EE9-5301-30C6-27D4-1BD8BC752E19}"/>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6149CE37-9FBE-5A1D-CE65-E2125D2BB2CD}"/>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7E989923-6C99-0DF3-97E1-C737DE081329}"/>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74F0C10C-2759-869E-C387-72C507812C53}"/>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248E5B9D-8D7F-0CBB-01EE-7AD458672648}"/>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EDA1863B-C5E3-A4EA-287B-11A4AB245110}"/>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697E6D25-5EC5-0E78-73A6-A2D3A98F1E29}"/>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FF6C77B7-626A-9E69-98AF-15219C73E9ED}"/>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9CDA23A2-46CD-8F84-9DA5-2DE0A9D5DA0D}"/>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93DCDCB9-8A77-9197-A6F4-1D40E2E306DE}"/>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849FB44A-7F71-593B-121A-22BA0E76D018}"/>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9C93D0-C670-1EDF-3B93-466DA8973C27}"/>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FF8E2155-A60C-B174-BB5E-58D3C47E5F30}"/>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753E7041-CE55-89E9-A89E-BEFEEA292E43}"/>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9C9B2BFD-9C21-EA17-742E-FE50C524106C}"/>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7F007044-6A21-B2D3-DA79-17011A3E9B8C}"/>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84A740FB-7CA7-B1FD-0A98-D69479D22D99}"/>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FAB3AD76-1FEA-4404-7240-5CA20A36FA93}"/>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A992C539-4B37-700D-9352-259330CB73C6}"/>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98461B0B-813C-9FB5-A533-0C516ED67617}"/>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7D0A77AD-9DEF-D7C4-99AB-76F4876B6EDF}"/>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C271A0BA-94FC-4716-8059-13CA1AB9ABB3}"/>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11" name="Freeform 10">
              <a:extLst>
                <a:ext uri="{FF2B5EF4-FFF2-40B4-BE49-F238E27FC236}">
                  <a16:creationId xmlns:a16="http://schemas.microsoft.com/office/drawing/2014/main" id="{DCF91536-DB77-A4EE-3518-A34B31B88816}"/>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sp>
        <p:nvSpPr>
          <p:cNvPr id="6" name="Graphic 5">
            <a:extLst>
              <a:ext uri="{FF2B5EF4-FFF2-40B4-BE49-F238E27FC236}">
                <a16:creationId xmlns:a16="http://schemas.microsoft.com/office/drawing/2014/main" id="{95AC505D-2629-B981-1924-5650CA5B25B1}"/>
              </a:ext>
            </a:extLst>
          </p:cNvPr>
          <p:cNvSpPr/>
          <p:nvPr/>
        </p:nvSpPr>
        <p:spPr>
          <a:xfrm>
            <a:off x="6546415" y="1389018"/>
            <a:ext cx="5440680" cy="4326811"/>
          </a:xfrm>
          <a:prstGeom prst="rect">
            <a:avLst/>
          </a:prstGeom>
          <a:solidFill>
            <a:srgbClr val="0033A3">
              <a:alpha val="10000"/>
            </a:srgbClr>
          </a:solidFill>
          <a:ln w="8653" cap="flat">
            <a:noFill/>
            <a:prstDash val="solid"/>
            <a:miter/>
          </a:ln>
        </p:spPr>
        <p:txBody>
          <a:bodyPr rtlCol="0" anchor="ctr"/>
          <a:lstStyle/>
          <a:p>
            <a:endParaRPr lang="en-US" dirty="0"/>
          </a:p>
        </p:txBody>
      </p:sp>
      <p:grpSp>
        <p:nvGrpSpPr>
          <p:cNvPr id="1042" name="Group 1041">
            <a:extLst>
              <a:ext uri="{FF2B5EF4-FFF2-40B4-BE49-F238E27FC236}">
                <a16:creationId xmlns:a16="http://schemas.microsoft.com/office/drawing/2014/main" id="{361A9336-924E-4994-CF28-FF53ECCF8369}"/>
              </a:ext>
            </a:extLst>
          </p:cNvPr>
          <p:cNvGrpSpPr/>
          <p:nvPr/>
        </p:nvGrpSpPr>
        <p:grpSpPr>
          <a:xfrm>
            <a:off x="-1052951" y="0"/>
            <a:ext cx="6858001" cy="6858000"/>
            <a:chOff x="-3" y="0"/>
            <a:chExt cx="7777357" cy="6858000"/>
          </a:xfrm>
        </p:grpSpPr>
        <p:sp>
          <p:nvSpPr>
            <p:cNvPr id="1043" name="Graphic 5">
              <a:extLst>
                <a:ext uri="{FF2B5EF4-FFF2-40B4-BE49-F238E27FC236}">
                  <a16:creationId xmlns:a16="http://schemas.microsoft.com/office/drawing/2014/main" id="{E3289BE5-886C-F467-36B2-D73F2D00697A}"/>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044" name="Graphic 5">
              <a:extLst>
                <a:ext uri="{FF2B5EF4-FFF2-40B4-BE49-F238E27FC236}">
                  <a16:creationId xmlns:a16="http://schemas.microsoft.com/office/drawing/2014/main" id="{6A7E58E5-7458-7E16-2A67-DE48BA3E9681}"/>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045" name="Graphic 5">
              <a:extLst>
                <a:ext uri="{FF2B5EF4-FFF2-40B4-BE49-F238E27FC236}">
                  <a16:creationId xmlns:a16="http://schemas.microsoft.com/office/drawing/2014/main" id="{16B89282-7A58-426C-3F9A-528F7B97932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ED21E0D3-B413-837C-D532-39B9D740ACB3}"/>
              </a:ext>
            </a:extLst>
          </p:cNvPr>
          <p:cNvGraphicFramePr>
            <a:graphicFrameLocks noGrp="1"/>
          </p:cNvGraphicFramePr>
          <p:nvPr>
            <p:extLst>
              <p:ext uri="{D42A27DB-BD31-4B8C-83A1-F6EECF244321}">
                <p14:modId xmlns:p14="http://schemas.microsoft.com/office/powerpoint/2010/main" val="3500097487"/>
              </p:ext>
            </p:extLst>
          </p:nvPr>
        </p:nvGraphicFramePr>
        <p:xfrm>
          <a:off x="324092" y="877548"/>
          <a:ext cx="11678557" cy="4825883"/>
        </p:xfrm>
        <a:graphic>
          <a:graphicData uri="http://schemas.openxmlformats.org/drawingml/2006/table">
            <a:tbl>
              <a:tblPr firstRow="1" bandRow="1">
                <a:tableStyleId>{5C22544A-7EE6-4342-B048-85BDC9FD1C3A}</a:tableStyleId>
              </a:tblPr>
              <a:tblGrid>
                <a:gridCol w="2128163">
                  <a:extLst>
                    <a:ext uri="{9D8B030D-6E8A-4147-A177-3AD203B41FA5}">
                      <a16:colId xmlns:a16="http://schemas.microsoft.com/office/drawing/2014/main" val="3581979655"/>
                    </a:ext>
                  </a:extLst>
                </a:gridCol>
                <a:gridCol w="1364342">
                  <a:extLst>
                    <a:ext uri="{9D8B030D-6E8A-4147-A177-3AD203B41FA5}">
                      <a16:colId xmlns:a16="http://schemas.microsoft.com/office/drawing/2014/main" val="101125340"/>
                    </a:ext>
                  </a:extLst>
                </a:gridCol>
                <a:gridCol w="1364342">
                  <a:extLst>
                    <a:ext uri="{9D8B030D-6E8A-4147-A177-3AD203B41FA5}">
                      <a16:colId xmlns:a16="http://schemas.microsoft.com/office/drawing/2014/main" val="3414664192"/>
                    </a:ext>
                  </a:extLst>
                </a:gridCol>
                <a:gridCol w="1364342">
                  <a:extLst>
                    <a:ext uri="{9D8B030D-6E8A-4147-A177-3AD203B41FA5}">
                      <a16:colId xmlns:a16="http://schemas.microsoft.com/office/drawing/2014/main" val="1766314388"/>
                    </a:ext>
                  </a:extLst>
                </a:gridCol>
                <a:gridCol w="1364342">
                  <a:extLst>
                    <a:ext uri="{9D8B030D-6E8A-4147-A177-3AD203B41FA5}">
                      <a16:colId xmlns:a16="http://schemas.microsoft.com/office/drawing/2014/main" val="3006815530"/>
                    </a:ext>
                  </a:extLst>
                </a:gridCol>
                <a:gridCol w="1364342">
                  <a:extLst>
                    <a:ext uri="{9D8B030D-6E8A-4147-A177-3AD203B41FA5}">
                      <a16:colId xmlns:a16="http://schemas.microsoft.com/office/drawing/2014/main" val="2717681533"/>
                    </a:ext>
                  </a:extLst>
                </a:gridCol>
                <a:gridCol w="1364342">
                  <a:extLst>
                    <a:ext uri="{9D8B030D-6E8A-4147-A177-3AD203B41FA5}">
                      <a16:colId xmlns:a16="http://schemas.microsoft.com/office/drawing/2014/main" val="3938082832"/>
                    </a:ext>
                  </a:extLst>
                </a:gridCol>
                <a:gridCol w="1364342">
                  <a:extLst>
                    <a:ext uri="{9D8B030D-6E8A-4147-A177-3AD203B41FA5}">
                      <a16:colId xmlns:a16="http://schemas.microsoft.com/office/drawing/2014/main" val="527227245"/>
                    </a:ext>
                  </a:extLst>
                </a:gridCol>
              </a:tblGrid>
              <a:tr h="509915">
                <a:tc>
                  <a:txBody>
                    <a:bodyPr/>
                    <a:lstStyle/>
                    <a:p>
                      <a:pPr algn="l"/>
                      <a:endParaRPr lang="en-US" sz="1200" b="0" dirty="0">
                        <a:solidFill>
                          <a:schemeClr val="tx1">
                            <a:lumMod val="65000"/>
                            <a:lumOff val="35000"/>
                          </a:schemeClr>
                        </a:solidFill>
                        <a:latin typeface="Century Gothic" panose="020B0502020202020204" pitchFamily="34" charset="0"/>
                      </a:endParaRP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fontAlgn="b"/>
                      <a:r>
                        <a:rPr lang="en-US" sz="1100" b="0" i="0" u="none" strike="noStrike" dirty="0">
                          <a:solidFill>
                            <a:schemeClr val="bg1"/>
                          </a:solidFill>
                          <a:effectLst/>
                          <a:latin typeface="Century Gothic" panose="020B0502020202020204" pitchFamily="34" charset="0"/>
                        </a:rPr>
                        <a:t>DEMAND GENERATION</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30C8A">
                        <a:alpha val="74902"/>
                      </a:srgbClr>
                    </a:solidFill>
                  </a:tcPr>
                </a:tc>
                <a:tc>
                  <a:txBody>
                    <a:bodyPr/>
                    <a:lstStyle/>
                    <a:p>
                      <a:pPr algn="ctr" fontAlgn="b"/>
                      <a:r>
                        <a:rPr lang="en-US" sz="1100" b="0" i="0" u="none" strike="noStrike" dirty="0">
                          <a:solidFill>
                            <a:schemeClr val="bg1"/>
                          </a:solidFill>
                          <a:effectLst/>
                          <a:latin typeface="Century Gothic" panose="020B0502020202020204" pitchFamily="34" charset="0"/>
                        </a:rPr>
                        <a:t>PIPELINE VELOCITY</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30C8A">
                        <a:alpha val="74902"/>
                      </a:srgbClr>
                    </a:solidFill>
                  </a:tcPr>
                </a:tc>
                <a:tc>
                  <a:txBody>
                    <a:bodyPr/>
                    <a:lstStyle/>
                    <a:p>
                      <a:pPr algn="ctr" fontAlgn="b"/>
                      <a:r>
                        <a:rPr lang="en-US" sz="1100" b="0" i="0" u="none" strike="noStrike" dirty="0">
                          <a:solidFill>
                            <a:schemeClr val="bg1"/>
                          </a:solidFill>
                          <a:effectLst/>
                          <a:latin typeface="Century Gothic" panose="020B0502020202020204" pitchFamily="34" charset="0"/>
                        </a:rPr>
                        <a:t>CUSTOMER MARKETING</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30C8A">
                        <a:alpha val="74902"/>
                      </a:srgbClr>
                    </a:solidFill>
                  </a:tcPr>
                </a:tc>
                <a:tc>
                  <a:txBody>
                    <a:bodyPr/>
                    <a:lstStyle/>
                    <a:p>
                      <a:pPr algn="ctr" fontAlgn="b"/>
                      <a:r>
                        <a:rPr lang="en-US" sz="1100" b="0" i="0" u="none" strike="noStrike" dirty="0">
                          <a:solidFill>
                            <a:schemeClr val="bg1"/>
                          </a:solidFill>
                          <a:effectLst/>
                          <a:latin typeface="Century Gothic" panose="020B0502020202020204" pitchFamily="34" charset="0"/>
                        </a:rPr>
                        <a:t>BOLT-ON</a:t>
                      </a:r>
                    </a:p>
                    <a:p>
                      <a:pPr algn="ctr" fontAlgn="b"/>
                      <a:r>
                        <a:rPr lang="en-US" sz="1100" b="0" i="0" u="none" strike="noStrike" dirty="0">
                          <a:solidFill>
                            <a:schemeClr val="bg1"/>
                          </a:solidFill>
                          <a:effectLst/>
                          <a:latin typeface="Century Gothic" panose="020B0502020202020204" pitchFamily="34" charset="0"/>
                        </a:rPr>
                        <a:t>ABM</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96E"/>
                    </a:solidFill>
                  </a:tcPr>
                </a:tc>
                <a:tc>
                  <a:txBody>
                    <a:bodyPr/>
                    <a:lstStyle/>
                    <a:p>
                      <a:pPr algn="ctr" fontAlgn="b"/>
                      <a:r>
                        <a:rPr lang="en-US" sz="1100" b="0" i="0" u="none" strike="noStrike" dirty="0">
                          <a:solidFill>
                            <a:schemeClr val="bg1"/>
                          </a:solidFill>
                          <a:effectLst/>
                          <a:latin typeface="Century Gothic" panose="020B0502020202020204" pitchFamily="34" charset="0"/>
                        </a:rPr>
                        <a:t>PROGRAMMATIC ABM</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96E"/>
                    </a:solidFill>
                  </a:tcPr>
                </a:tc>
                <a:tc>
                  <a:txBody>
                    <a:bodyPr/>
                    <a:lstStyle/>
                    <a:p>
                      <a:pPr algn="ctr" fontAlgn="b"/>
                      <a:r>
                        <a:rPr lang="en-US" sz="1100" b="0" i="0" u="none" strike="noStrike" dirty="0">
                          <a:solidFill>
                            <a:schemeClr val="bg1"/>
                          </a:solidFill>
                          <a:effectLst/>
                          <a:latin typeface="Century Gothic" panose="020B0502020202020204" pitchFamily="34" charset="0"/>
                        </a:rPr>
                        <a:t>ABM</a:t>
                      </a:r>
                    </a:p>
                    <a:p>
                      <a:pPr algn="ctr" fontAlgn="b"/>
                      <a:r>
                        <a:rPr lang="en-US" sz="1100" b="0" i="0" u="none" strike="noStrike" dirty="0">
                          <a:solidFill>
                            <a:schemeClr val="bg1"/>
                          </a:solidFill>
                          <a:effectLst/>
                          <a:latin typeface="Century Gothic" panose="020B0502020202020204" pitchFamily="34" charset="0"/>
                        </a:rPr>
                        <a:t>LITE</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96E"/>
                    </a:solidFill>
                  </a:tcPr>
                </a:tc>
                <a:tc>
                  <a:txBody>
                    <a:bodyPr/>
                    <a:lstStyle/>
                    <a:p>
                      <a:pPr algn="ctr" fontAlgn="b"/>
                      <a:r>
                        <a:rPr lang="en-US" sz="1100" b="0" i="0" u="none" strike="noStrike" dirty="0">
                          <a:solidFill>
                            <a:schemeClr val="bg1"/>
                          </a:solidFill>
                          <a:effectLst/>
                          <a:latin typeface="Century Gothic" panose="020B0502020202020204" pitchFamily="34" charset="0"/>
                        </a:rPr>
                        <a:t>1:1</a:t>
                      </a:r>
                    </a:p>
                    <a:p>
                      <a:pPr algn="ctr" fontAlgn="b"/>
                      <a:r>
                        <a:rPr lang="en-US" sz="1100" b="0" i="0" u="none" strike="noStrike" dirty="0">
                          <a:solidFill>
                            <a:schemeClr val="bg1"/>
                          </a:solidFill>
                          <a:effectLst/>
                          <a:latin typeface="Century Gothic" panose="020B0502020202020204" pitchFamily="34" charset="0"/>
                        </a:rPr>
                        <a:t>ABM</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2096E"/>
                    </a:solidFill>
                  </a:tcPr>
                </a:tc>
                <a:extLst>
                  <a:ext uri="{0D108BD9-81ED-4DB2-BD59-A6C34878D82A}">
                    <a16:rowId xmlns:a16="http://schemas.microsoft.com/office/drawing/2014/main" val="516212170"/>
                  </a:ext>
                </a:extLst>
              </a:tr>
              <a:tr h="359664">
                <a:tc>
                  <a:txBody>
                    <a:bodyPr/>
                    <a:lstStyle/>
                    <a:p>
                      <a:pPr algn="l"/>
                      <a:r>
                        <a:rPr lang="en-US" sz="1200" b="0" dirty="0">
                          <a:solidFill>
                            <a:srgbClr val="000755"/>
                          </a:solidFill>
                          <a:latin typeface="Century Gothic" panose="020B0502020202020204" pitchFamily="34" charset="0"/>
                        </a:rPr>
                        <a:t>Pre-Targeting</a:t>
                      </a:r>
                    </a:p>
                  </a:txBody>
                  <a:tcPr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r>
                        <a:rPr lang="en-US" sz="1600" b="1" i="0" u="none" strike="noStrike" dirty="0">
                          <a:solidFill>
                            <a:srgbClr val="02096E"/>
                          </a:solidFill>
                          <a:effectLst/>
                          <a:latin typeface="Century Gothic" panose="020B0502020202020204" pitchFamily="34" charset="0"/>
                        </a:rPr>
                        <a:t>X</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2238185335"/>
                  </a:ext>
                </a:extLst>
              </a:tr>
              <a:tr h="359664">
                <a:tc>
                  <a:txBody>
                    <a:bodyPr/>
                    <a:lstStyle/>
                    <a:p>
                      <a:pPr algn="l"/>
                      <a:r>
                        <a:rPr lang="en-US" sz="1200" b="0" dirty="0">
                          <a:solidFill>
                            <a:srgbClr val="000755"/>
                          </a:solidFill>
                          <a:latin typeface="Century Gothic" panose="020B0502020202020204" pitchFamily="34" charset="0"/>
                        </a:rPr>
                        <a:t>Account Nurture</a:t>
                      </a:r>
                    </a:p>
                  </a:txBody>
                  <a:tcPr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r>
                        <a:rPr lang="en-US" sz="1600" b="1" i="0" u="none" strike="noStrike" dirty="0">
                          <a:solidFill>
                            <a:srgbClr val="02096E"/>
                          </a:solidFill>
                          <a:effectLst/>
                          <a:latin typeface="Century Gothic" panose="020B0502020202020204" pitchFamily="34" charset="0"/>
                        </a:rPr>
                        <a:t>X</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691821193"/>
                  </a:ext>
                </a:extLst>
              </a:tr>
              <a:tr h="359664">
                <a:tc>
                  <a:txBody>
                    <a:bodyPr/>
                    <a:lstStyle/>
                    <a:p>
                      <a:pPr algn="l"/>
                      <a:r>
                        <a:rPr lang="en-US" sz="1200" b="0" dirty="0">
                          <a:solidFill>
                            <a:srgbClr val="000755"/>
                          </a:solidFill>
                          <a:latin typeface="Century Gothic" panose="020B0502020202020204" pitchFamily="34" charset="0"/>
                        </a:rPr>
                        <a:t>Lead-to-Account Nurture</a:t>
                      </a:r>
                    </a:p>
                  </a:txBody>
                  <a:tcPr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r>
                        <a:rPr lang="en-US" sz="1600" b="1" i="0" u="none" strike="noStrike" dirty="0">
                          <a:solidFill>
                            <a:srgbClr val="02096E"/>
                          </a:solidFill>
                          <a:effectLst/>
                          <a:latin typeface="Century Gothic" panose="020B0502020202020204" pitchFamily="34" charset="0"/>
                        </a:rPr>
                        <a:t>X</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r>
                        <a:rPr lang="en-US" sz="1600" b="1" i="0" u="none" strike="noStrike" dirty="0">
                          <a:solidFill>
                            <a:srgbClr val="02096E"/>
                          </a:solidFill>
                          <a:effectLst/>
                          <a:latin typeface="Century Gothic" panose="020B0502020202020204" pitchFamily="34" charset="0"/>
                        </a:rPr>
                        <a:t>X</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96519759"/>
                  </a:ext>
                </a:extLst>
              </a:tr>
              <a:tr h="359664">
                <a:tc>
                  <a:txBody>
                    <a:bodyPr/>
                    <a:lstStyle/>
                    <a:p>
                      <a:pPr algn="l"/>
                      <a:r>
                        <a:rPr lang="en-US" sz="1200" b="0" dirty="0">
                          <a:solidFill>
                            <a:srgbClr val="000755"/>
                          </a:solidFill>
                          <a:latin typeface="Century Gothic" panose="020B0502020202020204" pitchFamily="34" charset="0"/>
                        </a:rPr>
                        <a:t>Pipeline Acceleration</a:t>
                      </a:r>
                    </a:p>
                  </a:txBody>
                  <a:tcPr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r>
                        <a:rPr lang="en-US" sz="1600" b="1" i="0" u="none" strike="noStrike" dirty="0">
                          <a:solidFill>
                            <a:srgbClr val="02096E"/>
                          </a:solidFill>
                          <a:effectLst/>
                          <a:latin typeface="Century Gothic" panose="020B0502020202020204" pitchFamily="34" charset="0"/>
                        </a:rPr>
                        <a:t>X</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65439806"/>
                  </a:ext>
                </a:extLst>
              </a:tr>
              <a:tr h="359664">
                <a:tc>
                  <a:txBody>
                    <a:bodyPr/>
                    <a:lstStyle/>
                    <a:p>
                      <a:pPr algn="l"/>
                      <a:r>
                        <a:rPr lang="en-US" sz="1200" b="0" dirty="0">
                          <a:solidFill>
                            <a:srgbClr val="000755"/>
                          </a:solidFill>
                          <a:latin typeface="Century Gothic" panose="020B0502020202020204" pitchFamily="34" charset="0"/>
                        </a:rPr>
                        <a:t>Wake the Dead</a:t>
                      </a:r>
                    </a:p>
                  </a:txBody>
                  <a:tcPr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r>
                        <a:rPr lang="en-US" sz="1600" b="1" i="0" u="none" strike="noStrike" dirty="0">
                          <a:solidFill>
                            <a:srgbClr val="02096E"/>
                          </a:solidFill>
                          <a:effectLst/>
                          <a:latin typeface="Century Gothic" panose="020B0502020202020204" pitchFamily="34" charset="0"/>
                        </a:rPr>
                        <a:t>X</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122444516"/>
                  </a:ext>
                </a:extLst>
              </a:tr>
              <a:tr h="359664">
                <a:tc>
                  <a:txBody>
                    <a:bodyPr/>
                    <a:lstStyle/>
                    <a:p>
                      <a:pPr algn="l"/>
                      <a:r>
                        <a:rPr lang="en-US" sz="1200" b="0" dirty="0">
                          <a:solidFill>
                            <a:srgbClr val="000755"/>
                          </a:solidFill>
                          <a:latin typeface="Century Gothic" panose="020B0502020202020204" pitchFamily="34" charset="0"/>
                        </a:rPr>
                        <a:t>Upsell / Cross-Sell</a:t>
                      </a:r>
                    </a:p>
                  </a:txBody>
                  <a:tcPr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r>
                        <a:rPr lang="en-US" sz="1600" b="1" i="0" u="none" strike="noStrike" dirty="0">
                          <a:solidFill>
                            <a:srgbClr val="02096E"/>
                          </a:solidFill>
                          <a:effectLst/>
                          <a:latin typeface="Century Gothic" panose="020B0502020202020204" pitchFamily="34" charset="0"/>
                        </a:rPr>
                        <a:t>X</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35610679"/>
                  </a:ext>
                </a:extLst>
              </a:tr>
              <a:tr h="359664">
                <a:tc>
                  <a:txBody>
                    <a:bodyPr/>
                    <a:lstStyle/>
                    <a:p>
                      <a:pPr algn="l"/>
                      <a:r>
                        <a:rPr lang="en-US" sz="1200" b="0" dirty="0">
                          <a:solidFill>
                            <a:srgbClr val="000755"/>
                          </a:solidFill>
                          <a:latin typeface="Century Gothic" panose="020B0502020202020204" pitchFamily="34" charset="0"/>
                        </a:rPr>
                        <a:t>Increased Adoption</a:t>
                      </a:r>
                    </a:p>
                  </a:txBody>
                  <a:tcPr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r>
                        <a:rPr lang="en-US" sz="1600" b="1" i="0" u="none" strike="noStrike" dirty="0">
                          <a:solidFill>
                            <a:srgbClr val="02096E"/>
                          </a:solidFill>
                          <a:effectLst/>
                          <a:latin typeface="Century Gothic" panose="020B0502020202020204" pitchFamily="34" charset="0"/>
                        </a:rPr>
                        <a:t>X</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3545160043"/>
                  </a:ext>
                </a:extLst>
              </a:tr>
              <a:tr h="359664">
                <a:tc>
                  <a:txBody>
                    <a:bodyPr/>
                    <a:lstStyle/>
                    <a:p>
                      <a:pPr algn="l"/>
                      <a:r>
                        <a:rPr lang="en-US" sz="1200" b="0" dirty="0">
                          <a:solidFill>
                            <a:srgbClr val="000755"/>
                          </a:solidFill>
                          <a:latin typeface="Century Gothic" panose="020B0502020202020204" pitchFamily="34" charset="0"/>
                        </a:rPr>
                        <a:t>Land &amp; Expand</a:t>
                      </a:r>
                    </a:p>
                  </a:txBody>
                  <a:tcPr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r>
                        <a:rPr lang="en-US" sz="1600" b="1" i="0" u="none" strike="noStrike" dirty="0">
                          <a:solidFill>
                            <a:srgbClr val="02096E"/>
                          </a:solidFill>
                          <a:effectLst/>
                          <a:latin typeface="Century Gothic" panose="020B0502020202020204" pitchFamily="34" charset="0"/>
                        </a:rPr>
                        <a:t>X</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4027302525"/>
                  </a:ext>
                </a:extLst>
              </a:tr>
              <a:tr h="359664">
                <a:tc>
                  <a:txBody>
                    <a:bodyPr/>
                    <a:lstStyle/>
                    <a:p>
                      <a:pPr algn="l"/>
                      <a:r>
                        <a:rPr lang="en-US" sz="1200" b="0" dirty="0">
                          <a:solidFill>
                            <a:srgbClr val="000755"/>
                          </a:solidFill>
                          <a:latin typeface="Century Gothic" panose="020B0502020202020204" pitchFamily="34" charset="0"/>
                        </a:rPr>
                        <a:t>Customer Advocacy</a:t>
                      </a:r>
                    </a:p>
                  </a:txBody>
                  <a:tcPr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r>
                        <a:rPr lang="en-US" sz="1600" b="1" i="0" u="none" strike="noStrike" dirty="0">
                          <a:solidFill>
                            <a:srgbClr val="02096E"/>
                          </a:solidFill>
                          <a:effectLst/>
                          <a:latin typeface="Century Gothic" panose="020B0502020202020204" pitchFamily="34" charset="0"/>
                        </a:rPr>
                        <a:t>X</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3575643349"/>
                  </a:ext>
                </a:extLst>
              </a:tr>
              <a:tr h="359664">
                <a:tc>
                  <a:txBody>
                    <a:bodyPr/>
                    <a:lstStyle/>
                    <a:p>
                      <a:pPr algn="l"/>
                      <a:r>
                        <a:rPr lang="en-US" sz="1200" b="0" dirty="0">
                          <a:solidFill>
                            <a:srgbClr val="000755"/>
                          </a:solidFill>
                          <a:latin typeface="Century Gothic" panose="020B0502020202020204" pitchFamily="34" charset="0"/>
                        </a:rPr>
                        <a:t>Drive Event Attendance</a:t>
                      </a:r>
                    </a:p>
                  </a:txBody>
                  <a:tcPr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r>
                        <a:rPr lang="en-US" sz="1600" b="1" i="0" u="none" strike="noStrike" dirty="0">
                          <a:solidFill>
                            <a:srgbClr val="02096E"/>
                          </a:solidFill>
                          <a:effectLst/>
                          <a:latin typeface="Century Gothic" panose="020B0502020202020204" pitchFamily="34" charset="0"/>
                        </a:rPr>
                        <a:t>X</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r>
                        <a:rPr lang="en-US" sz="1600" b="1" i="0" u="none" strike="noStrike" dirty="0">
                          <a:solidFill>
                            <a:srgbClr val="02096E"/>
                          </a:solidFill>
                          <a:effectLst/>
                          <a:latin typeface="Century Gothic" panose="020B0502020202020204" pitchFamily="34" charset="0"/>
                        </a:rPr>
                        <a:t>X</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r>
                        <a:rPr lang="en-US" sz="1600" b="1" i="0" u="none" strike="noStrike" dirty="0">
                          <a:solidFill>
                            <a:srgbClr val="02096E"/>
                          </a:solidFill>
                          <a:effectLst/>
                          <a:latin typeface="Century Gothic" panose="020B0502020202020204" pitchFamily="34" charset="0"/>
                        </a:rPr>
                        <a:t>X</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665747460"/>
                  </a:ext>
                </a:extLst>
              </a:tr>
              <a:tr h="359664">
                <a:tc>
                  <a:txBody>
                    <a:bodyPr/>
                    <a:lstStyle/>
                    <a:p>
                      <a:pPr algn="l"/>
                      <a:r>
                        <a:rPr lang="en-US" sz="1200" b="0" dirty="0">
                          <a:solidFill>
                            <a:srgbClr val="000755"/>
                          </a:solidFill>
                          <a:latin typeface="Century Gothic" panose="020B0502020202020204" pitchFamily="34" charset="0"/>
                        </a:rPr>
                        <a:t>Product Launch</a:t>
                      </a:r>
                    </a:p>
                  </a:txBody>
                  <a:tcPr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r>
                        <a:rPr lang="en-US" sz="1600" b="1" i="0" u="none" strike="noStrike" dirty="0">
                          <a:solidFill>
                            <a:srgbClr val="02096E"/>
                          </a:solidFill>
                          <a:effectLst/>
                          <a:latin typeface="Century Gothic" panose="020B0502020202020204" pitchFamily="34" charset="0"/>
                        </a:rPr>
                        <a:t>X</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r>
                        <a:rPr lang="en-US" sz="1600" b="1" i="0" u="none" strike="noStrike" dirty="0">
                          <a:solidFill>
                            <a:srgbClr val="02096E"/>
                          </a:solidFill>
                          <a:effectLst/>
                          <a:latin typeface="Century Gothic" panose="020B0502020202020204" pitchFamily="34" charset="0"/>
                        </a:rPr>
                        <a:t>X</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r>
                        <a:rPr lang="en-US" sz="1600" b="1" i="0" u="none" strike="noStrike" dirty="0">
                          <a:solidFill>
                            <a:srgbClr val="02096E"/>
                          </a:solidFill>
                          <a:effectLst/>
                          <a:latin typeface="Century Gothic" panose="020B0502020202020204" pitchFamily="34" charset="0"/>
                        </a:rPr>
                        <a:t>X</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2253315526"/>
                  </a:ext>
                </a:extLst>
              </a:tr>
              <a:tr h="359664">
                <a:tc>
                  <a:txBody>
                    <a:bodyPr/>
                    <a:lstStyle/>
                    <a:p>
                      <a:pPr algn="l"/>
                      <a:r>
                        <a:rPr lang="en-US" sz="1200" b="0" dirty="0">
                          <a:solidFill>
                            <a:srgbClr val="000755"/>
                          </a:solidFill>
                          <a:latin typeface="Century Gothic" panose="020B0502020202020204" pitchFamily="34" charset="0"/>
                        </a:rPr>
                        <a:t>Competitive Takeout</a:t>
                      </a:r>
                    </a:p>
                  </a:txBody>
                  <a:tcPr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r>
                        <a:rPr lang="en-US" sz="1600" b="1" i="0" u="none" strike="noStrike" dirty="0">
                          <a:solidFill>
                            <a:srgbClr val="02096E"/>
                          </a:solidFill>
                          <a:effectLst/>
                          <a:latin typeface="Century Gothic" panose="020B0502020202020204" pitchFamily="34" charset="0"/>
                        </a:rPr>
                        <a:t>X</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ctr" fontAlgn="b"/>
                      <a:endParaRPr lang="en-US" sz="1600" b="1" i="0" u="none" strike="noStrike" dirty="0">
                        <a:solidFill>
                          <a:srgbClr val="02096E"/>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rgbClr val="02096E"/>
                          </a:solidFill>
                          <a:effectLst/>
                          <a:uLnTx/>
                          <a:uFillTx/>
                          <a:latin typeface="Century Gothic" panose="020B0502020202020204" pitchFamily="34" charset="0"/>
                          <a:ea typeface="+mn-ea"/>
                          <a:cs typeface="+mn-cs"/>
                        </a:rPr>
                        <a:t>X</a:t>
                      </a:r>
                      <a:endPar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2096E"/>
                          </a:solidFill>
                          <a:effectLst/>
                          <a:uLnTx/>
                          <a:uFillTx/>
                          <a:latin typeface="Century Gothic" panose="020B0502020202020204" pitchFamily="34" charset="0"/>
                          <a:ea typeface="+mn-ea"/>
                          <a:cs typeface="+mn-cs"/>
                        </a:rPr>
                        <a:t>X</a:t>
                      </a: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1131579506"/>
                  </a:ext>
                </a:extLst>
              </a:tr>
            </a:tbl>
          </a:graphicData>
        </a:graphic>
      </p:graphicFrame>
      <p:sp>
        <p:nvSpPr>
          <p:cNvPr id="3" name="TextBox 2">
            <a:extLst>
              <a:ext uri="{FF2B5EF4-FFF2-40B4-BE49-F238E27FC236}">
                <a16:creationId xmlns:a16="http://schemas.microsoft.com/office/drawing/2014/main" id="{091D5BEA-79F2-4E81-A790-EF52F4A55CDD}"/>
              </a:ext>
            </a:extLst>
          </p:cNvPr>
          <p:cNvSpPr txBox="1"/>
          <p:nvPr/>
        </p:nvSpPr>
        <p:spPr>
          <a:xfrm>
            <a:off x="249647" y="216762"/>
            <a:ext cx="5022997" cy="523220"/>
          </a:xfrm>
          <a:prstGeom prst="rect">
            <a:avLst/>
          </a:prstGeom>
          <a:noFill/>
          <a:effectLst/>
        </p:spPr>
        <p:txBody>
          <a:bodyPr wrap="square" rtlCol="0">
            <a:spAutoFit/>
          </a:bodyPr>
          <a:lstStyle/>
          <a:p>
            <a:r>
              <a:rPr lang="en-US" sz="2800" i="0" u="none" strike="noStrike" dirty="0">
                <a:solidFill>
                  <a:srgbClr val="02096E"/>
                </a:solidFill>
                <a:effectLst/>
                <a:latin typeface="Century Gothic" panose="020B0502020202020204" pitchFamily="34" charset="0"/>
              </a:rPr>
              <a:t>ABM PLAYBOOK MATRIX</a:t>
            </a:r>
            <a:endParaRPr lang="en-US" sz="2800" dirty="0">
              <a:solidFill>
                <a:srgbClr val="02096E"/>
              </a:solidFill>
              <a:latin typeface="Century Gothic" panose="020B0502020202020204" pitchFamily="34" charset="0"/>
            </a:endParaRPr>
          </a:p>
        </p:txBody>
      </p:sp>
      <p:sp>
        <p:nvSpPr>
          <p:cNvPr id="4" name="Rounded Rectangle 3">
            <a:extLst>
              <a:ext uri="{FF2B5EF4-FFF2-40B4-BE49-F238E27FC236}">
                <a16:creationId xmlns:a16="http://schemas.microsoft.com/office/drawing/2014/main" id="{94BD2AA6-9CE4-F550-F95C-94B18ECD2F58}"/>
              </a:ext>
            </a:extLst>
          </p:cNvPr>
          <p:cNvSpPr/>
          <p:nvPr/>
        </p:nvSpPr>
        <p:spPr>
          <a:xfrm>
            <a:off x="6520287" y="460422"/>
            <a:ext cx="5482361" cy="325545"/>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500" spc="200" dirty="0">
                <a:solidFill>
                  <a:srgbClr val="C9C9F5"/>
                </a:solidFill>
                <a:latin typeface="Century Gothic" panose="020B0502020202020204" pitchFamily="34" charset="0"/>
              </a:rPr>
              <a:t>ACCOUNT-BASED MARKETING APPROACHES</a:t>
            </a:r>
          </a:p>
        </p:txBody>
      </p:sp>
      <p:sp>
        <p:nvSpPr>
          <p:cNvPr id="7" name="TextBox 6">
            <a:extLst>
              <a:ext uri="{FF2B5EF4-FFF2-40B4-BE49-F238E27FC236}">
                <a16:creationId xmlns:a16="http://schemas.microsoft.com/office/drawing/2014/main" id="{194F041F-1363-8CFC-2960-D1A0BF76B84F}"/>
              </a:ext>
            </a:extLst>
          </p:cNvPr>
          <p:cNvSpPr txBox="1"/>
          <p:nvPr/>
        </p:nvSpPr>
        <p:spPr>
          <a:xfrm>
            <a:off x="4638890" y="5775977"/>
            <a:ext cx="3145413" cy="338554"/>
          </a:xfrm>
          <a:prstGeom prst="rect">
            <a:avLst/>
          </a:prstGeom>
          <a:noFill/>
        </p:spPr>
        <p:txBody>
          <a:bodyPr wrap="none" rtlCol="0">
            <a:spAutoFit/>
          </a:bodyPr>
          <a:lstStyle/>
          <a:p>
            <a:pPr algn="ctr"/>
            <a:r>
              <a:rPr lang="en-US" sz="1600" spc="300" dirty="0">
                <a:solidFill>
                  <a:srgbClr val="02096E"/>
                </a:solidFill>
                <a:effectLst/>
                <a:latin typeface="Century Gothic" panose="020B0502020202020204" pitchFamily="34" charset="0"/>
                <a:ea typeface="Arial" panose="020B0604020202020204" pitchFamily="34" charset="0"/>
              </a:rPr>
              <a:t>TERMINUS CAMPAIGNS</a:t>
            </a:r>
            <a:endParaRPr lang="en-US" sz="1600" spc="300" dirty="0">
              <a:solidFill>
                <a:srgbClr val="02096E"/>
              </a:solidFill>
              <a:latin typeface="Century Gothic" panose="020B0502020202020204" pitchFamily="34" charset="0"/>
            </a:endParaRPr>
          </a:p>
        </p:txBody>
      </p:sp>
      <p:grpSp>
        <p:nvGrpSpPr>
          <p:cNvPr id="8" name="Group 7">
            <a:extLst>
              <a:ext uri="{FF2B5EF4-FFF2-40B4-BE49-F238E27FC236}">
                <a16:creationId xmlns:a16="http://schemas.microsoft.com/office/drawing/2014/main" id="{D42EA7D7-4D20-D85D-F1F1-222745581D82}"/>
              </a:ext>
            </a:extLst>
          </p:cNvPr>
          <p:cNvGrpSpPr/>
          <p:nvPr/>
        </p:nvGrpSpPr>
        <p:grpSpPr>
          <a:xfrm>
            <a:off x="7775693" y="5945181"/>
            <a:ext cx="4206240" cy="146"/>
            <a:chOff x="2584488" y="1067102"/>
            <a:chExt cx="7534872" cy="146"/>
          </a:xfrm>
        </p:grpSpPr>
        <p:cxnSp>
          <p:nvCxnSpPr>
            <p:cNvPr id="9" name="Straight Arrow Connector 8">
              <a:extLst>
                <a:ext uri="{FF2B5EF4-FFF2-40B4-BE49-F238E27FC236}">
                  <a16:creationId xmlns:a16="http://schemas.microsoft.com/office/drawing/2014/main" id="{4396349F-7870-2AEF-D066-3E3714EDC0F7}"/>
                </a:ext>
              </a:extLst>
            </p:cNvPr>
            <p:cNvCxnSpPr>
              <a:cxnSpLocks/>
            </p:cNvCxnSpPr>
            <p:nvPr/>
          </p:nvCxnSpPr>
          <p:spPr>
            <a:xfrm>
              <a:off x="2613144" y="1067175"/>
              <a:ext cx="7506216" cy="0"/>
            </a:xfrm>
            <a:prstGeom prst="straightConnector1">
              <a:avLst/>
            </a:prstGeom>
            <a:ln w="101600">
              <a:gradFill>
                <a:gsLst>
                  <a:gs pos="0">
                    <a:srgbClr val="E3E5F5"/>
                  </a:gs>
                  <a:gs pos="98000">
                    <a:srgbClr val="02096E"/>
                  </a:gs>
                </a:gsLst>
                <a:lin ang="0" scaled="0"/>
              </a:gradFill>
              <a:tailEnd type="stealth"/>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8634AC6-EF91-6B18-B5A0-9AA72D4F98C7}"/>
                </a:ext>
              </a:extLst>
            </p:cNvPr>
            <p:cNvCxnSpPr>
              <a:cxnSpLocks/>
            </p:cNvCxnSpPr>
            <p:nvPr/>
          </p:nvCxnSpPr>
          <p:spPr>
            <a:xfrm flipV="1">
              <a:off x="2584488" y="1067102"/>
              <a:ext cx="7240232" cy="146"/>
            </a:xfrm>
            <a:prstGeom prst="line">
              <a:avLst/>
            </a:prstGeom>
            <a:ln w="25400">
              <a:gradFill>
                <a:gsLst>
                  <a:gs pos="0">
                    <a:schemeClr val="bg1"/>
                  </a:gs>
                  <a:gs pos="92000">
                    <a:srgbClr val="02096E"/>
                  </a:gs>
                </a:gsLst>
                <a:lin ang="0" scaled="0"/>
              </a:gra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grpSp>
        <p:nvGrpSpPr>
          <p:cNvPr id="14" name="Group 13">
            <a:extLst>
              <a:ext uri="{FF2B5EF4-FFF2-40B4-BE49-F238E27FC236}">
                <a16:creationId xmlns:a16="http://schemas.microsoft.com/office/drawing/2014/main" id="{D0D94B9C-A467-3220-7526-E68DD93353B8}"/>
              </a:ext>
            </a:extLst>
          </p:cNvPr>
          <p:cNvGrpSpPr/>
          <p:nvPr/>
        </p:nvGrpSpPr>
        <p:grpSpPr>
          <a:xfrm flipH="1">
            <a:off x="342335" y="5945181"/>
            <a:ext cx="4206240" cy="146"/>
            <a:chOff x="2584488" y="1067102"/>
            <a:chExt cx="7534872" cy="146"/>
          </a:xfrm>
        </p:grpSpPr>
        <p:cxnSp>
          <p:nvCxnSpPr>
            <p:cNvPr id="15" name="Straight Arrow Connector 14">
              <a:extLst>
                <a:ext uri="{FF2B5EF4-FFF2-40B4-BE49-F238E27FC236}">
                  <a16:creationId xmlns:a16="http://schemas.microsoft.com/office/drawing/2014/main" id="{C2198C37-3F97-7DA4-3161-D2DDA825C0B6}"/>
                </a:ext>
              </a:extLst>
            </p:cNvPr>
            <p:cNvCxnSpPr>
              <a:cxnSpLocks/>
            </p:cNvCxnSpPr>
            <p:nvPr/>
          </p:nvCxnSpPr>
          <p:spPr>
            <a:xfrm>
              <a:off x="2613144" y="1067175"/>
              <a:ext cx="7506216" cy="0"/>
            </a:xfrm>
            <a:prstGeom prst="straightConnector1">
              <a:avLst/>
            </a:prstGeom>
            <a:ln w="101600">
              <a:gradFill>
                <a:gsLst>
                  <a:gs pos="0">
                    <a:srgbClr val="E3E5F5"/>
                  </a:gs>
                  <a:gs pos="98000">
                    <a:srgbClr val="02096E"/>
                  </a:gs>
                </a:gsLst>
                <a:lin ang="0" scaled="0"/>
              </a:gradFill>
              <a:tailEnd type="stealt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93801A2-F697-EC69-0C78-9DEAC1DFFDDF}"/>
                </a:ext>
              </a:extLst>
            </p:cNvPr>
            <p:cNvCxnSpPr>
              <a:cxnSpLocks/>
            </p:cNvCxnSpPr>
            <p:nvPr/>
          </p:nvCxnSpPr>
          <p:spPr>
            <a:xfrm flipV="1">
              <a:off x="2584488" y="1067102"/>
              <a:ext cx="7240232" cy="146"/>
            </a:xfrm>
            <a:prstGeom prst="line">
              <a:avLst/>
            </a:prstGeom>
            <a:ln w="25400">
              <a:gradFill>
                <a:gsLst>
                  <a:gs pos="0">
                    <a:schemeClr val="bg1"/>
                  </a:gs>
                  <a:gs pos="92000">
                    <a:srgbClr val="02096E"/>
                  </a:gs>
                </a:gsLst>
                <a:lin ang="0" scaled="0"/>
              </a:gra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14949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1EBB79E-AD00-0A50-DADB-3DE6FF324C94}"/>
              </a:ext>
            </a:extLst>
          </p:cNvPr>
          <p:cNvGrpSpPr/>
          <p:nvPr/>
        </p:nvGrpSpPr>
        <p:grpSpPr>
          <a:xfrm>
            <a:off x="-1052951" y="0"/>
            <a:ext cx="6858001" cy="6858000"/>
            <a:chOff x="-3" y="0"/>
            <a:chExt cx="7777357" cy="6858000"/>
          </a:xfrm>
        </p:grpSpPr>
        <p:sp>
          <p:nvSpPr>
            <p:cNvPr id="11" name="Graphic 5">
              <a:extLst>
                <a:ext uri="{FF2B5EF4-FFF2-40B4-BE49-F238E27FC236}">
                  <a16:creationId xmlns:a16="http://schemas.microsoft.com/office/drawing/2014/main" id="{DAF87911-A785-A14F-981A-1E1C95D719E4}"/>
                </a:ext>
              </a:extLst>
            </p:cNvPr>
            <p:cNvSpPr/>
            <p:nvPr/>
          </p:nvSpPr>
          <p:spPr>
            <a:xfrm>
              <a:off x="-2" y="0"/>
              <a:ext cx="7777356" cy="6858000"/>
            </a:xfrm>
            <a:prstGeom prst="ellipse">
              <a:avLst/>
            </a:prstGeom>
            <a:solidFill>
              <a:srgbClr val="0033A3">
                <a:alpha val="10000"/>
              </a:srgbClr>
            </a:solidFill>
            <a:ln w="8653" cap="flat">
              <a:noFill/>
              <a:prstDash val="solid"/>
              <a:miter/>
            </a:ln>
          </p:spPr>
          <p:txBody>
            <a:bodyPr rtlCol="0" anchor="ctr"/>
            <a:lstStyle/>
            <a:p>
              <a:endParaRPr lang="en-US" dirty="0"/>
            </a:p>
          </p:txBody>
        </p:sp>
        <p:sp>
          <p:nvSpPr>
            <p:cNvPr id="12" name="Graphic 5">
              <a:extLst>
                <a:ext uri="{FF2B5EF4-FFF2-40B4-BE49-F238E27FC236}">
                  <a16:creationId xmlns:a16="http://schemas.microsoft.com/office/drawing/2014/main" id="{B8967153-9024-97E8-A45A-4B984E15D4DB}"/>
                </a:ext>
              </a:extLst>
            </p:cNvPr>
            <p:cNvSpPr/>
            <p:nvPr/>
          </p:nvSpPr>
          <p:spPr>
            <a:xfrm>
              <a:off x="-3" y="1139131"/>
              <a:ext cx="5184904" cy="4572000"/>
            </a:xfrm>
            <a:prstGeom prst="ellipse">
              <a:avLst/>
            </a:prstGeom>
            <a:solidFill>
              <a:schemeClr val="bg1">
                <a:alpha val="50000"/>
              </a:schemeClr>
            </a:solidFill>
            <a:ln w="8653" cap="flat">
              <a:noFill/>
              <a:prstDash val="solid"/>
              <a:miter/>
            </a:ln>
          </p:spPr>
          <p:txBody>
            <a:bodyPr rtlCol="0" anchor="ctr"/>
            <a:lstStyle/>
            <a:p>
              <a:endParaRPr lang="en-US" b="1" dirty="0"/>
            </a:p>
          </p:txBody>
        </p:sp>
        <p:sp>
          <p:nvSpPr>
            <p:cNvPr id="13" name="Graphic 5">
              <a:extLst>
                <a:ext uri="{FF2B5EF4-FFF2-40B4-BE49-F238E27FC236}">
                  <a16:creationId xmlns:a16="http://schemas.microsoft.com/office/drawing/2014/main" id="{62832458-8011-BAFC-8A88-2B90A0A7731E}"/>
                </a:ext>
              </a:extLst>
            </p:cNvPr>
            <p:cNvSpPr/>
            <p:nvPr/>
          </p:nvSpPr>
          <p:spPr>
            <a:xfrm>
              <a:off x="-3" y="2291423"/>
              <a:ext cx="2592452" cy="2286000"/>
            </a:xfrm>
            <a:prstGeom prst="ellipse">
              <a:avLst/>
            </a:prstGeom>
            <a:solidFill>
              <a:schemeClr val="bg1"/>
            </a:solidFill>
            <a:ln w="8653" cap="flat">
              <a:noFill/>
              <a:prstDash val="solid"/>
              <a:miter/>
            </a:ln>
          </p:spPr>
          <p:txBody>
            <a:bodyPr rtlCol="0" anchor="ctr"/>
            <a:lstStyle/>
            <a:p>
              <a:endParaRPr lang="en-US" b="1" dirty="0"/>
            </a:p>
          </p:txBody>
        </p:sp>
      </p:grpSp>
      <p:graphicFrame>
        <p:nvGraphicFramePr>
          <p:cNvPr id="67" name="Table 66">
            <a:extLst>
              <a:ext uri="{FF2B5EF4-FFF2-40B4-BE49-F238E27FC236}">
                <a16:creationId xmlns:a16="http://schemas.microsoft.com/office/drawing/2014/main" id="{ED21E0D3-B413-837C-D532-39B9D740ACB3}"/>
              </a:ext>
            </a:extLst>
          </p:cNvPr>
          <p:cNvGraphicFramePr>
            <a:graphicFrameLocks noGrp="1"/>
          </p:cNvGraphicFramePr>
          <p:nvPr>
            <p:extLst>
              <p:ext uri="{D42A27DB-BD31-4B8C-83A1-F6EECF244321}">
                <p14:modId xmlns:p14="http://schemas.microsoft.com/office/powerpoint/2010/main" val="3525000348"/>
              </p:ext>
            </p:extLst>
          </p:nvPr>
        </p:nvGraphicFramePr>
        <p:xfrm>
          <a:off x="625032" y="2255453"/>
          <a:ext cx="11309052" cy="3585465"/>
        </p:xfrm>
        <a:graphic>
          <a:graphicData uri="http://schemas.openxmlformats.org/drawingml/2006/table">
            <a:tbl>
              <a:tblPr firstRow="1" bandRow="1">
                <a:tableStyleId>{5C22544A-7EE6-4342-B048-85BDC9FD1C3A}</a:tableStyleId>
              </a:tblPr>
              <a:tblGrid>
                <a:gridCol w="1884842">
                  <a:extLst>
                    <a:ext uri="{9D8B030D-6E8A-4147-A177-3AD203B41FA5}">
                      <a16:colId xmlns:a16="http://schemas.microsoft.com/office/drawing/2014/main" val="3581979655"/>
                    </a:ext>
                  </a:extLst>
                </a:gridCol>
                <a:gridCol w="1884842">
                  <a:extLst>
                    <a:ext uri="{9D8B030D-6E8A-4147-A177-3AD203B41FA5}">
                      <a16:colId xmlns:a16="http://schemas.microsoft.com/office/drawing/2014/main" val="101125340"/>
                    </a:ext>
                  </a:extLst>
                </a:gridCol>
                <a:gridCol w="1884842">
                  <a:extLst>
                    <a:ext uri="{9D8B030D-6E8A-4147-A177-3AD203B41FA5}">
                      <a16:colId xmlns:a16="http://schemas.microsoft.com/office/drawing/2014/main" val="3414664192"/>
                    </a:ext>
                  </a:extLst>
                </a:gridCol>
                <a:gridCol w="1884842">
                  <a:extLst>
                    <a:ext uri="{9D8B030D-6E8A-4147-A177-3AD203B41FA5}">
                      <a16:colId xmlns:a16="http://schemas.microsoft.com/office/drawing/2014/main" val="1766314388"/>
                    </a:ext>
                  </a:extLst>
                </a:gridCol>
                <a:gridCol w="1884842">
                  <a:extLst>
                    <a:ext uri="{9D8B030D-6E8A-4147-A177-3AD203B41FA5}">
                      <a16:colId xmlns:a16="http://schemas.microsoft.com/office/drawing/2014/main" val="3006815530"/>
                    </a:ext>
                  </a:extLst>
                </a:gridCol>
                <a:gridCol w="1884842">
                  <a:extLst>
                    <a:ext uri="{9D8B030D-6E8A-4147-A177-3AD203B41FA5}">
                      <a16:colId xmlns:a16="http://schemas.microsoft.com/office/drawing/2014/main" val="2717681533"/>
                    </a:ext>
                  </a:extLst>
                </a:gridCol>
              </a:tblGrid>
              <a:tr h="717093">
                <a:tc>
                  <a:txBody>
                    <a:bodyPr/>
                    <a:lstStyle/>
                    <a:p>
                      <a:pPr algn="l"/>
                      <a:r>
                        <a:rPr lang="en-US" sz="1200" b="0" dirty="0">
                          <a:solidFill>
                            <a:schemeClr val="tx1"/>
                          </a:solidFill>
                          <a:latin typeface="Century Gothic" panose="020B0502020202020204" pitchFamily="34" charset="0"/>
                        </a:rPr>
                        <a:t>ABM Project Plan</a:t>
                      </a:r>
                    </a:p>
                  </a:txBody>
                  <a:tcPr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Century Gothic" panose="020B0502020202020204" pitchFamily="34" charset="0"/>
                        </a:rPr>
                        <a:t>Ultimate Acquisition ABM Metrics</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Century Gothic" panose="020B0502020202020204" pitchFamily="34" charset="0"/>
                        </a:rPr>
                        <a:t>ABM Sales and Marketing Alignment</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fontAlgn="b"/>
                      <a:r>
                        <a:rPr lang="en-US" sz="1200" b="0" i="0" u="none" strike="noStrike" dirty="0">
                          <a:solidFill>
                            <a:schemeClr val="tx1"/>
                          </a:solidFill>
                          <a:effectLst/>
                          <a:latin typeface="Century Gothic" panose="020B0502020202020204" pitchFamily="34" charset="0"/>
                        </a:rPr>
                        <a:t>Account-Based Marketing Plan Purpose</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fontAlgn="b"/>
                      <a:endParaRPr lang="en-US" sz="1200" b="0" i="0" u="none" strike="noStrike" dirty="0">
                        <a:solidFill>
                          <a:schemeClr val="tx1"/>
                        </a:solidFill>
                        <a:effectLst/>
                        <a:latin typeface="Century Gothic" panose="020B0502020202020204" pitchFamily="34" charset="0"/>
                      </a:endParaRP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fontAlgn="b"/>
                      <a:r>
                        <a:rPr lang="en-US" sz="1200" b="0" i="0" u="none" strike="noStrike" dirty="0">
                          <a:solidFill>
                            <a:schemeClr val="tx1"/>
                          </a:solidFill>
                          <a:effectLst/>
                          <a:latin typeface="Century Gothic" panose="020B0502020202020204" pitchFamily="34" charset="0"/>
                        </a:rPr>
                        <a:t>ABM Sales and Marketing Alignment</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14593868"/>
                  </a:ext>
                </a:extLst>
              </a:tr>
              <a:tr h="717093">
                <a:tc>
                  <a:txBody>
                    <a:bodyPr/>
                    <a:lstStyle/>
                    <a:p>
                      <a:pPr algn="l"/>
                      <a:endParaRPr lang="en-US" sz="1200" b="0" dirty="0">
                        <a:solidFill>
                          <a:schemeClr val="tx1"/>
                        </a:solidFill>
                        <a:latin typeface="Century Gothic" panose="020B0502020202020204" pitchFamily="34" charset="0"/>
                      </a:endParaRPr>
                    </a:p>
                  </a:txBody>
                  <a:tcPr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l" fontAlgn="b"/>
                      <a:endParaRPr lang="en-US" sz="1200" b="0" i="0" u="none" strike="noStrike" dirty="0">
                        <a:solidFill>
                          <a:schemeClr val="tx1"/>
                        </a:solidFill>
                        <a:effectLst/>
                        <a:latin typeface="Century Gothic" panose="020B0502020202020204" pitchFamily="34" charset="0"/>
                      </a:endParaRP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Century Gothic" panose="020B0502020202020204" pitchFamily="34" charset="0"/>
                        </a:rPr>
                        <a:t>Lead Nurturing</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l" fontAlgn="b"/>
                      <a:r>
                        <a:rPr lang="en-US" sz="1200" b="0" i="0" u="none" strike="noStrike" dirty="0">
                          <a:solidFill>
                            <a:schemeClr val="tx1"/>
                          </a:solidFill>
                          <a:effectLst/>
                          <a:latin typeface="Century Gothic" panose="020B0502020202020204" pitchFamily="34" charset="0"/>
                        </a:rPr>
                        <a:t>Account Segmentation</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Century Gothic" panose="020B0502020202020204" pitchFamily="34" charset="0"/>
                        </a:rPr>
                        <a:t>Quarterly Account Review</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l" fontAlgn="b"/>
                      <a:r>
                        <a:rPr lang="en-US" sz="1200" b="0" i="0" u="none" strike="noStrike" dirty="0">
                          <a:solidFill>
                            <a:schemeClr val="tx1"/>
                          </a:solidFill>
                          <a:effectLst/>
                          <a:latin typeface="Century Gothic" panose="020B0502020202020204" pitchFamily="34" charset="0"/>
                        </a:rPr>
                        <a:t>ABM Scorecard</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2238185335"/>
                  </a:ext>
                </a:extLst>
              </a:tr>
              <a:tr h="717093">
                <a:tc>
                  <a:txBody>
                    <a:bodyPr/>
                    <a:lstStyle/>
                    <a:p>
                      <a:pPr algn="l"/>
                      <a:endParaRPr lang="en-US" sz="1200" b="0" dirty="0">
                        <a:solidFill>
                          <a:schemeClr val="tx1"/>
                        </a:solidFill>
                        <a:latin typeface="Century Gothic" panose="020B0502020202020204" pitchFamily="34" charset="0"/>
                      </a:endParaRPr>
                    </a:p>
                  </a:txBody>
                  <a:tcPr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fontAlgn="b"/>
                      <a:endParaRPr lang="en-US" sz="1200" b="0" i="0" u="none" strike="noStrike">
                        <a:solidFill>
                          <a:schemeClr val="tx1"/>
                        </a:solidFill>
                        <a:effectLst/>
                        <a:latin typeface="Century Gothic" panose="020B0502020202020204" pitchFamily="34" charset="0"/>
                      </a:endParaRP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fontAlgn="b"/>
                      <a:endParaRPr lang="en-US" sz="1200" b="0" i="0" u="none" strike="noStrike" dirty="0">
                        <a:solidFill>
                          <a:schemeClr val="tx1"/>
                        </a:solidFill>
                        <a:effectLst/>
                        <a:latin typeface="Century Gothic" panose="020B0502020202020204" pitchFamily="34" charset="0"/>
                      </a:endParaRP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fontAlgn="b"/>
                      <a:r>
                        <a:rPr lang="en-US" sz="1200" b="0" i="0" u="none" strike="noStrike" dirty="0">
                          <a:solidFill>
                            <a:schemeClr val="tx1"/>
                          </a:solidFill>
                          <a:effectLst/>
                          <a:latin typeface="Century Gothic" panose="020B0502020202020204" pitchFamily="34" charset="0"/>
                        </a:rPr>
                        <a:t>Annual Account Planning</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fontAlgn="b"/>
                      <a:endParaRPr lang="en-US" sz="1200" b="0" i="0" u="none" strike="noStrike" dirty="0">
                        <a:solidFill>
                          <a:schemeClr val="tx1"/>
                        </a:solidFill>
                        <a:effectLst/>
                        <a:latin typeface="Century Gothic" panose="020B0502020202020204" pitchFamily="34" charset="0"/>
                      </a:endParaRP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fontAlgn="b"/>
                      <a:r>
                        <a:rPr lang="en-US" sz="1200" b="0" i="0" u="none" strike="noStrike" dirty="0">
                          <a:solidFill>
                            <a:schemeClr val="tx1"/>
                          </a:solidFill>
                          <a:effectLst/>
                          <a:latin typeface="Century Gothic" panose="020B0502020202020204" pitchFamily="34" charset="0"/>
                        </a:rPr>
                        <a:t>Ultimate Retention ABM Metrics</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3691821193"/>
                  </a:ext>
                </a:extLst>
              </a:tr>
              <a:tr h="717093">
                <a:tc>
                  <a:txBody>
                    <a:bodyPr/>
                    <a:lstStyle/>
                    <a:p>
                      <a:pPr algn="l"/>
                      <a:endParaRPr lang="en-US" sz="1200" b="0" dirty="0">
                        <a:solidFill>
                          <a:schemeClr val="tx1"/>
                        </a:solidFill>
                        <a:latin typeface="Century Gothic" panose="020B0502020202020204" pitchFamily="34" charset="0"/>
                      </a:endParaRPr>
                    </a:p>
                  </a:txBody>
                  <a:tcPr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l" fontAlgn="b"/>
                      <a:endParaRPr lang="en-US" sz="1200" b="0" i="0" u="none" strike="noStrike" dirty="0">
                        <a:solidFill>
                          <a:schemeClr val="tx1"/>
                        </a:solidFill>
                        <a:effectLst/>
                        <a:latin typeface="Century Gothic" panose="020B0502020202020204" pitchFamily="34" charset="0"/>
                      </a:endParaRP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l" fontAlgn="b"/>
                      <a:endParaRPr lang="en-US" sz="1200" b="0" i="0" u="none" strike="noStrike" dirty="0">
                        <a:solidFill>
                          <a:schemeClr val="tx1"/>
                        </a:solidFill>
                        <a:effectLst/>
                        <a:latin typeface="Century Gothic" panose="020B0502020202020204" pitchFamily="34" charset="0"/>
                      </a:endParaRP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l" fontAlgn="b"/>
                      <a:endParaRPr lang="en-US" sz="1200" b="0" i="0" u="none" strike="noStrike" dirty="0">
                        <a:solidFill>
                          <a:schemeClr val="tx1"/>
                        </a:solidFill>
                        <a:effectLst/>
                        <a:latin typeface="Century Gothic" panose="020B0502020202020204" pitchFamily="34" charset="0"/>
                      </a:endParaRP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l" fontAlgn="b"/>
                      <a:endParaRPr lang="en-US" sz="1200" b="0" i="0" u="none" strike="noStrike" dirty="0">
                        <a:solidFill>
                          <a:schemeClr val="tx1"/>
                        </a:solidFill>
                        <a:effectLst/>
                        <a:latin typeface="Century Gothic" panose="020B0502020202020204" pitchFamily="34" charset="0"/>
                      </a:endParaRP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tc>
                  <a:txBody>
                    <a:bodyPr/>
                    <a:lstStyle/>
                    <a:p>
                      <a:pPr algn="l" fontAlgn="b"/>
                      <a:r>
                        <a:rPr lang="en-US" sz="1200" b="0" i="0" u="none" strike="noStrike" dirty="0">
                          <a:solidFill>
                            <a:schemeClr val="tx1"/>
                          </a:solidFill>
                          <a:effectLst/>
                          <a:latin typeface="Century Gothic" panose="020B0502020202020204" pitchFamily="34" charset="0"/>
                        </a:rPr>
                        <a:t>Ultimate Expansion ABM Metrics</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FF">
                        <a:alpha val="74902"/>
                      </a:srgbClr>
                    </a:solidFill>
                  </a:tcPr>
                </a:tc>
                <a:extLst>
                  <a:ext uri="{0D108BD9-81ED-4DB2-BD59-A6C34878D82A}">
                    <a16:rowId xmlns:a16="http://schemas.microsoft.com/office/drawing/2014/main" val="196519759"/>
                  </a:ext>
                </a:extLst>
              </a:tr>
              <a:tr h="717093">
                <a:tc>
                  <a:txBody>
                    <a:bodyPr/>
                    <a:lstStyle/>
                    <a:p>
                      <a:pPr algn="l"/>
                      <a:endParaRPr lang="en-US" sz="1200" b="0" dirty="0">
                        <a:solidFill>
                          <a:schemeClr val="tx1"/>
                        </a:solidFill>
                        <a:latin typeface="Century Gothic" panose="020B0502020202020204" pitchFamily="34" charset="0"/>
                      </a:endParaRPr>
                    </a:p>
                  </a:txBody>
                  <a:tcPr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fontAlgn="b"/>
                      <a:endParaRPr lang="en-US" sz="1200" b="0" i="0" u="none" strike="noStrike">
                        <a:solidFill>
                          <a:schemeClr val="tx1"/>
                        </a:solidFill>
                        <a:effectLst/>
                        <a:latin typeface="Century Gothic" panose="020B0502020202020204" pitchFamily="34" charset="0"/>
                      </a:endParaRP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fontAlgn="b"/>
                      <a:endParaRPr lang="en-US" sz="1200" b="0" i="0" u="none" strike="noStrike">
                        <a:solidFill>
                          <a:schemeClr val="tx1"/>
                        </a:solidFill>
                        <a:effectLst/>
                        <a:latin typeface="Century Gothic" panose="020B0502020202020204" pitchFamily="34" charset="0"/>
                      </a:endParaRP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fontAlgn="b"/>
                      <a:endParaRPr lang="en-US" sz="1200" b="0" i="0" u="none" strike="noStrike" dirty="0">
                        <a:solidFill>
                          <a:schemeClr val="tx1"/>
                        </a:solidFill>
                        <a:effectLst/>
                        <a:latin typeface="Century Gothic" panose="020B0502020202020204" pitchFamily="34" charset="0"/>
                      </a:endParaRP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fontAlgn="b"/>
                      <a:endParaRPr lang="en-US" sz="1200" b="0" i="0" u="none" strike="noStrike" dirty="0">
                        <a:solidFill>
                          <a:schemeClr val="tx1"/>
                        </a:solidFill>
                        <a:effectLst/>
                        <a:latin typeface="Century Gothic" panose="020B0502020202020204" pitchFamily="34" charset="0"/>
                      </a:endParaRP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tc>
                  <a:txBody>
                    <a:bodyPr/>
                    <a:lstStyle/>
                    <a:p>
                      <a:pPr algn="l" fontAlgn="b"/>
                      <a:r>
                        <a:rPr lang="en-US" sz="1200" b="0" i="0" u="none" strike="noStrike" dirty="0">
                          <a:solidFill>
                            <a:schemeClr val="tx1"/>
                          </a:solidFill>
                          <a:effectLst/>
                          <a:latin typeface="Century Gothic" panose="020B0502020202020204" pitchFamily="34" charset="0"/>
                        </a:rPr>
                        <a:t>Weekly / Biweekly Status Check</a:t>
                      </a:r>
                    </a:p>
                  </a:txBody>
                  <a:tcPr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3E5F5">
                        <a:alpha val="50000"/>
                      </a:srgbClr>
                    </a:solidFill>
                  </a:tcPr>
                </a:tc>
                <a:extLst>
                  <a:ext uri="{0D108BD9-81ED-4DB2-BD59-A6C34878D82A}">
                    <a16:rowId xmlns:a16="http://schemas.microsoft.com/office/drawing/2014/main" val="2965439806"/>
                  </a:ext>
                </a:extLst>
              </a:tr>
            </a:tbl>
          </a:graphicData>
        </a:graphic>
      </p:graphicFrame>
      <p:sp>
        <p:nvSpPr>
          <p:cNvPr id="70" name="Rounded Rectangle 69">
            <a:extLst>
              <a:ext uri="{FF2B5EF4-FFF2-40B4-BE49-F238E27FC236}">
                <a16:creationId xmlns:a16="http://schemas.microsoft.com/office/drawing/2014/main" id="{4BBC886A-AE46-647B-419D-A49EF7AD2513}"/>
              </a:ext>
            </a:extLst>
          </p:cNvPr>
          <p:cNvSpPr/>
          <p:nvPr/>
        </p:nvSpPr>
        <p:spPr>
          <a:xfrm>
            <a:off x="636607" y="1486192"/>
            <a:ext cx="1828800" cy="640080"/>
          </a:xfrm>
          <a:prstGeom prst="roundRect">
            <a:avLst>
              <a:gd name="adj" fmla="val 44954"/>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ABM Strategy &amp; Alignment</a:t>
            </a:r>
          </a:p>
        </p:txBody>
      </p:sp>
      <p:sp>
        <p:nvSpPr>
          <p:cNvPr id="71" name="Rounded Rectangle 70">
            <a:extLst>
              <a:ext uri="{FF2B5EF4-FFF2-40B4-BE49-F238E27FC236}">
                <a16:creationId xmlns:a16="http://schemas.microsoft.com/office/drawing/2014/main" id="{DCCD56F9-DB6C-70EE-FB00-674C84D2AC49}"/>
              </a:ext>
            </a:extLst>
          </p:cNvPr>
          <p:cNvSpPr/>
          <p:nvPr/>
        </p:nvSpPr>
        <p:spPr>
          <a:xfrm>
            <a:off x="2540599" y="1486192"/>
            <a:ext cx="1828800" cy="640080"/>
          </a:xfrm>
          <a:prstGeom prst="roundRect">
            <a:avLst>
              <a:gd name="adj" fmla="val 44954"/>
            </a:avLst>
          </a:prstGeom>
          <a:solidFill>
            <a:srgbClr val="020A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Account Selection</a:t>
            </a:r>
          </a:p>
        </p:txBody>
      </p:sp>
      <p:sp>
        <p:nvSpPr>
          <p:cNvPr id="72" name="Rounded Rectangle 71">
            <a:extLst>
              <a:ext uri="{FF2B5EF4-FFF2-40B4-BE49-F238E27FC236}">
                <a16:creationId xmlns:a16="http://schemas.microsoft.com/office/drawing/2014/main" id="{5722DD03-4B6B-C38D-2A77-1A0751B48823}"/>
              </a:ext>
            </a:extLst>
          </p:cNvPr>
          <p:cNvSpPr/>
          <p:nvPr/>
        </p:nvSpPr>
        <p:spPr>
          <a:xfrm>
            <a:off x="4444591" y="1486192"/>
            <a:ext cx="1737360" cy="640080"/>
          </a:xfrm>
          <a:prstGeom prst="roundRect">
            <a:avLst>
              <a:gd name="adj" fmla="val 44954"/>
            </a:avLst>
          </a:prstGeom>
          <a:solidFill>
            <a:srgbClr val="030D8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Insight Generation</a:t>
            </a:r>
          </a:p>
        </p:txBody>
      </p:sp>
      <p:sp>
        <p:nvSpPr>
          <p:cNvPr id="73" name="Rounded Rectangle 72">
            <a:extLst>
              <a:ext uri="{FF2B5EF4-FFF2-40B4-BE49-F238E27FC236}">
                <a16:creationId xmlns:a16="http://schemas.microsoft.com/office/drawing/2014/main" id="{0E5FD7B3-885F-83E6-FCC7-62A6BE5EF233}"/>
              </a:ext>
            </a:extLst>
          </p:cNvPr>
          <p:cNvSpPr/>
          <p:nvPr/>
        </p:nvSpPr>
        <p:spPr>
          <a:xfrm>
            <a:off x="6257143" y="1486192"/>
            <a:ext cx="1828800" cy="640080"/>
          </a:xfrm>
          <a:prstGeom prst="roundRect">
            <a:avLst>
              <a:gd name="adj" fmla="val 44954"/>
            </a:avLst>
          </a:prstGeom>
          <a:solidFill>
            <a:srgbClr val="205A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Account Planning</a:t>
            </a:r>
          </a:p>
        </p:txBody>
      </p:sp>
      <p:sp>
        <p:nvSpPr>
          <p:cNvPr id="74" name="Rounded Rectangle 73">
            <a:extLst>
              <a:ext uri="{FF2B5EF4-FFF2-40B4-BE49-F238E27FC236}">
                <a16:creationId xmlns:a16="http://schemas.microsoft.com/office/drawing/2014/main" id="{A5340DD6-2F4B-1B01-0734-D023ED2461E1}"/>
              </a:ext>
            </a:extLst>
          </p:cNvPr>
          <p:cNvSpPr/>
          <p:nvPr/>
        </p:nvSpPr>
        <p:spPr>
          <a:xfrm>
            <a:off x="8161135" y="1486192"/>
            <a:ext cx="1828800" cy="640080"/>
          </a:xfrm>
          <a:prstGeom prst="roundRect">
            <a:avLst>
              <a:gd name="adj" fmla="val 44954"/>
            </a:avLst>
          </a:prstGeom>
          <a:solidFill>
            <a:srgbClr val="23829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Campaign Execution</a:t>
            </a:r>
          </a:p>
        </p:txBody>
      </p:sp>
      <p:sp>
        <p:nvSpPr>
          <p:cNvPr id="75" name="Rounded Rectangle 74">
            <a:extLst>
              <a:ext uri="{FF2B5EF4-FFF2-40B4-BE49-F238E27FC236}">
                <a16:creationId xmlns:a16="http://schemas.microsoft.com/office/drawing/2014/main" id="{7956F2CD-BB7D-8CFB-68C3-BD0F57CDD451}"/>
              </a:ext>
            </a:extLst>
          </p:cNvPr>
          <p:cNvSpPr/>
          <p:nvPr/>
        </p:nvSpPr>
        <p:spPr>
          <a:xfrm>
            <a:off x="10065128" y="1486192"/>
            <a:ext cx="1828800" cy="640080"/>
          </a:xfrm>
          <a:prstGeom prst="roundRect">
            <a:avLst>
              <a:gd name="adj" fmla="val 44954"/>
            </a:avLst>
          </a:prstGeom>
          <a:solidFill>
            <a:srgbClr val="0033A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Century Gothic" panose="020B0502020202020204" pitchFamily="34" charset="0"/>
              </a:rPr>
              <a:t>Results Measurement</a:t>
            </a:r>
          </a:p>
        </p:txBody>
      </p:sp>
      <p:grpSp>
        <p:nvGrpSpPr>
          <p:cNvPr id="15" name="Group 14">
            <a:extLst>
              <a:ext uri="{FF2B5EF4-FFF2-40B4-BE49-F238E27FC236}">
                <a16:creationId xmlns:a16="http://schemas.microsoft.com/office/drawing/2014/main" id="{55F41822-0A6E-94FB-111A-1E6611B450C6}"/>
              </a:ext>
            </a:extLst>
          </p:cNvPr>
          <p:cNvGrpSpPr/>
          <p:nvPr/>
        </p:nvGrpSpPr>
        <p:grpSpPr>
          <a:xfrm>
            <a:off x="6846662" y="763549"/>
            <a:ext cx="619991" cy="619991"/>
            <a:chOff x="6754062" y="763549"/>
            <a:chExt cx="619991" cy="619991"/>
          </a:xfrm>
        </p:grpSpPr>
        <p:sp>
          <p:nvSpPr>
            <p:cNvPr id="102" name="Freeform 101">
              <a:extLst>
                <a:ext uri="{FF2B5EF4-FFF2-40B4-BE49-F238E27FC236}">
                  <a16:creationId xmlns:a16="http://schemas.microsoft.com/office/drawing/2014/main" id="{C7B6EC27-DA5B-F3DF-40BC-6716CE7346F5}"/>
                </a:ext>
              </a:extLst>
            </p:cNvPr>
            <p:cNvSpPr/>
            <p:nvPr/>
          </p:nvSpPr>
          <p:spPr>
            <a:xfrm>
              <a:off x="6766978" y="815214"/>
              <a:ext cx="594158" cy="116248"/>
            </a:xfrm>
            <a:custGeom>
              <a:avLst/>
              <a:gdLst>
                <a:gd name="connsiteX0" fmla="*/ 0 w 594158"/>
                <a:gd name="connsiteY0" fmla="*/ 0 h 116248"/>
                <a:gd name="connsiteX1" fmla="*/ 594158 w 594158"/>
                <a:gd name="connsiteY1" fmla="*/ 0 h 116248"/>
                <a:gd name="connsiteX2" fmla="*/ 594158 w 594158"/>
                <a:gd name="connsiteY2" fmla="*/ 116248 h 116248"/>
                <a:gd name="connsiteX3" fmla="*/ 0 w 594158"/>
                <a:gd name="connsiteY3" fmla="*/ 116248 h 116248"/>
              </a:gdLst>
              <a:ahLst/>
              <a:cxnLst>
                <a:cxn ang="0">
                  <a:pos x="connsiteX0" y="connsiteY0"/>
                </a:cxn>
                <a:cxn ang="0">
                  <a:pos x="connsiteX1" y="connsiteY1"/>
                </a:cxn>
                <a:cxn ang="0">
                  <a:pos x="connsiteX2" y="connsiteY2"/>
                </a:cxn>
                <a:cxn ang="0">
                  <a:pos x="connsiteX3" y="connsiteY3"/>
                </a:cxn>
              </a:cxnLst>
              <a:rect l="l" t="t" r="r" b="b"/>
              <a:pathLst>
                <a:path w="594158" h="116248">
                  <a:moveTo>
                    <a:pt x="0" y="0"/>
                  </a:moveTo>
                  <a:lnTo>
                    <a:pt x="594158" y="0"/>
                  </a:lnTo>
                  <a:lnTo>
                    <a:pt x="594158" y="116248"/>
                  </a:lnTo>
                  <a:lnTo>
                    <a:pt x="0" y="116248"/>
                  </a:lnTo>
                  <a:close/>
                </a:path>
              </a:pathLst>
            </a:custGeom>
            <a:solidFill>
              <a:srgbClr val="1F5A93">
                <a:alpha val="20000"/>
              </a:srgbClr>
            </a:solidFill>
            <a:ln w="12898" cap="flat">
              <a:noFill/>
              <a:prstDash val="solid"/>
              <a:miter/>
            </a:ln>
          </p:spPr>
          <p:txBody>
            <a:bodyPr rtlCol="0" anchor="ctr"/>
            <a:lstStyle/>
            <a:p>
              <a:endParaRPr lang="en-US" dirty="0"/>
            </a:p>
          </p:txBody>
        </p:sp>
        <p:sp>
          <p:nvSpPr>
            <p:cNvPr id="103" name="Freeform 102">
              <a:extLst>
                <a:ext uri="{FF2B5EF4-FFF2-40B4-BE49-F238E27FC236}">
                  <a16:creationId xmlns:a16="http://schemas.microsoft.com/office/drawing/2014/main" id="{F8C39073-AC9D-0522-BFC2-05312F63986D}"/>
                </a:ext>
              </a:extLst>
            </p:cNvPr>
            <p:cNvSpPr/>
            <p:nvPr/>
          </p:nvSpPr>
          <p:spPr>
            <a:xfrm>
              <a:off x="6754062" y="763549"/>
              <a:ext cx="619991" cy="619991"/>
            </a:xfrm>
            <a:custGeom>
              <a:avLst/>
              <a:gdLst>
                <a:gd name="connsiteX0" fmla="*/ 607075 w 619991"/>
                <a:gd name="connsiteY0" fmla="*/ 38749 h 619991"/>
                <a:gd name="connsiteX1" fmla="*/ 516659 w 619991"/>
                <a:gd name="connsiteY1" fmla="*/ 38749 h 619991"/>
                <a:gd name="connsiteX2" fmla="*/ 516659 w 619991"/>
                <a:gd name="connsiteY2" fmla="*/ 12916 h 619991"/>
                <a:gd name="connsiteX3" fmla="*/ 503743 w 619991"/>
                <a:gd name="connsiteY3" fmla="*/ 0 h 619991"/>
                <a:gd name="connsiteX4" fmla="*/ 490826 w 619991"/>
                <a:gd name="connsiteY4" fmla="*/ 12916 h 619991"/>
                <a:gd name="connsiteX5" fmla="*/ 490826 w 619991"/>
                <a:gd name="connsiteY5" fmla="*/ 38749 h 619991"/>
                <a:gd name="connsiteX6" fmla="*/ 419786 w 619991"/>
                <a:gd name="connsiteY6" fmla="*/ 38749 h 619991"/>
                <a:gd name="connsiteX7" fmla="*/ 419786 w 619991"/>
                <a:gd name="connsiteY7" fmla="*/ 12916 h 619991"/>
                <a:gd name="connsiteX8" fmla="*/ 406869 w 619991"/>
                <a:gd name="connsiteY8" fmla="*/ 0 h 619991"/>
                <a:gd name="connsiteX9" fmla="*/ 393953 w 619991"/>
                <a:gd name="connsiteY9" fmla="*/ 12916 h 619991"/>
                <a:gd name="connsiteX10" fmla="*/ 393953 w 619991"/>
                <a:gd name="connsiteY10" fmla="*/ 38749 h 619991"/>
                <a:gd name="connsiteX11" fmla="*/ 322912 w 619991"/>
                <a:gd name="connsiteY11" fmla="*/ 38749 h 619991"/>
                <a:gd name="connsiteX12" fmla="*/ 322912 w 619991"/>
                <a:gd name="connsiteY12" fmla="*/ 12916 h 619991"/>
                <a:gd name="connsiteX13" fmla="*/ 309996 w 619991"/>
                <a:gd name="connsiteY13" fmla="*/ 0 h 619991"/>
                <a:gd name="connsiteX14" fmla="*/ 297079 w 619991"/>
                <a:gd name="connsiteY14" fmla="*/ 12916 h 619991"/>
                <a:gd name="connsiteX15" fmla="*/ 297079 w 619991"/>
                <a:gd name="connsiteY15" fmla="*/ 38749 h 619991"/>
                <a:gd name="connsiteX16" fmla="*/ 226038 w 619991"/>
                <a:gd name="connsiteY16" fmla="*/ 38749 h 619991"/>
                <a:gd name="connsiteX17" fmla="*/ 226038 w 619991"/>
                <a:gd name="connsiteY17" fmla="*/ 12916 h 619991"/>
                <a:gd name="connsiteX18" fmla="*/ 213122 w 619991"/>
                <a:gd name="connsiteY18" fmla="*/ 0 h 619991"/>
                <a:gd name="connsiteX19" fmla="*/ 200205 w 619991"/>
                <a:gd name="connsiteY19" fmla="*/ 12916 h 619991"/>
                <a:gd name="connsiteX20" fmla="*/ 200205 w 619991"/>
                <a:gd name="connsiteY20" fmla="*/ 38749 h 619991"/>
                <a:gd name="connsiteX21" fmla="*/ 129165 w 619991"/>
                <a:gd name="connsiteY21" fmla="*/ 38749 h 619991"/>
                <a:gd name="connsiteX22" fmla="*/ 129165 w 619991"/>
                <a:gd name="connsiteY22" fmla="*/ 12916 h 619991"/>
                <a:gd name="connsiteX23" fmla="*/ 116248 w 619991"/>
                <a:gd name="connsiteY23" fmla="*/ 0 h 619991"/>
                <a:gd name="connsiteX24" fmla="*/ 103332 w 619991"/>
                <a:gd name="connsiteY24" fmla="*/ 12916 h 619991"/>
                <a:gd name="connsiteX25" fmla="*/ 103332 w 619991"/>
                <a:gd name="connsiteY25" fmla="*/ 38749 h 619991"/>
                <a:gd name="connsiteX26" fmla="*/ 12916 w 619991"/>
                <a:gd name="connsiteY26" fmla="*/ 38749 h 619991"/>
                <a:gd name="connsiteX27" fmla="*/ 0 w 619991"/>
                <a:gd name="connsiteY27" fmla="*/ 51666 h 619991"/>
                <a:gd name="connsiteX28" fmla="*/ 0 w 619991"/>
                <a:gd name="connsiteY28" fmla="*/ 607075 h 619991"/>
                <a:gd name="connsiteX29" fmla="*/ 12916 w 619991"/>
                <a:gd name="connsiteY29" fmla="*/ 619991 h 619991"/>
                <a:gd name="connsiteX30" fmla="*/ 607075 w 619991"/>
                <a:gd name="connsiteY30" fmla="*/ 619991 h 619991"/>
                <a:gd name="connsiteX31" fmla="*/ 619991 w 619991"/>
                <a:gd name="connsiteY31" fmla="*/ 607075 h 619991"/>
                <a:gd name="connsiteX32" fmla="*/ 619991 w 619991"/>
                <a:gd name="connsiteY32" fmla="*/ 51666 h 619991"/>
                <a:gd name="connsiteX33" fmla="*/ 607075 w 619991"/>
                <a:gd name="connsiteY33" fmla="*/ 38749 h 619991"/>
                <a:gd name="connsiteX34" fmla="*/ 25833 w 619991"/>
                <a:gd name="connsiteY34" fmla="*/ 64582 h 619991"/>
                <a:gd name="connsiteX35" fmla="*/ 594158 w 619991"/>
                <a:gd name="connsiteY35" fmla="*/ 64582 h 619991"/>
                <a:gd name="connsiteX36" fmla="*/ 594158 w 619991"/>
                <a:gd name="connsiteY36" fmla="*/ 154998 h 619991"/>
                <a:gd name="connsiteX37" fmla="*/ 25833 w 619991"/>
                <a:gd name="connsiteY37" fmla="*/ 154998 h 619991"/>
                <a:gd name="connsiteX38" fmla="*/ 25833 w 619991"/>
                <a:gd name="connsiteY38" fmla="*/ 64582 h 619991"/>
                <a:gd name="connsiteX39" fmla="*/ 25833 w 619991"/>
                <a:gd name="connsiteY39" fmla="*/ 594158 h 619991"/>
                <a:gd name="connsiteX40" fmla="*/ 25833 w 619991"/>
                <a:gd name="connsiteY40" fmla="*/ 180831 h 619991"/>
                <a:gd name="connsiteX41" fmla="*/ 594158 w 619991"/>
                <a:gd name="connsiteY41" fmla="*/ 180831 h 619991"/>
                <a:gd name="connsiteX42" fmla="*/ 594158 w 619991"/>
                <a:gd name="connsiteY42" fmla="*/ 594158 h 619991"/>
                <a:gd name="connsiteX43" fmla="*/ 25833 w 619991"/>
                <a:gd name="connsiteY43" fmla="*/ 594158 h 619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19991" h="619991">
                  <a:moveTo>
                    <a:pt x="607075" y="38749"/>
                  </a:moveTo>
                  <a:lnTo>
                    <a:pt x="516659" y="38749"/>
                  </a:lnTo>
                  <a:lnTo>
                    <a:pt x="516659" y="12916"/>
                  </a:lnTo>
                  <a:cubicBezTo>
                    <a:pt x="516659" y="5167"/>
                    <a:pt x="511493" y="0"/>
                    <a:pt x="503743" y="0"/>
                  </a:cubicBezTo>
                  <a:cubicBezTo>
                    <a:pt x="495993" y="0"/>
                    <a:pt x="490826" y="5167"/>
                    <a:pt x="490826" y="12916"/>
                  </a:cubicBezTo>
                  <a:lnTo>
                    <a:pt x="490826" y="38749"/>
                  </a:lnTo>
                  <a:lnTo>
                    <a:pt x="419786" y="38749"/>
                  </a:lnTo>
                  <a:lnTo>
                    <a:pt x="419786" y="12916"/>
                  </a:lnTo>
                  <a:cubicBezTo>
                    <a:pt x="419786" y="5167"/>
                    <a:pt x="414619" y="0"/>
                    <a:pt x="406869" y="0"/>
                  </a:cubicBezTo>
                  <a:cubicBezTo>
                    <a:pt x="399119" y="0"/>
                    <a:pt x="393953" y="5167"/>
                    <a:pt x="393953" y="12916"/>
                  </a:cubicBezTo>
                  <a:lnTo>
                    <a:pt x="393953" y="38749"/>
                  </a:lnTo>
                  <a:lnTo>
                    <a:pt x="322912" y="38749"/>
                  </a:lnTo>
                  <a:lnTo>
                    <a:pt x="322912" y="12916"/>
                  </a:lnTo>
                  <a:cubicBezTo>
                    <a:pt x="322912" y="5167"/>
                    <a:pt x="317745" y="0"/>
                    <a:pt x="309996" y="0"/>
                  </a:cubicBezTo>
                  <a:cubicBezTo>
                    <a:pt x="302246" y="0"/>
                    <a:pt x="297079" y="5167"/>
                    <a:pt x="297079" y="12916"/>
                  </a:cubicBezTo>
                  <a:lnTo>
                    <a:pt x="297079" y="38749"/>
                  </a:lnTo>
                  <a:lnTo>
                    <a:pt x="226038" y="38749"/>
                  </a:lnTo>
                  <a:lnTo>
                    <a:pt x="226038" y="12916"/>
                  </a:lnTo>
                  <a:cubicBezTo>
                    <a:pt x="226038" y="5167"/>
                    <a:pt x="220872" y="0"/>
                    <a:pt x="213122" y="0"/>
                  </a:cubicBezTo>
                  <a:cubicBezTo>
                    <a:pt x="205372" y="0"/>
                    <a:pt x="200205" y="5167"/>
                    <a:pt x="200205" y="12916"/>
                  </a:cubicBezTo>
                  <a:lnTo>
                    <a:pt x="200205" y="38749"/>
                  </a:lnTo>
                  <a:lnTo>
                    <a:pt x="129165" y="38749"/>
                  </a:lnTo>
                  <a:lnTo>
                    <a:pt x="129165" y="12916"/>
                  </a:lnTo>
                  <a:cubicBezTo>
                    <a:pt x="129165" y="5167"/>
                    <a:pt x="123998" y="0"/>
                    <a:pt x="116248" y="0"/>
                  </a:cubicBezTo>
                  <a:cubicBezTo>
                    <a:pt x="108498" y="0"/>
                    <a:pt x="103332" y="5167"/>
                    <a:pt x="103332" y="12916"/>
                  </a:cubicBezTo>
                  <a:lnTo>
                    <a:pt x="103332" y="38749"/>
                  </a:lnTo>
                  <a:lnTo>
                    <a:pt x="12916" y="38749"/>
                  </a:lnTo>
                  <a:cubicBezTo>
                    <a:pt x="5167" y="38749"/>
                    <a:pt x="0" y="43916"/>
                    <a:pt x="0" y="51666"/>
                  </a:cubicBezTo>
                  <a:lnTo>
                    <a:pt x="0" y="607075"/>
                  </a:lnTo>
                  <a:cubicBezTo>
                    <a:pt x="0" y="614824"/>
                    <a:pt x="5167" y="619991"/>
                    <a:pt x="12916" y="619991"/>
                  </a:cubicBezTo>
                  <a:lnTo>
                    <a:pt x="607075" y="619991"/>
                  </a:lnTo>
                  <a:cubicBezTo>
                    <a:pt x="614824" y="619991"/>
                    <a:pt x="619991" y="614824"/>
                    <a:pt x="619991" y="607075"/>
                  </a:cubicBezTo>
                  <a:lnTo>
                    <a:pt x="619991" y="51666"/>
                  </a:lnTo>
                  <a:cubicBezTo>
                    <a:pt x="619991" y="43916"/>
                    <a:pt x="614824" y="38749"/>
                    <a:pt x="607075" y="38749"/>
                  </a:cubicBezTo>
                  <a:close/>
                  <a:moveTo>
                    <a:pt x="25833" y="64582"/>
                  </a:moveTo>
                  <a:lnTo>
                    <a:pt x="594158" y="64582"/>
                  </a:lnTo>
                  <a:lnTo>
                    <a:pt x="594158" y="154998"/>
                  </a:lnTo>
                  <a:lnTo>
                    <a:pt x="25833" y="154998"/>
                  </a:lnTo>
                  <a:lnTo>
                    <a:pt x="25833" y="64582"/>
                  </a:lnTo>
                  <a:close/>
                  <a:moveTo>
                    <a:pt x="25833" y="594158"/>
                  </a:moveTo>
                  <a:lnTo>
                    <a:pt x="25833" y="180831"/>
                  </a:lnTo>
                  <a:lnTo>
                    <a:pt x="594158" y="180831"/>
                  </a:lnTo>
                  <a:lnTo>
                    <a:pt x="594158" y="594158"/>
                  </a:lnTo>
                  <a:lnTo>
                    <a:pt x="25833" y="594158"/>
                  </a:lnTo>
                  <a:close/>
                </a:path>
              </a:pathLst>
            </a:custGeom>
            <a:solidFill>
              <a:srgbClr val="1F5A93"/>
            </a:solidFill>
            <a:ln w="12898"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374DBDC4-02CC-D2A5-FE73-A1421F6CB70A}"/>
                </a:ext>
              </a:extLst>
            </p:cNvPr>
            <p:cNvSpPr/>
            <p:nvPr/>
          </p:nvSpPr>
          <p:spPr>
            <a:xfrm>
              <a:off x="6819936" y="977962"/>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F5A93">
                <a:alpha val="25000"/>
              </a:srgbClr>
            </a:solidFill>
            <a:ln w="12898"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6A9DC26E-E2EF-8DF4-FB68-CF7655E6EB12}"/>
                </a:ext>
              </a:extLst>
            </p:cNvPr>
            <p:cNvSpPr/>
            <p:nvPr/>
          </p:nvSpPr>
          <p:spPr>
            <a:xfrm>
              <a:off x="7217763" y="977962"/>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F5A93">
                <a:alpha val="25000"/>
              </a:srgbClr>
            </a:solidFill>
            <a:ln w="12898"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5D75348C-29C1-A7DA-7B3E-C6695DE67A12}"/>
                </a:ext>
              </a:extLst>
            </p:cNvPr>
            <p:cNvSpPr/>
            <p:nvPr/>
          </p:nvSpPr>
          <p:spPr>
            <a:xfrm>
              <a:off x="7084723" y="977962"/>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F5A93">
                <a:alpha val="25000"/>
              </a:srgbClr>
            </a:solidFill>
            <a:ln w="12898" cap="flat">
              <a:noFill/>
              <a:prstDash val="solid"/>
              <a:miter/>
            </a:ln>
          </p:spPr>
          <p:txBody>
            <a:bodyPr rtlCol="0" anchor="ctr"/>
            <a:lstStyle/>
            <a:p>
              <a:endParaRPr lang="en-US"/>
            </a:p>
          </p:txBody>
        </p:sp>
        <p:sp>
          <p:nvSpPr>
            <p:cNvPr id="108" name="Freeform 107">
              <a:extLst>
                <a:ext uri="{FF2B5EF4-FFF2-40B4-BE49-F238E27FC236}">
                  <a16:creationId xmlns:a16="http://schemas.microsoft.com/office/drawing/2014/main" id="{5E594570-8556-CDFB-ED1B-C4437A7D1C1D}"/>
                </a:ext>
              </a:extLst>
            </p:cNvPr>
            <p:cNvSpPr/>
            <p:nvPr/>
          </p:nvSpPr>
          <p:spPr>
            <a:xfrm>
              <a:off x="6952975" y="977962"/>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F5A93">
                <a:alpha val="25000"/>
              </a:srgbClr>
            </a:solidFill>
            <a:ln w="12898" cap="flat">
              <a:noFill/>
              <a:prstDash val="solid"/>
              <a:miter/>
            </a:ln>
          </p:spPr>
          <p:txBody>
            <a:bodyPr rtlCol="0" anchor="ctr"/>
            <a:lstStyle/>
            <a:p>
              <a:endParaRPr lang="en-US"/>
            </a:p>
          </p:txBody>
        </p:sp>
        <p:sp>
          <p:nvSpPr>
            <p:cNvPr id="111" name="Freeform 110">
              <a:extLst>
                <a:ext uri="{FF2B5EF4-FFF2-40B4-BE49-F238E27FC236}">
                  <a16:creationId xmlns:a16="http://schemas.microsoft.com/office/drawing/2014/main" id="{4174A360-3349-C29D-17B0-FE362434F322}"/>
                </a:ext>
              </a:extLst>
            </p:cNvPr>
            <p:cNvSpPr/>
            <p:nvPr/>
          </p:nvSpPr>
          <p:spPr>
            <a:xfrm>
              <a:off x="6819936" y="1256958"/>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F5A93">
                <a:alpha val="25000"/>
              </a:srgbClr>
            </a:solidFill>
            <a:ln w="12898" cap="flat">
              <a:noFill/>
              <a:prstDash val="solid"/>
              <a:miter/>
            </a:ln>
          </p:spPr>
          <p:txBody>
            <a:bodyPr rtlCol="0" anchor="ctr"/>
            <a:lstStyle/>
            <a:p>
              <a:endParaRPr lang="en-US"/>
            </a:p>
          </p:txBody>
        </p:sp>
        <p:sp>
          <p:nvSpPr>
            <p:cNvPr id="112" name="Freeform 111">
              <a:extLst>
                <a:ext uri="{FF2B5EF4-FFF2-40B4-BE49-F238E27FC236}">
                  <a16:creationId xmlns:a16="http://schemas.microsoft.com/office/drawing/2014/main" id="{A8297ACB-FFCD-F690-745C-A03EEA3ACC10}"/>
                </a:ext>
              </a:extLst>
            </p:cNvPr>
            <p:cNvSpPr/>
            <p:nvPr/>
          </p:nvSpPr>
          <p:spPr>
            <a:xfrm>
              <a:off x="7217763" y="1256958"/>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F5A93">
                <a:alpha val="25000"/>
              </a:srgbClr>
            </a:solidFill>
            <a:ln w="12898" cap="flat">
              <a:noFill/>
              <a:prstDash val="solid"/>
              <a:miter/>
            </a:ln>
          </p:spPr>
          <p:txBody>
            <a:bodyPr rtlCol="0" anchor="ctr"/>
            <a:lstStyle/>
            <a:p>
              <a:endParaRPr lang="en-US"/>
            </a:p>
          </p:txBody>
        </p:sp>
        <p:sp>
          <p:nvSpPr>
            <p:cNvPr id="113" name="Freeform 112">
              <a:extLst>
                <a:ext uri="{FF2B5EF4-FFF2-40B4-BE49-F238E27FC236}">
                  <a16:creationId xmlns:a16="http://schemas.microsoft.com/office/drawing/2014/main" id="{7AE0F08C-507A-9622-7A54-D9431B59C86A}"/>
                </a:ext>
              </a:extLst>
            </p:cNvPr>
            <p:cNvSpPr/>
            <p:nvPr/>
          </p:nvSpPr>
          <p:spPr>
            <a:xfrm>
              <a:off x="7084723" y="1256958"/>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F5A93">
                <a:alpha val="25000"/>
              </a:srgbClr>
            </a:solidFill>
            <a:ln w="12898"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113549F7-400D-98E3-BAEE-8CE8D2F4D3FB}"/>
                </a:ext>
              </a:extLst>
            </p:cNvPr>
            <p:cNvSpPr/>
            <p:nvPr/>
          </p:nvSpPr>
          <p:spPr>
            <a:xfrm>
              <a:off x="6952975" y="1256958"/>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F5A93">
                <a:alpha val="25000"/>
              </a:srgbClr>
            </a:solidFill>
            <a:ln w="12898"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8A505420-B9A7-8F6A-1ECF-FC8F7280DD33}"/>
                </a:ext>
              </a:extLst>
            </p:cNvPr>
            <p:cNvSpPr/>
            <p:nvPr/>
          </p:nvSpPr>
          <p:spPr>
            <a:xfrm>
              <a:off x="6819936" y="116395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F5A93">
                <a:alpha val="25000"/>
              </a:srgbClr>
            </a:solidFill>
            <a:ln w="12898"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C798BB28-A3C3-C2F3-26D5-620FC30E351A}"/>
                </a:ext>
              </a:extLst>
            </p:cNvPr>
            <p:cNvSpPr/>
            <p:nvPr/>
          </p:nvSpPr>
          <p:spPr>
            <a:xfrm>
              <a:off x="7217763" y="116395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F5A93">
                <a:alpha val="25000"/>
              </a:srgbClr>
            </a:solidFill>
            <a:ln w="12898"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98990C3C-204F-6E5D-7683-29B0E1DAED05}"/>
                </a:ext>
              </a:extLst>
            </p:cNvPr>
            <p:cNvSpPr/>
            <p:nvPr/>
          </p:nvSpPr>
          <p:spPr>
            <a:xfrm>
              <a:off x="7084723" y="116395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F5A93"/>
            </a:solidFill>
            <a:ln w="12898" cap="flat">
              <a:noFill/>
              <a:prstDash val="solid"/>
              <a:miter/>
            </a:ln>
          </p:spPr>
          <p:txBody>
            <a:bodyPr rtlCol="0" anchor="ctr"/>
            <a:lstStyle/>
            <a:p>
              <a:endParaRPr lang="en-US"/>
            </a:p>
          </p:txBody>
        </p:sp>
        <p:sp>
          <p:nvSpPr>
            <p:cNvPr id="118" name="Freeform 117">
              <a:extLst>
                <a:ext uri="{FF2B5EF4-FFF2-40B4-BE49-F238E27FC236}">
                  <a16:creationId xmlns:a16="http://schemas.microsoft.com/office/drawing/2014/main" id="{22BDD952-BB63-000B-7D96-B96ED3B5A2B3}"/>
                </a:ext>
              </a:extLst>
            </p:cNvPr>
            <p:cNvSpPr/>
            <p:nvPr/>
          </p:nvSpPr>
          <p:spPr>
            <a:xfrm>
              <a:off x="6952975" y="1163959"/>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F5A93">
                <a:alpha val="25000"/>
              </a:srgbClr>
            </a:solidFill>
            <a:ln w="12898" cap="flat">
              <a:noFill/>
              <a:prstDash val="solid"/>
              <a:miter/>
            </a:ln>
          </p:spPr>
          <p:txBody>
            <a:bodyPr rtlCol="0" anchor="ctr"/>
            <a:lstStyle/>
            <a:p>
              <a:endParaRPr lang="en-US"/>
            </a:p>
          </p:txBody>
        </p:sp>
        <p:sp>
          <p:nvSpPr>
            <p:cNvPr id="119" name="Freeform 118">
              <a:extLst>
                <a:ext uri="{FF2B5EF4-FFF2-40B4-BE49-F238E27FC236}">
                  <a16:creationId xmlns:a16="http://schemas.microsoft.com/office/drawing/2014/main" id="{E7262235-2D9F-68F5-4786-138384243584}"/>
                </a:ext>
              </a:extLst>
            </p:cNvPr>
            <p:cNvSpPr/>
            <p:nvPr/>
          </p:nvSpPr>
          <p:spPr>
            <a:xfrm>
              <a:off x="6819936" y="1070961"/>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F5A93">
                <a:alpha val="25000"/>
              </a:srgbClr>
            </a:solidFill>
            <a:ln w="12898" cap="flat">
              <a:noFill/>
              <a:prstDash val="solid"/>
              <a:miter/>
            </a:ln>
          </p:spPr>
          <p:txBody>
            <a:bodyPr rtlCol="0" anchor="ctr"/>
            <a:lstStyle/>
            <a:p>
              <a:endParaRPr lang="en-US"/>
            </a:p>
          </p:txBody>
        </p:sp>
        <p:sp>
          <p:nvSpPr>
            <p:cNvPr id="120" name="Freeform 119">
              <a:extLst>
                <a:ext uri="{FF2B5EF4-FFF2-40B4-BE49-F238E27FC236}">
                  <a16:creationId xmlns:a16="http://schemas.microsoft.com/office/drawing/2014/main" id="{1478340E-2057-88DD-C768-87C9354D06CF}"/>
                </a:ext>
              </a:extLst>
            </p:cNvPr>
            <p:cNvSpPr/>
            <p:nvPr/>
          </p:nvSpPr>
          <p:spPr>
            <a:xfrm>
              <a:off x="7217763" y="1070961"/>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F5A93">
                <a:alpha val="25000"/>
              </a:srgbClr>
            </a:solidFill>
            <a:ln w="12898" cap="flat">
              <a:noFill/>
              <a:prstDash val="solid"/>
              <a:miter/>
            </a:ln>
          </p:spPr>
          <p:txBody>
            <a:bodyPr rtlCol="0" anchor="ctr"/>
            <a:lstStyle/>
            <a:p>
              <a:endParaRPr lang="en-US"/>
            </a:p>
          </p:txBody>
        </p:sp>
        <p:sp>
          <p:nvSpPr>
            <p:cNvPr id="121" name="Freeform 120">
              <a:extLst>
                <a:ext uri="{FF2B5EF4-FFF2-40B4-BE49-F238E27FC236}">
                  <a16:creationId xmlns:a16="http://schemas.microsoft.com/office/drawing/2014/main" id="{773CAE2F-E4AF-CBCC-3974-F0120BCE0A9E}"/>
                </a:ext>
              </a:extLst>
            </p:cNvPr>
            <p:cNvSpPr/>
            <p:nvPr/>
          </p:nvSpPr>
          <p:spPr>
            <a:xfrm>
              <a:off x="7084723" y="1070961"/>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F5A93">
                <a:alpha val="25000"/>
              </a:srgbClr>
            </a:solidFill>
            <a:ln w="12898" cap="flat">
              <a:noFill/>
              <a:prstDash val="solid"/>
              <a:miter/>
            </a:ln>
          </p:spPr>
          <p:txBody>
            <a:bodyPr rtlCol="0" anchor="ctr"/>
            <a:lstStyle/>
            <a:p>
              <a:endParaRPr lang="en-US"/>
            </a:p>
          </p:txBody>
        </p:sp>
        <p:sp>
          <p:nvSpPr>
            <p:cNvPr id="122" name="Freeform 121">
              <a:extLst>
                <a:ext uri="{FF2B5EF4-FFF2-40B4-BE49-F238E27FC236}">
                  <a16:creationId xmlns:a16="http://schemas.microsoft.com/office/drawing/2014/main" id="{24063777-65AC-934D-D765-4981605EF850}"/>
                </a:ext>
              </a:extLst>
            </p:cNvPr>
            <p:cNvSpPr/>
            <p:nvPr/>
          </p:nvSpPr>
          <p:spPr>
            <a:xfrm>
              <a:off x="6952975" y="1070961"/>
              <a:ext cx="90415" cy="63290"/>
            </a:xfrm>
            <a:custGeom>
              <a:avLst/>
              <a:gdLst>
                <a:gd name="connsiteX0" fmla="*/ 0 w 90415"/>
                <a:gd name="connsiteY0" fmla="*/ 0 h 63290"/>
                <a:gd name="connsiteX1" fmla="*/ 90415 w 90415"/>
                <a:gd name="connsiteY1" fmla="*/ 0 h 63290"/>
                <a:gd name="connsiteX2" fmla="*/ 90415 w 90415"/>
                <a:gd name="connsiteY2" fmla="*/ 63291 h 63290"/>
                <a:gd name="connsiteX3" fmla="*/ 0 w 90415"/>
                <a:gd name="connsiteY3" fmla="*/ 63291 h 63290"/>
              </a:gdLst>
              <a:ahLst/>
              <a:cxnLst>
                <a:cxn ang="0">
                  <a:pos x="connsiteX0" y="connsiteY0"/>
                </a:cxn>
                <a:cxn ang="0">
                  <a:pos x="connsiteX1" y="connsiteY1"/>
                </a:cxn>
                <a:cxn ang="0">
                  <a:pos x="connsiteX2" y="connsiteY2"/>
                </a:cxn>
                <a:cxn ang="0">
                  <a:pos x="connsiteX3" y="connsiteY3"/>
                </a:cxn>
              </a:cxnLst>
              <a:rect l="l" t="t" r="r" b="b"/>
              <a:pathLst>
                <a:path w="90415" h="63290">
                  <a:moveTo>
                    <a:pt x="0" y="0"/>
                  </a:moveTo>
                  <a:lnTo>
                    <a:pt x="90415" y="0"/>
                  </a:lnTo>
                  <a:lnTo>
                    <a:pt x="90415" y="63291"/>
                  </a:lnTo>
                  <a:lnTo>
                    <a:pt x="0" y="63291"/>
                  </a:lnTo>
                  <a:close/>
                </a:path>
              </a:pathLst>
            </a:custGeom>
            <a:solidFill>
              <a:srgbClr val="1F5A93">
                <a:alpha val="25000"/>
              </a:srgbClr>
            </a:solidFill>
            <a:ln w="12898" cap="flat">
              <a:noFill/>
              <a:prstDash val="solid"/>
              <a:miter/>
            </a:ln>
          </p:spPr>
          <p:txBody>
            <a:bodyPr rtlCol="0" anchor="ctr"/>
            <a:lstStyle/>
            <a:p>
              <a:endParaRPr lang="en-US"/>
            </a:p>
          </p:txBody>
        </p:sp>
      </p:grpSp>
      <p:pic>
        <p:nvPicPr>
          <p:cNvPr id="127" name="Graphic 126">
            <a:extLst>
              <a:ext uri="{FF2B5EF4-FFF2-40B4-BE49-F238E27FC236}">
                <a16:creationId xmlns:a16="http://schemas.microsoft.com/office/drawing/2014/main" id="{7CA8115A-4EB2-6492-40AA-DB776BE979E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46708" y="813890"/>
            <a:ext cx="569714" cy="569714"/>
          </a:xfrm>
          <a:prstGeom prst="rect">
            <a:avLst/>
          </a:prstGeom>
        </p:spPr>
      </p:pic>
      <p:grpSp>
        <p:nvGrpSpPr>
          <p:cNvPr id="1032" name="Group 1031">
            <a:extLst>
              <a:ext uri="{FF2B5EF4-FFF2-40B4-BE49-F238E27FC236}">
                <a16:creationId xmlns:a16="http://schemas.microsoft.com/office/drawing/2014/main" id="{BA515F3D-6179-3F43-D2C7-85649D6475C5}"/>
              </a:ext>
            </a:extLst>
          </p:cNvPr>
          <p:cNvGrpSpPr/>
          <p:nvPr/>
        </p:nvGrpSpPr>
        <p:grpSpPr>
          <a:xfrm>
            <a:off x="10534329" y="551336"/>
            <a:ext cx="871728" cy="871728"/>
            <a:chOff x="10121566" y="104331"/>
            <a:chExt cx="871728" cy="871728"/>
          </a:xfrm>
        </p:grpSpPr>
        <p:pic>
          <p:nvPicPr>
            <p:cNvPr id="76" name="Graphic 75">
              <a:extLst>
                <a:ext uri="{FF2B5EF4-FFF2-40B4-BE49-F238E27FC236}">
                  <a16:creationId xmlns:a16="http://schemas.microsoft.com/office/drawing/2014/main" id="{0AD15AA0-F348-740C-5B5E-42EE8FE4CDF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121566" y="104331"/>
              <a:ext cx="871728" cy="871728"/>
            </a:xfrm>
            <a:prstGeom prst="rect">
              <a:avLst/>
            </a:prstGeom>
          </p:spPr>
        </p:pic>
        <p:sp>
          <p:nvSpPr>
            <p:cNvPr id="1031" name="Freeform 1030">
              <a:extLst>
                <a:ext uri="{FF2B5EF4-FFF2-40B4-BE49-F238E27FC236}">
                  <a16:creationId xmlns:a16="http://schemas.microsoft.com/office/drawing/2014/main" id="{B11657D6-1A70-A74B-06C0-284806FE4C0D}"/>
                </a:ext>
              </a:extLst>
            </p:cNvPr>
            <p:cNvSpPr/>
            <p:nvPr/>
          </p:nvSpPr>
          <p:spPr>
            <a:xfrm>
              <a:off x="10322401" y="473193"/>
              <a:ext cx="439326" cy="208352"/>
            </a:xfrm>
            <a:custGeom>
              <a:avLst/>
              <a:gdLst>
                <a:gd name="connsiteX0" fmla="*/ 9525 w 361950"/>
                <a:gd name="connsiteY0" fmla="*/ 95353 h 171656"/>
                <a:gd name="connsiteX1" fmla="*/ 123825 w 361950"/>
                <a:gd name="connsiteY1" fmla="*/ 95353 h 171656"/>
                <a:gd name="connsiteX2" fmla="*/ 132779 w 361950"/>
                <a:gd name="connsiteY2" fmla="*/ 89162 h 171656"/>
                <a:gd name="connsiteX3" fmla="*/ 152400 w 361950"/>
                <a:gd name="connsiteY3" fmla="*/ 36775 h 171656"/>
                <a:gd name="connsiteX4" fmla="*/ 200597 w 361950"/>
                <a:gd name="connsiteY4" fmla="*/ 165362 h 171656"/>
                <a:gd name="connsiteX5" fmla="*/ 212789 w 361950"/>
                <a:gd name="connsiteY5" fmla="*/ 171077 h 171656"/>
                <a:gd name="connsiteX6" fmla="*/ 218504 w 361950"/>
                <a:gd name="connsiteY6" fmla="*/ 165362 h 171656"/>
                <a:gd name="connsiteX7" fmla="*/ 244697 w 361950"/>
                <a:gd name="connsiteY7" fmla="*/ 95353 h 171656"/>
                <a:gd name="connsiteX8" fmla="*/ 352425 w 361950"/>
                <a:gd name="connsiteY8" fmla="*/ 95353 h 171656"/>
                <a:gd name="connsiteX9" fmla="*/ 361950 w 361950"/>
                <a:gd name="connsiteY9" fmla="*/ 85828 h 171656"/>
                <a:gd name="connsiteX10" fmla="*/ 352425 w 361950"/>
                <a:gd name="connsiteY10" fmla="*/ 76303 h 171656"/>
                <a:gd name="connsiteX11" fmla="*/ 238125 w 361950"/>
                <a:gd name="connsiteY11" fmla="*/ 76303 h 171656"/>
                <a:gd name="connsiteX12" fmla="*/ 229172 w 361950"/>
                <a:gd name="connsiteY12" fmla="*/ 82495 h 171656"/>
                <a:gd name="connsiteX13" fmla="*/ 209550 w 361950"/>
                <a:gd name="connsiteY13" fmla="*/ 134882 h 171656"/>
                <a:gd name="connsiteX14" fmla="*/ 161354 w 361950"/>
                <a:gd name="connsiteY14" fmla="*/ 6295 h 171656"/>
                <a:gd name="connsiteX15" fmla="*/ 149162 w 361950"/>
                <a:gd name="connsiteY15" fmla="*/ 580 h 171656"/>
                <a:gd name="connsiteX16" fmla="*/ 143447 w 361950"/>
                <a:gd name="connsiteY16" fmla="*/ 6295 h 171656"/>
                <a:gd name="connsiteX17" fmla="*/ 117253 w 361950"/>
                <a:gd name="connsiteY17" fmla="*/ 76303 h 171656"/>
                <a:gd name="connsiteX18" fmla="*/ 9525 w 361950"/>
                <a:gd name="connsiteY18" fmla="*/ 76303 h 171656"/>
                <a:gd name="connsiteX19" fmla="*/ 0 w 361950"/>
                <a:gd name="connsiteY19" fmla="*/ 85828 h 171656"/>
                <a:gd name="connsiteX20" fmla="*/ 9525 w 361950"/>
                <a:gd name="connsiteY20" fmla="*/ 95353 h 171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61950" h="171656">
                  <a:moveTo>
                    <a:pt x="9525" y="95353"/>
                  </a:moveTo>
                  <a:lnTo>
                    <a:pt x="123825" y="95353"/>
                  </a:lnTo>
                  <a:cubicBezTo>
                    <a:pt x="127826" y="95353"/>
                    <a:pt x="131350" y="92877"/>
                    <a:pt x="132779" y="89162"/>
                  </a:cubicBezTo>
                  <a:lnTo>
                    <a:pt x="152400" y="36775"/>
                  </a:lnTo>
                  <a:lnTo>
                    <a:pt x="200597" y="165362"/>
                  </a:lnTo>
                  <a:cubicBezTo>
                    <a:pt x="202406" y="170315"/>
                    <a:pt x="207836" y="172887"/>
                    <a:pt x="212789" y="171077"/>
                  </a:cubicBezTo>
                  <a:cubicBezTo>
                    <a:pt x="215456" y="170125"/>
                    <a:pt x="217551" y="168029"/>
                    <a:pt x="218504" y="165362"/>
                  </a:cubicBezTo>
                  <a:lnTo>
                    <a:pt x="244697" y="95353"/>
                  </a:lnTo>
                  <a:lnTo>
                    <a:pt x="352425" y="95353"/>
                  </a:lnTo>
                  <a:cubicBezTo>
                    <a:pt x="357664" y="95353"/>
                    <a:pt x="361950" y="91067"/>
                    <a:pt x="361950" y="85828"/>
                  </a:cubicBezTo>
                  <a:cubicBezTo>
                    <a:pt x="361950" y="80590"/>
                    <a:pt x="357664" y="76303"/>
                    <a:pt x="352425" y="76303"/>
                  </a:cubicBezTo>
                  <a:lnTo>
                    <a:pt x="238125" y="76303"/>
                  </a:lnTo>
                  <a:cubicBezTo>
                    <a:pt x="234125" y="76303"/>
                    <a:pt x="230600" y="78780"/>
                    <a:pt x="229172" y="82495"/>
                  </a:cubicBezTo>
                  <a:lnTo>
                    <a:pt x="209550" y="134882"/>
                  </a:lnTo>
                  <a:lnTo>
                    <a:pt x="161354" y="6295"/>
                  </a:lnTo>
                  <a:cubicBezTo>
                    <a:pt x="159544" y="1342"/>
                    <a:pt x="154115" y="-1230"/>
                    <a:pt x="149162" y="580"/>
                  </a:cubicBezTo>
                  <a:cubicBezTo>
                    <a:pt x="146494" y="1532"/>
                    <a:pt x="144399" y="3628"/>
                    <a:pt x="143447" y="6295"/>
                  </a:cubicBezTo>
                  <a:lnTo>
                    <a:pt x="117253" y="76303"/>
                  </a:lnTo>
                  <a:lnTo>
                    <a:pt x="9525" y="76303"/>
                  </a:lnTo>
                  <a:cubicBezTo>
                    <a:pt x="4286" y="76303"/>
                    <a:pt x="0" y="80590"/>
                    <a:pt x="0" y="85828"/>
                  </a:cubicBezTo>
                  <a:cubicBezTo>
                    <a:pt x="0" y="91067"/>
                    <a:pt x="4286" y="95353"/>
                    <a:pt x="9525" y="95353"/>
                  </a:cubicBezTo>
                  <a:close/>
                </a:path>
              </a:pathLst>
            </a:custGeom>
            <a:gradFill>
              <a:gsLst>
                <a:gs pos="0">
                  <a:srgbClr val="0033A3"/>
                </a:gs>
                <a:gs pos="99000">
                  <a:srgbClr val="030C8A">
                    <a:alpha val="50000"/>
                  </a:srgbClr>
                </a:gs>
              </a:gsLst>
              <a:lin ang="0" scaled="0"/>
            </a:gradFill>
            <a:ln w="9525" cap="flat">
              <a:noFill/>
              <a:prstDash val="solid"/>
              <a:miter/>
            </a:ln>
          </p:spPr>
          <p:txBody>
            <a:bodyPr rtlCol="0" anchor="ctr"/>
            <a:lstStyle/>
            <a:p>
              <a:endParaRPr lang="en-US"/>
            </a:p>
          </p:txBody>
        </p:sp>
      </p:grpSp>
      <p:sp>
        <p:nvSpPr>
          <p:cNvPr id="14" name="TextBox 13">
            <a:extLst>
              <a:ext uri="{FF2B5EF4-FFF2-40B4-BE49-F238E27FC236}">
                <a16:creationId xmlns:a16="http://schemas.microsoft.com/office/drawing/2014/main" id="{2457FD3B-D117-D0D1-9F23-A33D1CCDA5AE}"/>
              </a:ext>
            </a:extLst>
          </p:cNvPr>
          <p:cNvSpPr txBox="1"/>
          <p:nvPr/>
        </p:nvSpPr>
        <p:spPr>
          <a:xfrm>
            <a:off x="249647" y="216762"/>
            <a:ext cx="5555403" cy="523220"/>
          </a:xfrm>
          <a:prstGeom prst="rect">
            <a:avLst/>
          </a:prstGeom>
          <a:noFill/>
          <a:effectLst/>
        </p:spPr>
        <p:txBody>
          <a:bodyPr wrap="square" rtlCol="0">
            <a:spAutoFit/>
          </a:bodyPr>
          <a:lstStyle/>
          <a:p>
            <a:r>
              <a:rPr lang="en-US" sz="2800" i="0" u="none" strike="noStrike" dirty="0">
                <a:solidFill>
                  <a:srgbClr val="02096E"/>
                </a:solidFill>
                <a:effectLst/>
                <a:latin typeface="Century Gothic" panose="020B0502020202020204" pitchFamily="34" charset="0"/>
              </a:rPr>
              <a:t>ABM PLAYBOOK FRAMEWORK</a:t>
            </a:r>
            <a:endParaRPr lang="en-US" sz="2800" dirty="0">
              <a:solidFill>
                <a:srgbClr val="02096E"/>
              </a:solidFill>
              <a:latin typeface="Century Gothic" panose="020B0502020202020204" pitchFamily="34" charset="0"/>
            </a:endParaRPr>
          </a:p>
        </p:txBody>
      </p:sp>
      <p:sp>
        <p:nvSpPr>
          <p:cNvPr id="17" name="Rectangle 16">
            <a:extLst>
              <a:ext uri="{FF2B5EF4-FFF2-40B4-BE49-F238E27FC236}">
                <a16:creationId xmlns:a16="http://schemas.microsoft.com/office/drawing/2014/main" id="{49739F89-02C6-76CC-4F16-39DA431EE879}"/>
              </a:ext>
            </a:extLst>
          </p:cNvPr>
          <p:cNvSpPr/>
          <p:nvPr/>
        </p:nvSpPr>
        <p:spPr>
          <a:xfrm rot="16200000">
            <a:off x="-1398193" y="3865304"/>
            <a:ext cx="3585464" cy="365760"/>
          </a:xfrm>
          <a:prstGeom prst="rect">
            <a:avLst/>
          </a:prstGeom>
          <a:solidFill>
            <a:srgbClr val="01075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pc="300" dirty="0">
                <a:solidFill>
                  <a:srgbClr val="C9C9F5"/>
                </a:solidFill>
                <a:latin typeface="Century Gothic" panose="020B0502020202020204" pitchFamily="34" charset="0"/>
              </a:rPr>
              <a:t>TOOLS / ASSETS</a:t>
            </a:r>
          </a:p>
        </p:txBody>
      </p:sp>
      <p:pic>
        <p:nvPicPr>
          <p:cNvPr id="18" name="Graphic 17">
            <a:extLst>
              <a:ext uri="{FF2B5EF4-FFF2-40B4-BE49-F238E27FC236}">
                <a16:creationId xmlns:a16="http://schemas.microsoft.com/office/drawing/2014/main" id="{08111D98-71B5-C10E-22AB-7DDAF7216F2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729321" y="703623"/>
            <a:ext cx="714834" cy="714834"/>
          </a:xfrm>
          <a:prstGeom prst="rect">
            <a:avLst/>
          </a:prstGeom>
        </p:spPr>
      </p:pic>
      <p:pic>
        <p:nvPicPr>
          <p:cNvPr id="19" name="Graphic 18">
            <a:extLst>
              <a:ext uri="{FF2B5EF4-FFF2-40B4-BE49-F238E27FC236}">
                <a16:creationId xmlns:a16="http://schemas.microsoft.com/office/drawing/2014/main" id="{D42DEDFE-BD06-D8EA-2F8A-6C5A5A29A71A}"/>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232867" y="761577"/>
            <a:ext cx="564736" cy="564736"/>
          </a:xfrm>
          <a:prstGeom prst="rect">
            <a:avLst/>
          </a:prstGeom>
        </p:spPr>
      </p:pic>
      <p:pic>
        <p:nvPicPr>
          <p:cNvPr id="20" name="Graphic 19">
            <a:extLst>
              <a:ext uri="{FF2B5EF4-FFF2-40B4-BE49-F238E27FC236}">
                <a16:creationId xmlns:a16="http://schemas.microsoft.com/office/drawing/2014/main" id="{92CCD6FC-2A16-631B-8CF1-902B4B5B851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5028127" y="807910"/>
            <a:ext cx="601301" cy="601301"/>
          </a:xfrm>
          <a:prstGeom prst="rect">
            <a:avLst/>
          </a:prstGeom>
        </p:spPr>
      </p:pic>
      <p:grpSp>
        <p:nvGrpSpPr>
          <p:cNvPr id="2" name="Group 1">
            <a:extLst>
              <a:ext uri="{FF2B5EF4-FFF2-40B4-BE49-F238E27FC236}">
                <a16:creationId xmlns:a16="http://schemas.microsoft.com/office/drawing/2014/main" id="{F831C81C-81F6-DFC8-B196-2B84338DEC90}"/>
              </a:ext>
            </a:extLst>
          </p:cNvPr>
          <p:cNvGrpSpPr>
            <a:grpSpLocks noChangeAspect="1"/>
          </p:cNvGrpSpPr>
          <p:nvPr/>
        </p:nvGrpSpPr>
        <p:grpSpPr>
          <a:xfrm>
            <a:off x="10600967" y="6144195"/>
            <a:ext cx="1325880" cy="625573"/>
            <a:chOff x="7146234" y="4423550"/>
            <a:chExt cx="4850063" cy="2288344"/>
          </a:xfrm>
        </p:grpSpPr>
        <p:grpSp>
          <p:nvGrpSpPr>
            <p:cNvPr id="3" name="Group 2">
              <a:extLst>
                <a:ext uri="{FF2B5EF4-FFF2-40B4-BE49-F238E27FC236}">
                  <a16:creationId xmlns:a16="http://schemas.microsoft.com/office/drawing/2014/main" id="{6D7D0D0B-DAAD-D7A6-901B-02D37B7622AA}"/>
                </a:ext>
              </a:extLst>
            </p:cNvPr>
            <p:cNvGrpSpPr/>
            <p:nvPr/>
          </p:nvGrpSpPr>
          <p:grpSpPr>
            <a:xfrm>
              <a:off x="7146234" y="4423550"/>
              <a:ext cx="4850063" cy="2288344"/>
              <a:chOff x="7146234" y="4423550"/>
              <a:chExt cx="4850063" cy="2288344"/>
            </a:xfrm>
          </p:grpSpPr>
          <p:grpSp>
            <p:nvGrpSpPr>
              <p:cNvPr id="5" name="Graphic 3">
                <a:extLst>
                  <a:ext uri="{FF2B5EF4-FFF2-40B4-BE49-F238E27FC236}">
                    <a16:creationId xmlns:a16="http://schemas.microsoft.com/office/drawing/2014/main" id="{FE89F28B-857D-0F5A-0895-61E0824C9C13}"/>
                  </a:ext>
                </a:extLst>
              </p:cNvPr>
              <p:cNvGrpSpPr/>
              <p:nvPr/>
            </p:nvGrpSpPr>
            <p:grpSpPr>
              <a:xfrm>
                <a:off x="7146234" y="4423550"/>
                <a:ext cx="4850063" cy="1754651"/>
                <a:chOff x="0" y="0"/>
                <a:chExt cx="2642190" cy="956167"/>
              </a:xfrm>
              <a:solidFill>
                <a:srgbClr val="0033A3"/>
              </a:solidFill>
            </p:grpSpPr>
            <p:sp>
              <p:nvSpPr>
                <p:cNvPr id="68" name="Freeform 67">
                  <a:extLst>
                    <a:ext uri="{FF2B5EF4-FFF2-40B4-BE49-F238E27FC236}">
                      <a16:creationId xmlns:a16="http://schemas.microsoft.com/office/drawing/2014/main" id="{5A0EE807-4646-C1CA-3394-6830B0B24349}"/>
                    </a:ext>
                  </a:extLst>
                </p:cNvPr>
                <p:cNvSpPr/>
                <p:nvPr/>
              </p:nvSpPr>
              <p:spPr>
                <a:xfrm>
                  <a:off x="0" y="0"/>
                  <a:ext cx="831126" cy="956167"/>
                </a:xfrm>
                <a:custGeom>
                  <a:avLst/>
                  <a:gdLst>
                    <a:gd name="connsiteX0" fmla="*/ 802133 w 831126"/>
                    <a:gd name="connsiteY0" fmla="*/ 955964 h 956167"/>
                    <a:gd name="connsiteX1" fmla="*/ 770961 w 831126"/>
                    <a:gd name="connsiteY1" fmla="*/ 935182 h 956167"/>
                    <a:gd name="connsiteX2" fmla="*/ 677442 w 831126"/>
                    <a:gd name="connsiteY2" fmla="*/ 712643 h 956167"/>
                    <a:gd name="connsiteX3" fmla="*/ 154433 w 831126"/>
                    <a:gd name="connsiteY3" fmla="*/ 712643 h 956167"/>
                    <a:gd name="connsiteX4" fmla="*/ 60915 w 831126"/>
                    <a:gd name="connsiteY4" fmla="*/ 934316 h 956167"/>
                    <a:gd name="connsiteX5" fmla="*/ 29742 w 831126"/>
                    <a:gd name="connsiteY5" fmla="*/ 953366 h 956167"/>
                    <a:gd name="connsiteX6" fmla="*/ 2899 w 831126"/>
                    <a:gd name="connsiteY6" fmla="*/ 907473 h 956167"/>
                    <a:gd name="connsiteX7" fmla="*/ 378704 w 831126"/>
                    <a:gd name="connsiteY7" fmla="*/ 28575 h 956167"/>
                    <a:gd name="connsiteX8" fmla="*/ 415938 w 831126"/>
                    <a:gd name="connsiteY8" fmla="*/ 0 h 956167"/>
                    <a:gd name="connsiteX9" fmla="*/ 451440 w 831126"/>
                    <a:gd name="connsiteY9" fmla="*/ 28575 h 956167"/>
                    <a:gd name="connsiteX10" fmla="*/ 828111 w 831126"/>
                    <a:gd name="connsiteY10" fmla="*/ 909205 h 956167"/>
                    <a:gd name="connsiteX11" fmla="*/ 802133 w 831126"/>
                    <a:gd name="connsiteY11" fmla="*/ 955964 h 956167"/>
                    <a:gd name="connsiteX12" fmla="*/ 652331 w 831126"/>
                    <a:gd name="connsiteY12" fmla="*/ 652895 h 956167"/>
                    <a:gd name="connsiteX13" fmla="*/ 415072 w 831126"/>
                    <a:gd name="connsiteY13" fmla="*/ 90054 h 956167"/>
                    <a:gd name="connsiteX14" fmla="*/ 177813 w 831126"/>
                    <a:gd name="connsiteY14" fmla="*/ 652895 h 956167"/>
                    <a:gd name="connsiteX15" fmla="*/ 652331 w 831126"/>
                    <a:gd name="connsiteY15" fmla="*/ 652895 h 95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31126" h="956167">
                      <a:moveTo>
                        <a:pt x="802133" y="955964"/>
                      </a:moveTo>
                      <a:cubicBezTo>
                        <a:pt x="789145" y="957696"/>
                        <a:pt x="775290" y="948170"/>
                        <a:pt x="770961" y="935182"/>
                      </a:cubicBezTo>
                      <a:lnTo>
                        <a:pt x="677442" y="712643"/>
                      </a:lnTo>
                      <a:lnTo>
                        <a:pt x="154433" y="712643"/>
                      </a:lnTo>
                      <a:lnTo>
                        <a:pt x="60915" y="934316"/>
                      </a:lnTo>
                      <a:cubicBezTo>
                        <a:pt x="54854" y="946439"/>
                        <a:pt x="44463" y="955098"/>
                        <a:pt x="29742" y="953366"/>
                      </a:cubicBezTo>
                      <a:cubicBezTo>
                        <a:pt x="5497" y="951634"/>
                        <a:pt x="-5760" y="929121"/>
                        <a:pt x="2899" y="907473"/>
                      </a:cubicBezTo>
                      <a:lnTo>
                        <a:pt x="378704" y="28575"/>
                      </a:lnTo>
                      <a:cubicBezTo>
                        <a:pt x="386497" y="12123"/>
                        <a:pt x="397754" y="0"/>
                        <a:pt x="415938" y="0"/>
                      </a:cubicBezTo>
                      <a:cubicBezTo>
                        <a:pt x="434122" y="0"/>
                        <a:pt x="444513" y="7793"/>
                        <a:pt x="451440" y="28575"/>
                      </a:cubicBezTo>
                      <a:lnTo>
                        <a:pt x="828111" y="909205"/>
                      </a:lnTo>
                      <a:cubicBezTo>
                        <a:pt x="836770" y="929121"/>
                        <a:pt x="826379" y="952500"/>
                        <a:pt x="802133" y="955964"/>
                      </a:cubicBezTo>
                      <a:close/>
                      <a:moveTo>
                        <a:pt x="652331" y="652895"/>
                      </a:moveTo>
                      <a:lnTo>
                        <a:pt x="415072" y="90054"/>
                      </a:lnTo>
                      <a:lnTo>
                        <a:pt x="177813" y="652895"/>
                      </a:lnTo>
                      <a:lnTo>
                        <a:pt x="652331" y="652895"/>
                      </a:lnTo>
                      <a:close/>
                    </a:path>
                  </a:pathLst>
                </a:custGeom>
                <a:gradFill>
                  <a:gsLst>
                    <a:gs pos="0">
                      <a:srgbClr val="030D8A"/>
                    </a:gs>
                    <a:gs pos="99000">
                      <a:srgbClr val="0033A3">
                        <a:alpha val="50000"/>
                      </a:srgbClr>
                    </a:gs>
                  </a:gsLst>
                  <a:lin ang="546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9" name="Freeform 68">
                  <a:extLst>
                    <a:ext uri="{FF2B5EF4-FFF2-40B4-BE49-F238E27FC236}">
                      <a16:creationId xmlns:a16="http://schemas.microsoft.com/office/drawing/2014/main" id="{81927287-2D1E-5633-5801-3297C2B2DDCE}"/>
                    </a:ext>
                  </a:extLst>
                </p:cNvPr>
                <p:cNvSpPr/>
                <p:nvPr/>
              </p:nvSpPr>
              <p:spPr>
                <a:xfrm>
                  <a:off x="958863" y="866"/>
                  <a:ext cx="659822" cy="953365"/>
                </a:xfrm>
                <a:custGeom>
                  <a:avLst/>
                  <a:gdLst>
                    <a:gd name="connsiteX0" fmla="*/ 659823 w 659822"/>
                    <a:gd name="connsiteY0" fmla="*/ 688398 h 953365"/>
                    <a:gd name="connsiteX1" fmla="*/ 381000 w 659822"/>
                    <a:gd name="connsiteY1" fmla="*/ 953366 h 953365"/>
                    <a:gd name="connsiteX2" fmla="*/ 31173 w 659822"/>
                    <a:gd name="connsiteY2" fmla="*/ 953366 h 953365"/>
                    <a:gd name="connsiteX3" fmla="*/ 0 w 659822"/>
                    <a:gd name="connsiteY3" fmla="*/ 922193 h 953365"/>
                    <a:gd name="connsiteX4" fmla="*/ 0 w 659822"/>
                    <a:gd name="connsiteY4" fmla="*/ 31173 h 953365"/>
                    <a:gd name="connsiteX5" fmla="*/ 31173 w 659822"/>
                    <a:gd name="connsiteY5" fmla="*/ 0 h 953365"/>
                    <a:gd name="connsiteX6" fmla="*/ 376670 w 659822"/>
                    <a:gd name="connsiteY6" fmla="*/ 0 h 953365"/>
                    <a:gd name="connsiteX7" fmla="*/ 613930 w 659822"/>
                    <a:gd name="connsiteY7" fmla="*/ 241589 h 953365"/>
                    <a:gd name="connsiteX8" fmla="*/ 466725 w 659822"/>
                    <a:gd name="connsiteY8" fmla="*/ 445943 h 953365"/>
                    <a:gd name="connsiteX9" fmla="*/ 659823 w 659822"/>
                    <a:gd name="connsiteY9" fmla="*/ 688398 h 953365"/>
                    <a:gd name="connsiteX10" fmla="*/ 64077 w 659822"/>
                    <a:gd name="connsiteY10" fmla="*/ 64077 h 953365"/>
                    <a:gd name="connsiteX11" fmla="*/ 64077 w 659822"/>
                    <a:gd name="connsiteY11" fmla="*/ 418234 h 953365"/>
                    <a:gd name="connsiteX12" fmla="*/ 370609 w 659822"/>
                    <a:gd name="connsiteY12" fmla="*/ 418234 h 953365"/>
                    <a:gd name="connsiteX13" fmla="*/ 548986 w 659822"/>
                    <a:gd name="connsiteY13" fmla="*/ 242455 h 953365"/>
                    <a:gd name="connsiteX14" fmla="*/ 373207 w 659822"/>
                    <a:gd name="connsiteY14" fmla="*/ 64077 h 953365"/>
                    <a:gd name="connsiteX15" fmla="*/ 64077 w 659822"/>
                    <a:gd name="connsiteY15" fmla="*/ 64077 h 953365"/>
                    <a:gd name="connsiteX16" fmla="*/ 595745 w 659822"/>
                    <a:gd name="connsiteY16" fmla="*/ 686666 h 953365"/>
                    <a:gd name="connsiteX17" fmla="*/ 376670 w 659822"/>
                    <a:gd name="connsiteY17" fmla="*/ 482311 h 953365"/>
                    <a:gd name="connsiteX18" fmla="*/ 64077 w 659822"/>
                    <a:gd name="connsiteY18" fmla="*/ 482311 h 953365"/>
                    <a:gd name="connsiteX19" fmla="*/ 64077 w 659822"/>
                    <a:gd name="connsiteY19" fmla="*/ 889289 h 953365"/>
                    <a:gd name="connsiteX20" fmla="*/ 380134 w 659822"/>
                    <a:gd name="connsiteY20" fmla="*/ 889289 h 953365"/>
                    <a:gd name="connsiteX21" fmla="*/ 595745 w 659822"/>
                    <a:gd name="connsiteY21" fmla="*/ 686666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59822" h="953365">
                      <a:moveTo>
                        <a:pt x="659823" y="688398"/>
                      </a:moveTo>
                      <a:cubicBezTo>
                        <a:pt x="659823" y="841664"/>
                        <a:pt x="535998" y="953366"/>
                        <a:pt x="381000" y="953366"/>
                      </a:cubicBezTo>
                      <a:lnTo>
                        <a:pt x="31173" y="953366"/>
                      </a:lnTo>
                      <a:cubicBezTo>
                        <a:pt x="12989" y="953366"/>
                        <a:pt x="0" y="940377"/>
                        <a:pt x="0" y="922193"/>
                      </a:cubicBezTo>
                      <a:lnTo>
                        <a:pt x="0" y="31173"/>
                      </a:lnTo>
                      <a:cubicBezTo>
                        <a:pt x="0" y="12989"/>
                        <a:pt x="12989" y="0"/>
                        <a:pt x="31173" y="0"/>
                      </a:cubicBezTo>
                      <a:lnTo>
                        <a:pt x="376670" y="0"/>
                      </a:lnTo>
                      <a:cubicBezTo>
                        <a:pt x="509154" y="0"/>
                        <a:pt x="613930" y="109105"/>
                        <a:pt x="613930" y="241589"/>
                      </a:cubicBezTo>
                      <a:cubicBezTo>
                        <a:pt x="613930" y="335107"/>
                        <a:pt x="552450" y="417368"/>
                        <a:pt x="466725" y="445943"/>
                      </a:cubicBezTo>
                      <a:cubicBezTo>
                        <a:pt x="577562" y="471920"/>
                        <a:pt x="659823" y="566305"/>
                        <a:pt x="659823" y="688398"/>
                      </a:cubicBezTo>
                      <a:close/>
                      <a:moveTo>
                        <a:pt x="64077" y="64077"/>
                      </a:moveTo>
                      <a:lnTo>
                        <a:pt x="64077" y="418234"/>
                      </a:lnTo>
                      <a:lnTo>
                        <a:pt x="370609" y="418234"/>
                      </a:lnTo>
                      <a:cubicBezTo>
                        <a:pt x="473652" y="418234"/>
                        <a:pt x="548986" y="335107"/>
                        <a:pt x="548986" y="242455"/>
                      </a:cubicBezTo>
                      <a:cubicBezTo>
                        <a:pt x="548986" y="149802"/>
                        <a:pt x="474518" y="64077"/>
                        <a:pt x="373207" y="64077"/>
                      </a:cubicBezTo>
                      <a:lnTo>
                        <a:pt x="64077" y="64077"/>
                      </a:lnTo>
                      <a:close/>
                      <a:moveTo>
                        <a:pt x="595745" y="686666"/>
                      </a:moveTo>
                      <a:cubicBezTo>
                        <a:pt x="595745" y="570634"/>
                        <a:pt x="503093" y="482311"/>
                        <a:pt x="376670" y="482311"/>
                      </a:cubicBezTo>
                      <a:lnTo>
                        <a:pt x="64077" y="482311"/>
                      </a:lnTo>
                      <a:lnTo>
                        <a:pt x="64077" y="889289"/>
                      </a:lnTo>
                      <a:lnTo>
                        <a:pt x="380134" y="889289"/>
                      </a:lnTo>
                      <a:cubicBezTo>
                        <a:pt x="504825" y="889289"/>
                        <a:pt x="595745" y="796636"/>
                        <a:pt x="595745" y="686666"/>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7" name="Freeform 76">
                  <a:extLst>
                    <a:ext uri="{FF2B5EF4-FFF2-40B4-BE49-F238E27FC236}">
                      <a16:creationId xmlns:a16="http://schemas.microsoft.com/office/drawing/2014/main" id="{D69105FA-E7A8-164F-43E7-5E50BF09B12A}"/>
                    </a:ext>
                  </a:extLst>
                </p:cNvPr>
                <p:cNvSpPr/>
                <p:nvPr/>
              </p:nvSpPr>
              <p:spPr>
                <a:xfrm>
                  <a:off x="1770220" y="866"/>
                  <a:ext cx="871970" cy="953365"/>
                </a:xfrm>
                <a:custGeom>
                  <a:avLst/>
                  <a:gdLst>
                    <a:gd name="connsiteX0" fmla="*/ 0 w 871970"/>
                    <a:gd name="connsiteY0" fmla="*/ 922193 h 953365"/>
                    <a:gd name="connsiteX1" fmla="*/ 0 w 871970"/>
                    <a:gd name="connsiteY1" fmla="*/ 31173 h 953365"/>
                    <a:gd name="connsiteX2" fmla="*/ 31173 w 871970"/>
                    <a:gd name="connsiteY2" fmla="*/ 0 h 953365"/>
                    <a:gd name="connsiteX3" fmla="*/ 55418 w 871970"/>
                    <a:gd name="connsiteY3" fmla="*/ 8659 h 953365"/>
                    <a:gd name="connsiteX4" fmla="*/ 436418 w 871970"/>
                    <a:gd name="connsiteY4" fmla="*/ 485775 h 953365"/>
                    <a:gd name="connsiteX5" fmla="*/ 816552 w 871970"/>
                    <a:gd name="connsiteY5" fmla="*/ 8659 h 953365"/>
                    <a:gd name="connsiteX6" fmla="*/ 839066 w 871970"/>
                    <a:gd name="connsiteY6" fmla="*/ 0 h 953365"/>
                    <a:gd name="connsiteX7" fmla="*/ 871970 w 871970"/>
                    <a:gd name="connsiteY7" fmla="*/ 31173 h 953365"/>
                    <a:gd name="connsiteX8" fmla="*/ 871970 w 871970"/>
                    <a:gd name="connsiteY8" fmla="*/ 922193 h 953365"/>
                    <a:gd name="connsiteX9" fmla="*/ 839066 w 871970"/>
                    <a:gd name="connsiteY9" fmla="*/ 953366 h 953365"/>
                    <a:gd name="connsiteX10" fmla="*/ 806161 w 871970"/>
                    <a:gd name="connsiteY10" fmla="*/ 922193 h 953365"/>
                    <a:gd name="connsiteX11" fmla="*/ 806161 w 871970"/>
                    <a:gd name="connsiteY11" fmla="*/ 113434 h 953365"/>
                    <a:gd name="connsiteX12" fmla="*/ 457200 w 871970"/>
                    <a:gd name="connsiteY12" fmla="*/ 555914 h 953365"/>
                    <a:gd name="connsiteX13" fmla="*/ 413904 w 871970"/>
                    <a:gd name="connsiteY13" fmla="*/ 554182 h 953365"/>
                    <a:gd name="connsiteX14" fmla="*/ 64077 w 871970"/>
                    <a:gd name="connsiteY14" fmla="*/ 113434 h 953365"/>
                    <a:gd name="connsiteX15" fmla="*/ 64077 w 871970"/>
                    <a:gd name="connsiteY15" fmla="*/ 922193 h 953365"/>
                    <a:gd name="connsiteX16" fmla="*/ 31173 w 871970"/>
                    <a:gd name="connsiteY16" fmla="*/ 953366 h 953365"/>
                    <a:gd name="connsiteX17" fmla="*/ 0 w 871970"/>
                    <a:gd name="connsiteY17" fmla="*/ 922193 h 953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71970" h="953365">
                      <a:moveTo>
                        <a:pt x="0" y="922193"/>
                      </a:moveTo>
                      <a:lnTo>
                        <a:pt x="0" y="31173"/>
                      </a:lnTo>
                      <a:cubicBezTo>
                        <a:pt x="0" y="12123"/>
                        <a:pt x="14720" y="0"/>
                        <a:pt x="31173" y="0"/>
                      </a:cubicBezTo>
                      <a:cubicBezTo>
                        <a:pt x="38966" y="0"/>
                        <a:pt x="47625" y="1732"/>
                        <a:pt x="55418" y="8659"/>
                      </a:cubicBezTo>
                      <a:lnTo>
                        <a:pt x="436418" y="485775"/>
                      </a:lnTo>
                      <a:lnTo>
                        <a:pt x="816552" y="8659"/>
                      </a:lnTo>
                      <a:cubicBezTo>
                        <a:pt x="824345" y="866"/>
                        <a:pt x="833004" y="0"/>
                        <a:pt x="839066" y="0"/>
                      </a:cubicBezTo>
                      <a:cubicBezTo>
                        <a:pt x="858116" y="0"/>
                        <a:pt x="871970" y="12989"/>
                        <a:pt x="871970" y="31173"/>
                      </a:cubicBezTo>
                      <a:lnTo>
                        <a:pt x="871970" y="922193"/>
                      </a:lnTo>
                      <a:cubicBezTo>
                        <a:pt x="871970" y="938645"/>
                        <a:pt x="857250" y="953366"/>
                        <a:pt x="839066" y="953366"/>
                      </a:cubicBezTo>
                      <a:cubicBezTo>
                        <a:pt x="822614" y="953366"/>
                        <a:pt x="806161" y="938645"/>
                        <a:pt x="806161" y="922193"/>
                      </a:cubicBezTo>
                      <a:lnTo>
                        <a:pt x="806161" y="113434"/>
                      </a:lnTo>
                      <a:lnTo>
                        <a:pt x="457200" y="555914"/>
                      </a:lnTo>
                      <a:cubicBezTo>
                        <a:pt x="444211" y="568902"/>
                        <a:pt x="428625" y="570634"/>
                        <a:pt x="413904" y="554182"/>
                      </a:cubicBezTo>
                      <a:lnTo>
                        <a:pt x="64077" y="113434"/>
                      </a:lnTo>
                      <a:lnTo>
                        <a:pt x="64077" y="922193"/>
                      </a:lnTo>
                      <a:cubicBezTo>
                        <a:pt x="64077" y="938645"/>
                        <a:pt x="49357" y="953366"/>
                        <a:pt x="31173" y="953366"/>
                      </a:cubicBezTo>
                      <a:cubicBezTo>
                        <a:pt x="12989" y="953366"/>
                        <a:pt x="0" y="938645"/>
                        <a:pt x="0" y="922193"/>
                      </a:cubicBezTo>
                      <a:close/>
                    </a:path>
                  </a:pathLst>
                </a:custGeom>
                <a:gradFill>
                  <a:gsLst>
                    <a:gs pos="0">
                      <a:srgbClr val="030D8A"/>
                    </a:gs>
                    <a:gs pos="99000">
                      <a:srgbClr val="0033A3">
                        <a:alpha val="50000"/>
                      </a:srgbClr>
                    </a:gs>
                  </a:gsLst>
                  <a:lin ang="5400000" scaled="0"/>
                </a:gradFill>
                <a:ln w="8653"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grpSp>
            <p:nvGrpSpPr>
              <p:cNvPr id="6" name="Group 5">
                <a:extLst>
                  <a:ext uri="{FF2B5EF4-FFF2-40B4-BE49-F238E27FC236}">
                    <a16:creationId xmlns:a16="http://schemas.microsoft.com/office/drawing/2014/main" id="{B21A3A58-BD18-045D-58F4-A4B73CBD965E}"/>
                  </a:ext>
                </a:extLst>
              </p:cNvPr>
              <p:cNvGrpSpPr>
                <a:grpSpLocks noChangeAspect="1"/>
              </p:cNvGrpSpPr>
              <p:nvPr/>
            </p:nvGrpSpPr>
            <p:grpSpPr>
              <a:xfrm>
                <a:off x="7146234" y="6320753"/>
                <a:ext cx="4846320" cy="391141"/>
                <a:chOff x="4725585" y="3319895"/>
                <a:chExt cx="2747209" cy="221724"/>
              </a:xfrm>
              <a:solidFill>
                <a:srgbClr val="030D8A"/>
              </a:solidFill>
            </p:grpSpPr>
            <p:sp>
              <p:nvSpPr>
                <p:cNvPr id="7" name="Freeform 6">
                  <a:extLst>
                    <a:ext uri="{FF2B5EF4-FFF2-40B4-BE49-F238E27FC236}">
                      <a16:creationId xmlns:a16="http://schemas.microsoft.com/office/drawing/2014/main" id="{FE94CC35-FA06-15E3-1ED0-37B53D64D7CD}"/>
                    </a:ext>
                  </a:extLst>
                </p:cNvPr>
                <p:cNvSpPr/>
                <p:nvPr/>
              </p:nvSpPr>
              <p:spPr>
                <a:xfrm>
                  <a:off x="4731327" y="3368386"/>
                  <a:ext cx="127288" cy="126422"/>
                </a:xfrm>
                <a:custGeom>
                  <a:avLst/>
                  <a:gdLst>
                    <a:gd name="connsiteX0" fmla="*/ 127289 w 127288"/>
                    <a:gd name="connsiteY0" fmla="*/ 6061 h 126422"/>
                    <a:gd name="connsiteX1" fmla="*/ 127289 w 127288"/>
                    <a:gd name="connsiteY1" fmla="*/ 118630 h 126422"/>
                    <a:gd name="connsiteX2" fmla="*/ 122959 w 127288"/>
                    <a:gd name="connsiteY2" fmla="*/ 123825 h 126422"/>
                    <a:gd name="connsiteX3" fmla="*/ 117764 w 127288"/>
                    <a:gd name="connsiteY3" fmla="*/ 118630 h 126422"/>
                    <a:gd name="connsiteX4" fmla="*/ 117764 w 127288"/>
                    <a:gd name="connsiteY4" fmla="*/ 90054 h 126422"/>
                    <a:gd name="connsiteX5" fmla="*/ 62346 w 127288"/>
                    <a:gd name="connsiteY5" fmla="*/ 126423 h 126422"/>
                    <a:gd name="connsiteX6" fmla="*/ 0 w 127288"/>
                    <a:gd name="connsiteY6" fmla="*/ 63211 h 126422"/>
                    <a:gd name="connsiteX7" fmla="*/ 62346 w 127288"/>
                    <a:gd name="connsiteY7" fmla="*/ 0 h 126422"/>
                    <a:gd name="connsiteX8" fmla="*/ 117764 w 127288"/>
                    <a:gd name="connsiteY8" fmla="*/ 36368 h 126422"/>
                    <a:gd name="connsiteX9" fmla="*/ 117764 w 127288"/>
                    <a:gd name="connsiteY9" fmla="*/ 7793 h 126422"/>
                    <a:gd name="connsiteX10" fmla="*/ 122959 w 127288"/>
                    <a:gd name="connsiteY10" fmla="*/ 1732 h 126422"/>
                    <a:gd name="connsiteX11" fmla="*/ 127289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9" y="6061"/>
                      </a:moveTo>
                      <a:lnTo>
                        <a:pt x="127289" y="118630"/>
                      </a:lnTo>
                      <a:cubicBezTo>
                        <a:pt x="127289" y="122093"/>
                        <a:pt x="125557" y="123825"/>
                        <a:pt x="122959" y="123825"/>
                      </a:cubicBezTo>
                      <a:cubicBezTo>
                        <a:pt x="119495" y="123825"/>
                        <a:pt x="117764" y="121227"/>
                        <a:pt x="117764" y="118630"/>
                      </a:cubicBezTo>
                      <a:lnTo>
                        <a:pt x="117764" y="90054"/>
                      </a:lnTo>
                      <a:cubicBezTo>
                        <a:pt x="108239" y="111702"/>
                        <a:pt x="88323" y="126423"/>
                        <a:pt x="62346" y="126423"/>
                      </a:cubicBezTo>
                      <a:cubicBezTo>
                        <a:pt x="28575" y="126423"/>
                        <a:pt x="0" y="97848"/>
                        <a:pt x="0" y="63211"/>
                      </a:cubicBezTo>
                      <a:cubicBezTo>
                        <a:pt x="0" y="27709"/>
                        <a:pt x="28575" y="0"/>
                        <a:pt x="62346" y="0"/>
                      </a:cubicBezTo>
                      <a:cubicBezTo>
                        <a:pt x="87457" y="0"/>
                        <a:pt x="108239" y="14721"/>
                        <a:pt x="117764" y="36368"/>
                      </a:cubicBezTo>
                      <a:lnTo>
                        <a:pt x="117764" y="7793"/>
                      </a:lnTo>
                      <a:cubicBezTo>
                        <a:pt x="117764" y="3464"/>
                        <a:pt x="120361" y="1732"/>
                        <a:pt x="122959" y="1732"/>
                      </a:cubicBezTo>
                      <a:cubicBezTo>
                        <a:pt x="124691" y="866"/>
                        <a:pt x="127289" y="3464"/>
                        <a:pt x="127289" y="6061"/>
                      </a:cubicBezTo>
                      <a:close/>
                      <a:moveTo>
                        <a:pt x="116032" y="62346"/>
                      </a:moveTo>
                      <a:cubicBezTo>
                        <a:pt x="116032" y="32904"/>
                        <a:pt x="93518" y="9525"/>
                        <a:pt x="63211" y="9525"/>
                      </a:cubicBezTo>
                      <a:cubicBezTo>
                        <a:pt x="33771" y="9525"/>
                        <a:pt x="10391" y="32904"/>
                        <a:pt x="10391" y="62346"/>
                      </a:cubicBezTo>
                      <a:cubicBezTo>
                        <a:pt x="10391" y="90920"/>
                        <a:pt x="33771"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3C9B59E3-5DC8-A6D6-5B6D-1C41F4DA9305}"/>
                    </a:ext>
                  </a:extLst>
                </p:cNvPr>
                <p:cNvSpPr/>
                <p:nvPr/>
              </p:nvSpPr>
              <p:spPr>
                <a:xfrm>
                  <a:off x="4878531" y="3366654"/>
                  <a:ext cx="106847" cy="127288"/>
                </a:xfrm>
                <a:custGeom>
                  <a:avLst/>
                  <a:gdLst>
                    <a:gd name="connsiteX0" fmla="*/ 104775 w 106847"/>
                    <a:gd name="connsiteY0" fmla="*/ 110837 h 127288"/>
                    <a:gd name="connsiteX1" fmla="*/ 62346 w 106847"/>
                    <a:gd name="connsiteY1" fmla="*/ 127289 h 127288"/>
                    <a:gd name="connsiteX2" fmla="*/ 0 w 106847"/>
                    <a:gd name="connsiteY2" fmla="*/ 63212 h 127288"/>
                    <a:gd name="connsiteX3" fmla="*/ 62346 w 106847"/>
                    <a:gd name="connsiteY3" fmla="*/ 0 h 127288"/>
                    <a:gd name="connsiteX4" fmla="*/ 104775 w 106847"/>
                    <a:gd name="connsiteY4" fmla="*/ 16452 h 127288"/>
                    <a:gd name="connsiteX5" fmla="*/ 105641 w 106847"/>
                    <a:gd name="connsiteY5" fmla="*/ 24246 h 127288"/>
                    <a:gd name="connsiteX6" fmla="*/ 96982 w 106847"/>
                    <a:gd name="connsiteY6" fmla="*/ 24246 h 127288"/>
                    <a:gd name="connsiteX7" fmla="*/ 62346 w 106847"/>
                    <a:gd name="connsiteY7" fmla="*/ 11257 h 127288"/>
                    <a:gd name="connsiteX8" fmla="*/ 11257 w 106847"/>
                    <a:gd name="connsiteY8" fmla="*/ 64077 h 127288"/>
                    <a:gd name="connsiteX9" fmla="*/ 62346 w 106847"/>
                    <a:gd name="connsiteY9" fmla="*/ 116898 h 127288"/>
                    <a:gd name="connsiteX10" fmla="*/ 96982 w 106847"/>
                    <a:gd name="connsiteY10" fmla="*/ 103043 h 127288"/>
                    <a:gd name="connsiteX11" fmla="*/ 105641 w 106847"/>
                    <a:gd name="connsiteY11" fmla="*/ 103043 h 127288"/>
                    <a:gd name="connsiteX12" fmla="*/ 104775 w 106847"/>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6847" h="127288">
                      <a:moveTo>
                        <a:pt x="104775" y="110837"/>
                      </a:moveTo>
                      <a:cubicBezTo>
                        <a:pt x="94384" y="121227"/>
                        <a:pt x="78798" y="127289"/>
                        <a:pt x="62346" y="127289"/>
                      </a:cubicBezTo>
                      <a:cubicBezTo>
                        <a:pt x="27709" y="127289"/>
                        <a:pt x="0" y="100446"/>
                        <a:pt x="0" y="63212"/>
                      </a:cubicBezTo>
                      <a:cubicBezTo>
                        <a:pt x="0" y="24246"/>
                        <a:pt x="31173" y="0"/>
                        <a:pt x="62346" y="0"/>
                      </a:cubicBezTo>
                      <a:cubicBezTo>
                        <a:pt x="78798" y="0"/>
                        <a:pt x="94384" y="6061"/>
                        <a:pt x="104775" y="16452"/>
                      </a:cubicBezTo>
                      <a:cubicBezTo>
                        <a:pt x="107373" y="19050"/>
                        <a:pt x="107373" y="21648"/>
                        <a:pt x="105641" y="24246"/>
                      </a:cubicBezTo>
                      <a:cubicBezTo>
                        <a:pt x="103043" y="26843"/>
                        <a:pt x="100446" y="25977"/>
                        <a:pt x="96982" y="24246"/>
                      </a:cubicBezTo>
                      <a:cubicBezTo>
                        <a:pt x="88323" y="15587"/>
                        <a:pt x="75334" y="11257"/>
                        <a:pt x="62346" y="11257"/>
                      </a:cubicBezTo>
                      <a:cubicBezTo>
                        <a:pt x="33771" y="11257"/>
                        <a:pt x="11257" y="34636"/>
                        <a:pt x="11257" y="64077"/>
                      </a:cubicBezTo>
                      <a:cubicBezTo>
                        <a:pt x="11257" y="92652"/>
                        <a:pt x="32905" y="116898"/>
                        <a:pt x="62346" y="116898"/>
                      </a:cubicBezTo>
                      <a:cubicBezTo>
                        <a:pt x="75334" y="116898"/>
                        <a:pt x="87457" y="112568"/>
                        <a:pt x="96982" y="103043"/>
                      </a:cubicBezTo>
                      <a:cubicBezTo>
                        <a:pt x="99580" y="101311"/>
                        <a:pt x="103043" y="99580"/>
                        <a:pt x="105641" y="103043"/>
                      </a:cubicBezTo>
                      <a:cubicBezTo>
                        <a:pt x="107373" y="104775"/>
                        <a:pt x="107373" y="108239"/>
                        <a:pt x="104775" y="110837"/>
                      </a:cubicBezTo>
                      <a:close/>
                    </a:path>
                  </a:pathLst>
                </a:custGeom>
                <a:grpFill/>
                <a:ln w="8653"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AE9836A-5740-1984-B7DE-4328AFEA7467}"/>
                    </a:ext>
                  </a:extLst>
                </p:cNvPr>
                <p:cNvSpPr/>
                <p:nvPr/>
              </p:nvSpPr>
              <p:spPr>
                <a:xfrm>
                  <a:off x="5001490" y="3366654"/>
                  <a:ext cx="107156" cy="127288"/>
                </a:xfrm>
                <a:custGeom>
                  <a:avLst/>
                  <a:gdLst>
                    <a:gd name="connsiteX0" fmla="*/ 104775 w 107156"/>
                    <a:gd name="connsiteY0" fmla="*/ 110837 h 127288"/>
                    <a:gd name="connsiteX1" fmla="*/ 62345 w 107156"/>
                    <a:gd name="connsiteY1" fmla="*/ 127289 h 127288"/>
                    <a:gd name="connsiteX2" fmla="*/ 0 w 107156"/>
                    <a:gd name="connsiteY2" fmla="*/ 63212 h 127288"/>
                    <a:gd name="connsiteX3" fmla="*/ 62345 w 107156"/>
                    <a:gd name="connsiteY3" fmla="*/ 0 h 127288"/>
                    <a:gd name="connsiteX4" fmla="*/ 104775 w 107156"/>
                    <a:gd name="connsiteY4" fmla="*/ 16452 h 127288"/>
                    <a:gd name="connsiteX5" fmla="*/ 105641 w 107156"/>
                    <a:gd name="connsiteY5" fmla="*/ 24246 h 127288"/>
                    <a:gd name="connsiteX6" fmla="*/ 96982 w 107156"/>
                    <a:gd name="connsiteY6" fmla="*/ 24246 h 127288"/>
                    <a:gd name="connsiteX7" fmla="*/ 62345 w 107156"/>
                    <a:gd name="connsiteY7" fmla="*/ 11257 h 127288"/>
                    <a:gd name="connsiteX8" fmla="*/ 11257 w 107156"/>
                    <a:gd name="connsiteY8" fmla="*/ 64077 h 127288"/>
                    <a:gd name="connsiteX9" fmla="*/ 62345 w 107156"/>
                    <a:gd name="connsiteY9" fmla="*/ 116898 h 127288"/>
                    <a:gd name="connsiteX10" fmla="*/ 96982 w 107156"/>
                    <a:gd name="connsiteY10" fmla="*/ 103043 h 127288"/>
                    <a:gd name="connsiteX11" fmla="*/ 105641 w 107156"/>
                    <a:gd name="connsiteY11" fmla="*/ 103043 h 127288"/>
                    <a:gd name="connsiteX12" fmla="*/ 104775 w 107156"/>
                    <a:gd name="connsiteY12" fmla="*/ 110837 h 127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156" h="127288">
                      <a:moveTo>
                        <a:pt x="104775" y="110837"/>
                      </a:moveTo>
                      <a:cubicBezTo>
                        <a:pt x="94384" y="121227"/>
                        <a:pt x="78798" y="127289"/>
                        <a:pt x="62345" y="127289"/>
                      </a:cubicBezTo>
                      <a:cubicBezTo>
                        <a:pt x="27709" y="127289"/>
                        <a:pt x="0" y="100446"/>
                        <a:pt x="0" y="63212"/>
                      </a:cubicBezTo>
                      <a:cubicBezTo>
                        <a:pt x="0" y="24246"/>
                        <a:pt x="31173" y="0"/>
                        <a:pt x="62345" y="0"/>
                      </a:cubicBezTo>
                      <a:cubicBezTo>
                        <a:pt x="78798" y="0"/>
                        <a:pt x="94384" y="6061"/>
                        <a:pt x="104775" y="16452"/>
                      </a:cubicBezTo>
                      <a:cubicBezTo>
                        <a:pt x="107373" y="19050"/>
                        <a:pt x="107373" y="21648"/>
                        <a:pt x="105641" y="24246"/>
                      </a:cubicBezTo>
                      <a:cubicBezTo>
                        <a:pt x="103043" y="26843"/>
                        <a:pt x="100445" y="25977"/>
                        <a:pt x="96982" y="24246"/>
                      </a:cubicBezTo>
                      <a:cubicBezTo>
                        <a:pt x="88323" y="15587"/>
                        <a:pt x="75334" y="11257"/>
                        <a:pt x="62345" y="11257"/>
                      </a:cubicBezTo>
                      <a:cubicBezTo>
                        <a:pt x="33770" y="11257"/>
                        <a:pt x="11257" y="34636"/>
                        <a:pt x="11257" y="64077"/>
                      </a:cubicBezTo>
                      <a:cubicBezTo>
                        <a:pt x="11257" y="92652"/>
                        <a:pt x="32904" y="116898"/>
                        <a:pt x="62345" y="116898"/>
                      </a:cubicBezTo>
                      <a:cubicBezTo>
                        <a:pt x="75334" y="116898"/>
                        <a:pt x="87457" y="112568"/>
                        <a:pt x="96982" y="103043"/>
                      </a:cubicBezTo>
                      <a:cubicBezTo>
                        <a:pt x="99580" y="101311"/>
                        <a:pt x="103043" y="99580"/>
                        <a:pt x="105641" y="103043"/>
                      </a:cubicBezTo>
                      <a:cubicBezTo>
                        <a:pt x="107373" y="104775"/>
                        <a:pt x="108239" y="108239"/>
                        <a:pt x="104775" y="110837"/>
                      </a:cubicBezTo>
                      <a:close/>
                    </a:path>
                  </a:pathLst>
                </a:custGeom>
                <a:grpFill/>
                <a:ln w="8653"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96A244DA-F3CA-BB95-C2A7-BCE87C990AF6}"/>
                    </a:ext>
                  </a:extLst>
                </p:cNvPr>
                <p:cNvSpPr/>
                <p:nvPr/>
              </p:nvSpPr>
              <p:spPr>
                <a:xfrm>
                  <a:off x="5125315" y="3367520"/>
                  <a:ext cx="126422" cy="126441"/>
                </a:xfrm>
                <a:custGeom>
                  <a:avLst/>
                  <a:gdLst>
                    <a:gd name="connsiteX0" fmla="*/ 0 w 126422"/>
                    <a:gd name="connsiteY0" fmla="*/ 63212 h 126441"/>
                    <a:gd name="connsiteX1" fmla="*/ 63211 w 126422"/>
                    <a:gd name="connsiteY1" fmla="*/ 0 h 126441"/>
                    <a:gd name="connsiteX2" fmla="*/ 126423 w 126422"/>
                    <a:gd name="connsiteY2" fmla="*/ 63212 h 126441"/>
                    <a:gd name="connsiteX3" fmla="*/ 63211 w 126422"/>
                    <a:gd name="connsiteY3" fmla="*/ 126423 h 126441"/>
                    <a:gd name="connsiteX4" fmla="*/ 0 w 126422"/>
                    <a:gd name="connsiteY4" fmla="*/ 63212 h 126441"/>
                    <a:gd name="connsiteX5" fmla="*/ 116032 w 126422"/>
                    <a:gd name="connsiteY5" fmla="*/ 63212 h 126441"/>
                    <a:gd name="connsiteX6" fmla="*/ 63211 w 126422"/>
                    <a:gd name="connsiteY6" fmla="*/ 10391 h 126441"/>
                    <a:gd name="connsiteX7" fmla="*/ 10391 w 126422"/>
                    <a:gd name="connsiteY7" fmla="*/ 63212 h 126441"/>
                    <a:gd name="connsiteX8" fmla="*/ 63211 w 126422"/>
                    <a:gd name="connsiteY8" fmla="*/ 116032 h 126441"/>
                    <a:gd name="connsiteX9" fmla="*/ 116032 w 126422"/>
                    <a:gd name="connsiteY9" fmla="*/ 63212 h 126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6422" h="126441">
                      <a:moveTo>
                        <a:pt x="0" y="63212"/>
                      </a:moveTo>
                      <a:cubicBezTo>
                        <a:pt x="0" y="27709"/>
                        <a:pt x="28575" y="0"/>
                        <a:pt x="63211" y="0"/>
                      </a:cubicBezTo>
                      <a:cubicBezTo>
                        <a:pt x="98714" y="0"/>
                        <a:pt x="126423" y="28575"/>
                        <a:pt x="126423" y="63212"/>
                      </a:cubicBezTo>
                      <a:cubicBezTo>
                        <a:pt x="126423" y="97848"/>
                        <a:pt x="97848" y="126423"/>
                        <a:pt x="63211" y="126423"/>
                      </a:cubicBezTo>
                      <a:cubicBezTo>
                        <a:pt x="28575" y="127289"/>
                        <a:pt x="0" y="98714"/>
                        <a:pt x="0" y="63212"/>
                      </a:cubicBezTo>
                      <a:close/>
                      <a:moveTo>
                        <a:pt x="116032" y="63212"/>
                      </a:moveTo>
                      <a:cubicBezTo>
                        <a:pt x="116032" y="33770"/>
                        <a:pt x="93518" y="10391"/>
                        <a:pt x="63211" y="10391"/>
                      </a:cubicBezTo>
                      <a:cubicBezTo>
                        <a:pt x="33771" y="10391"/>
                        <a:pt x="10391" y="33770"/>
                        <a:pt x="10391" y="63212"/>
                      </a:cubicBezTo>
                      <a:cubicBezTo>
                        <a:pt x="10391" y="91786"/>
                        <a:pt x="33771" y="116032"/>
                        <a:pt x="63211" y="116032"/>
                      </a:cubicBezTo>
                      <a:cubicBezTo>
                        <a:pt x="92652" y="116032"/>
                        <a:pt x="116032" y="91786"/>
                        <a:pt x="116032" y="63212"/>
                      </a:cubicBezTo>
                      <a:close/>
                    </a:path>
                  </a:pathLst>
                </a:custGeom>
                <a:grpFill/>
                <a:ln w="8653"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FD2470E8-7F80-3D1F-3A81-6046C3C45F64}"/>
                    </a:ext>
                  </a:extLst>
                </p:cNvPr>
                <p:cNvSpPr/>
                <p:nvPr/>
              </p:nvSpPr>
              <p:spPr>
                <a:xfrm>
                  <a:off x="5272520" y="3368386"/>
                  <a:ext cx="116031" cy="124690"/>
                </a:xfrm>
                <a:custGeom>
                  <a:avLst/>
                  <a:gdLst>
                    <a:gd name="connsiteX0" fmla="*/ 116032 w 116031"/>
                    <a:gd name="connsiteY0" fmla="*/ 6061 h 124690"/>
                    <a:gd name="connsiteX1" fmla="*/ 116032 w 116031"/>
                    <a:gd name="connsiteY1" fmla="*/ 118630 h 124690"/>
                    <a:gd name="connsiteX2" fmla="*/ 110836 w 116031"/>
                    <a:gd name="connsiteY2" fmla="*/ 123825 h 124690"/>
                    <a:gd name="connsiteX3" fmla="*/ 106507 w 116031"/>
                    <a:gd name="connsiteY3" fmla="*/ 117764 h 124690"/>
                    <a:gd name="connsiteX4" fmla="*/ 106507 w 116031"/>
                    <a:gd name="connsiteY4" fmla="*/ 91786 h 124690"/>
                    <a:gd name="connsiteX5" fmla="*/ 57150 w 116031"/>
                    <a:gd name="connsiteY5" fmla="*/ 124691 h 124690"/>
                    <a:gd name="connsiteX6" fmla="*/ 0 w 116031"/>
                    <a:gd name="connsiteY6" fmla="*/ 64077 h 124690"/>
                    <a:gd name="connsiteX7" fmla="*/ 0 w 116031"/>
                    <a:gd name="connsiteY7" fmla="*/ 5196 h 124690"/>
                    <a:gd name="connsiteX8" fmla="*/ 5196 w 116031"/>
                    <a:gd name="connsiteY8" fmla="*/ 0 h 124690"/>
                    <a:gd name="connsiteX9" fmla="*/ 11257 w 116031"/>
                    <a:gd name="connsiteY9" fmla="*/ 5196 h 124690"/>
                    <a:gd name="connsiteX10" fmla="*/ 11257 w 116031"/>
                    <a:gd name="connsiteY10" fmla="*/ 64077 h 124690"/>
                    <a:gd name="connsiteX11" fmla="*/ 58016 w 116031"/>
                    <a:gd name="connsiteY11" fmla="*/ 113434 h 124690"/>
                    <a:gd name="connsiteX12" fmla="*/ 103909 w 116031"/>
                    <a:gd name="connsiteY12" fmla="*/ 63211 h 124690"/>
                    <a:gd name="connsiteX13" fmla="*/ 103909 w 116031"/>
                    <a:gd name="connsiteY13" fmla="*/ 5196 h 124690"/>
                    <a:gd name="connsiteX14" fmla="*/ 109971 w 116031"/>
                    <a:gd name="connsiteY14" fmla="*/ 0 h 124690"/>
                    <a:gd name="connsiteX15" fmla="*/ 116032 w 116031"/>
                    <a:gd name="connsiteY15" fmla="*/ 6061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6031" h="124690">
                      <a:moveTo>
                        <a:pt x="116032" y="6061"/>
                      </a:moveTo>
                      <a:lnTo>
                        <a:pt x="116032" y="118630"/>
                      </a:lnTo>
                      <a:cubicBezTo>
                        <a:pt x="116032" y="121227"/>
                        <a:pt x="113434" y="123825"/>
                        <a:pt x="110836" y="123825"/>
                      </a:cubicBezTo>
                      <a:cubicBezTo>
                        <a:pt x="109105" y="123825"/>
                        <a:pt x="106507" y="122093"/>
                        <a:pt x="106507" y="117764"/>
                      </a:cubicBezTo>
                      <a:lnTo>
                        <a:pt x="106507" y="91786"/>
                      </a:lnTo>
                      <a:cubicBezTo>
                        <a:pt x="97848" y="111702"/>
                        <a:pt x="80530" y="124691"/>
                        <a:pt x="57150" y="124691"/>
                      </a:cubicBezTo>
                      <a:cubicBezTo>
                        <a:pt x="25111" y="124691"/>
                        <a:pt x="0" y="96982"/>
                        <a:pt x="0" y="64077"/>
                      </a:cubicBezTo>
                      <a:lnTo>
                        <a:pt x="0" y="5196"/>
                      </a:lnTo>
                      <a:cubicBezTo>
                        <a:pt x="0" y="1732"/>
                        <a:pt x="2598" y="0"/>
                        <a:pt x="5196" y="0"/>
                      </a:cubicBezTo>
                      <a:cubicBezTo>
                        <a:pt x="8659" y="0"/>
                        <a:pt x="11257" y="2598"/>
                        <a:pt x="11257" y="5196"/>
                      </a:cubicBezTo>
                      <a:lnTo>
                        <a:pt x="11257" y="64077"/>
                      </a:lnTo>
                      <a:cubicBezTo>
                        <a:pt x="11257" y="91786"/>
                        <a:pt x="31173" y="113434"/>
                        <a:pt x="58016" y="113434"/>
                      </a:cubicBezTo>
                      <a:cubicBezTo>
                        <a:pt x="85725" y="113434"/>
                        <a:pt x="103909" y="91786"/>
                        <a:pt x="103909" y="63211"/>
                      </a:cubicBezTo>
                      <a:lnTo>
                        <a:pt x="103909" y="5196"/>
                      </a:lnTo>
                      <a:cubicBezTo>
                        <a:pt x="103909" y="1732"/>
                        <a:pt x="106507" y="0"/>
                        <a:pt x="109971" y="0"/>
                      </a:cubicBezTo>
                      <a:cubicBezTo>
                        <a:pt x="113434" y="866"/>
                        <a:pt x="116032" y="3464"/>
                        <a:pt x="116032" y="6061"/>
                      </a:cubicBezTo>
                      <a:close/>
                    </a:path>
                  </a:pathLst>
                </a:custGeom>
                <a:grpFill/>
                <a:ln w="8653"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E419AF3C-5EB1-CFDB-ADA2-9CB8016AD72A}"/>
                    </a:ext>
                  </a:extLst>
                </p:cNvPr>
                <p:cNvSpPr/>
                <p:nvPr/>
              </p:nvSpPr>
              <p:spPr>
                <a:xfrm>
                  <a:off x="5417993"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2039"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22F981BE-1F6E-767E-3156-33A3A9BA155F}"/>
                    </a:ext>
                  </a:extLst>
                </p:cNvPr>
                <p:cNvSpPr/>
                <p:nvPr/>
              </p:nvSpPr>
              <p:spPr>
                <a:xfrm>
                  <a:off x="5545281"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1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1"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76C9A32B-B7EF-87FD-30E5-EEEDA61593E4}"/>
                    </a:ext>
                  </a:extLst>
                </p:cNvPr>
                <p:cNvSpPr/>
                <p:nvPr/>
              </p:nvSpPr>
              <p:spPr>
                <a:xfrm>
                  <a:off x="5693352" y="3321627"/>
                  <a:ext cx="126422" cy="173181"/>
                </a:xfrm>
                <a:custGeom>
                  <a:avLst/>
                  <a:gdLst>
                    <a:gd name="connsiteX0" fmla="*/ 126423 w 126422"/>
                    <a:gd name="connsiteY0" fmla="*/ 109105 h 173181"/>
                    <a:gd name="connsiteX1" fmla="*/ 64077 w 126422"/>
                    <a:gd name="connsiteY1" fmla="*/ 173182 h 173181"/>
                    <a:gd name="connsiteX2" fmla="*/ 8659 w 126422"/>
                    <a:gd name="connsiteY2" fmla="*/ 136814 h 173181"/>
                    <a:gd name="connsiteX3" fmla="*/ 8659 w 126422"/>
                    <a:gd name="connsiteY3" fmla="*/ 165389 h 173181"/>
                    <a:gd name="connsiteX4" fmla="*/ 4330 w 126422"/>
                    <a:gd name="connsiteY4" fmla="*/ 171450 h 173181"/>
                    <a:gd name="connsiteX5" fmla="*/ 0 w 126422"/>
                    <a:gd name="connsiteY5" fmla="*/ 166254 h 173181"/>
                    <a:gd name="connsiteX6" fmla="*/ 0 w 126422"/>
                    <a:gd name="connsiteY6" fmla="*/ 6061 h 173181"/>
                    <a:gd name="connsiteX7" fmla="*/ 5196 w 126422"/>
                    <a:gd name="connsiteY7" fmla="*/ 0 h 173181"/>
                    <a:gd name="connsiteX8" fmla="*/ 11257 w 126422"/>
                    <a:gd name="connsiteY8" fmla="*/ 6061 h 173181"/>
                    <a:gd name="connsiteX9" fmla="*/ 11257 w 126422"/>
                    <a:gd name="connsiteY9" fmla="*/ 77932 h 173181"/>
                    <a:gd name="connsiteX10" fmla="*/ 63211 w 126422"/>
                    <a:gd name="connsiteY10" fmla="*/ 46759 h 173181"/>
                    <a:gd name="connsiteX11" fmla="*/ 126423 w 126422"/>
                    <a:gd name="connsiteY11" fmla="*/ 109105 h 173181"/>
                    <a:gd name="connsiteX12" fmla="*/ 116032 w 126422"/>
                    <a:gd name="connsiteY12" fmla="*/ 109105 h 173181"/>
                    <a:gd name="connsiteX13" fmla="*/ 63211 w 126422"/>
                    <a:gd name="connsiteY13" fmla="*/ 56284 h 173181"/>
                    <a:gd name="connsiteX14" fmla="*/ 11257 w 126422"/>
                    <a:gd name="connsiteY14" fmla="*/ 99580 h 173181"/>
                    <a:gd name="connsiteX15" fmla="*/ 11257 w 126422"/>
                    <a:gd name="connsiteY15" fmla="*/ 101311 h 173181"/>
                    <a:gd name="connsiteX16" fmla="*/ 10391 w 126422"/>
                    <a:gd name="connsiteY16" fmla="*/ 106507 h 173181"/>
                    <a:gd name="connsiteX17" fmla="*/ 10391 w 126422"/>
                    <a:gd name="connsiteY17" fmla="*/ 109970 h 173181"/>
                    <a:gd name="connsiteX18" fmla="*/ 63211 w 126422"/>
                    <a:gd name="connsiteY18" fmla="*/ 162791 h 173181"/>
                    <a:gd name="connsiteX19" fmla="*/ 116032 w 126422"/>
                    <a:gd name="connsiteY19" fmla="*/ 109105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6422" h="173181">
                      <a:moveTo>
                        <a:pt x="126423" y="109105"/>
                      </a:moveTo>
                      <a:cubicBezTo>
                        <a:pt x="126423" y="143741"/>
                        <a:pt x="97848" y="173182"/>
                        <a:pt x="64077" y="173182"/>
                      </a:cubicBezTo>
                      <a:cubicBezTo>
                        <a:pt x="38966" y="173182"/>
                        <a:pt x="18184" y="158461"/>
                        <a:pt x="8659" y="136814"/>
                      </a:cubicBezTo>
                      <a:lnTo>
                        <a:pt x="8659" y="165389"/>
                      </a:lnTo>
                      <a:cubicBezTo>
                        <a:pt x="8659" y="169718"/>
                        <a:pt x="6927" y="171450"/>
                        <a:pt x="4330" y="171450"/>
                      </a:cubicBezTo>
                      <a:cubicBezTo>
                        <a:pt x="1732" y="171450"/>
                        <a:pt x="0" y="168852"/>
                        <a:pt x="0" y="166254"/>
                      </a:cubicBezTo>
                      <a:lnTo>
                        <a:pt x="0" y="6061"/>
                      </a:lnTo>
                      <a:cubicBezTo>
                        <a:pt x="0" y="2598"/>
                        <a:pt x="2598" y="0"/>
                        <a:pt x="5196" y="0"/>
                      </a:cubicBezTo>
                      <a:cubicBezTo>
                        <a:pt x="8659" y="0"/>
                        <a:pt x="11257" y="2598"/>
                        <a:pt x="11257" y="6061"/>
                      </a:cubicBezTo>
                      <a:lnTo>
                        <a:pt x="11257" y="77932"/>
                      </a:lnTo>
                      <a:cubicBezTo>
                        <a:pt x="21648" y="58882"/>
                        <a:pt x="40698" y="46759"/>
                        <a:pt x="63211" y="46759"/>
                      </a:cubicBezTo>
                      <a:cubicBezTo>
                        <a:pt x="97848" y="45893"/>
                        <a:pt x="126423" y="73602"/>
                        <a:pt x="126423" y="109105"/>
                      </a:cubicBezTo>
                      <a:close/>
                      <a:moveTo>
                        <a:pt x="116032" y="109105"/>
                      </a:moveTo>
                      <a:cubicBezTo>
                        <a:pt x="116032" y="79663"/>
                        <a:pt x="92652" y="56284"/>
                        <a:pt x="63211" y="56284"/>
                      </a:cubicBezTo>
                      <a:cubicBezTo>
                        <a:pt x="37234" y="56284"/>
                        <a:pt x="15586" y="74468"/>
                        <a:pt x="11257" y="99580"/>
                      </a:cubicBezTo>
                      <a:lnTo>
                        <a:pt x="11257" y="101311"/>
                      </a:lnTo>
                      <a:cubicBezTo>
                        <a:pt x="11257" y="102177"/>
                        <a:pt x="11257" y="103909"/>
                        <a:pt x="10391" y="106507"/>
                      </a:cubicBezTo>
                      <a:lnTo>
                        <a:pt x="10391" y="109970"/>
                      </a:lnTo>
                      <a:cubicBezTo>
                        <a:pt x="10391" y="138545"/>
                        <a:pt x="33770" y="162791"/>
                        <a:pt x="63211" y="162791"/>
                      </a:cubicBezTo>
                      <a:cubicBezTo>
                        <a:pt x="92652" y="161925"/>
                        <a:pt x="116032" y="137680"/>
                        <a:pt x="116032" y="109105"/>
                      </a:cubicBezTo>
                      <a:close/>
                    </a:path>
                  </a:pathLst>
                </a:custGeom>
                <a:grpFill/>
                <a:ln w="8653"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AD815F42-B249-4B6F-49B6-CB300EB4CFBA}"/>
                    </a:ext>
                  </a:extLst>
                </p:cNvPr>
                <p:cNvSpPr/>
                <p:nvPr/>
              </p:nvSpPr>
              <p:spPr>
                <a:xfrm>
                  <a:off x="5833629"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898 w 127288"/>
                    <a:gd name="connsiteY12" fmla="*/ 62346 h 126422"/>
                    <a:gd name="connsiteX13" fmla="*/ 64077 w 127288"/>
                    <a:gd name="connsiteY13" fmla="*/ 9525 h 126422"/>
                    <a:gd name="connsiteX14" fmla="*/ 11257 w 127288"/>
                    <a:gd name="connsiteY14" fmla="*/ 62346 h 126422"/>
                    <a:gd name="connsiteX15" fmla="*/ 64077 w 127288"/>
                    <a:gd name="connsiteY15" fmla="*/ 115166 h 126422"/>
                    <a:gd name="connsiteX16" fmla="*/ 116898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898" y="62346"/>
                      </a:moveTo>
                      <a:cubicBezTo>
                        <a:pt x="116898" y="32904"/>
                        <a:pt x="94384" y="9525"/>
                        <a:pt x="64077" y="9525"/>
                      </a:cubicBezTo>
                      <a:cubicBezTo>
                        <a:pt x="34636" y="9525"/>
                        <a:pt x="11257" y="32904"/>
                        <a:pt x="11257" y="62346"/>
                      </a:cubicBezTo>
                      <a:cubicBezTo>
                        <a:pt x="11257" y="90920"/>
                        <a:pt x="34636" y="115166"/>
                        <a:pt x="64077" y="115166"/>
                      </a:cubicBezTo>
                      <a:cubicBezTo>
                        <a:pt x="93518" y="115166"/>
                        <a:pt x="116898" y="91786"/>
                        <a:pt x="116898" y="62346"/>
                      </a:cubicBezTo>
                      <a:close/>
                    </a:path>
                  </a:pathLst>
                </a:custGeom>
                <a:grpFill/>
                <a:ln w="8653"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74C2F94A-632F-7444-4F2F-DA5D4FF48F7C}"/>
                    </a:ext>
                  </a:extLst>
                </p:cNvPr>
                <p:cNvSpPr/>
                <p:nvPr/>
              </p:nvSpPr>
              <p:spPr>
                <a:xfrm>
                  <a:off x="5980834" y="3366654"/>
                  <a:ext cx="90054" cy="128154"/>
                </a:xfrm>
                <a:custGeom>
                  <a:avLst/>
                  <a:gdLst>
                    <a:gd name="connsiteX0" fmla="*/ 1732 w 90054"/>
                    <a:gd name="connsiteY0" fmla="*/ 108239 h 128154"/>
                    <a:gd name="connsiteX1" fmla="*/ 0 w 90054"/>
                    <a:gd name="connsiteY1" fmla="*/ 103909 h 128154"/>
                    <a:gd name="connsiteX2" fmla="*/ 4330 w 90054"/>
                    <a:gd name="connsiteY2" fmla="*/ 98714 h 128154"/>
                    <a:gd name="connsiteX3" fmla="*/ 10391 w 90054"/>
                    <a:gd name="connsiteY3" fmla="*/ 101311 h 128154"/>
                    <a:gd name="connsiteX4" fmla="*/ 46759 w 90054"/>
                    <a:gd name="connsiteY4" fmla="*/ 116898 h 128154"/>
                    <a:gd name="connsiteX5" fmla="*/ 78798 w 90054"/>
                    <a:gd name="connsiteY5" fmla="*/ 92652 h 128154"/>
                    <a:gd name="connsiteX6" fmla="*/ 38966 w 90054"/>
                    <a:gd name="connsiteY6" fmla="*/ 64943 h 128154"/>
                    <a:gd name="connsiteX7" fmla="*/ 6061 w 90054"/>
                    <a:gd name="connsiteY7" fmla="*/ 30307 h 128154"/>
                    <a:gd name="connsiteX8" fmla="*/ 45027 w 90054"/>
                    <a:gd name="connsiteY8" fmla="*/ 0 h 128154"/>
                    <a:gd name="connsiteX9" fmla="*/ 83127 w 90054"/>
                    <a:gd name="connsiteY9" fmla="*/ 17318 h 128154"/>
                    <a:gd name="connsiteX10" fmla="*/ 84859 w 90054"/>
                    <a:gd name="connsiteY10" fmla="*/ 22514 h 128154"/>
                    <a:gd name="connsiteX11" fmla="*/ 79663 w 90054"/>
                    <a:gd name="connsiteY11" fmla="*/ 27709 h 128154"/>
                    <a:gd name="connsiteX12" fmla="*/ 74468 w 90054"/>
                    <a:gd name="connsiteY12" fmla="*/ 25977 h 128154"/>
                    <a:gd name="connsiteX13" fmla="*/ 43295 w 90054"/>
                    <a:gd name="connsiteY13" fmla="*/ 11257 h 128154"/>
                    <a:gd name="connsiteX14" fmla="*/ 17318 w 90054"/>
                    <a:gd name="connsiteY14" fmla="*/ 31173 h 128154"/>
                    <a:gd name="connsiteX15" fmla="*/ 43295 w 90054"/>
                    <a:gd name="connsiteY15" fmla="*/ 56284 h 128154"/>
                    <a:gd name="connsiteX16" fmla="*/ 90055 w 90054"/>
                    <a:gd name="connsiteY16" fmla="*/ 92652 h 128154"/>
                    <a:gd name="connsiteX17" fmla="*/ 45893 w 90054"/>
                    <a:gd name="connsiteY17" fmla="*/ 128155 h 128154"/>
                    <a:gd name="connsiteX18" fmla="*/ 1732 w 90054"/>
                    <a:gd name="connsiteY18" fmla="*/ 108239 h 128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0054" h="128154">
                      <a:moveTo>
                        <a:pt x="1732" y="108239"/>
                      </a:moveTo>
                      <a:cubicBezTo>
                        <a:pt x="0" y="106507"/>
                        <a:pt x="0" y="104775"/>
                        <a:pt x="0" y="103909"/>
                      </a:cubicBezTo>
                      <a:cubicBezTo>
                        <a:pt x="0" y="101311"/>
                        <a:pt x="1732" y="98714"/>
                        <a:pt x="4330" y="98714"/>
                      </a:cubicBezTo>
                      <a:cubicBezTo>
                        <a:pt x="6927" y="98714"/>
                        <a:pt x="8659" y="99580"/>
                        <a:pt x="10391" y="101311"/>
                      </a:cubicBezTo>
                      <a:cubicBezTo>
                        <a:pt x="17318" y="111702"/>
                        <a:pt x="29441" y="116898"/>
                        <a:pt x="46759" y="116898"/>
                      </a:cubicBezTo>
                      <a:cubicBezTo>
                        <a:pt x="64077" y="116898"/>
                        <a:pt x="78798" y="106507"/>
                        <a:pt x="78798" y="92652"/>
                      </a:cubicBezTo>
                      <a:cubicBezTo>
                        <a:pt x="78798" y="77932"/>
                        <a:pt x="63211" y="71871"/>
                        <a:pt x="38966" y="64943"/>
                      </a:cubicBezTo>
                      <a:cubicBezTo>
                        <a:pt x="19916" y="59748"/>
                        <a:pt x="6061" y="50223"/>
                        <a:pt x="6061" y="30307"/>
                      </a:cubicBezTo>
                      <a:cubicBezTo>
                        <a:pt x="6061" y="8659"/>
                        <a:pt x="25111" y="0"/>
                        <a:pt x="45027" y="0"/>
                      </a:cubicBezTo>
                      <a:cubicBezTo>
                        <a:pt x="61479" y="0"/>
                        <a:pt x="74468" y="5196"/>
                        <a:pt x="83127" y="17318"/>
                      </a:cubicBezTo>
                      <a:cubicBezTo>
                        <a:pt x="84859" y="19050"/>
                        <a:pt x="84859" y="20782"/>
                        <a:pt x="84859" y="22514"/>
                      </a:cubicBezTo>
                      <a:cubicBezTo>
                        <a:pt x="84859" y="25112"/>
                        <a:pt x="83127" y="27709"/>
                        <a:pt x="79663" y="27709"/>
                      </a:cubicBezTo>
                      <a:cubicBezTo>
                        <a:pt x="77932" y="27709"/>
                        <a:pt x="76200" y="26843"/>
                        <a:pt x="74468" y="25977"/>
                      </a:cubicBezTo>
                      <a:cubicBezTo>
                        <a:pt x="66675" y="15587"/>
                        <a:pt x="55418" y="11257"/>
                        <a:pt x="43295" y="11257"/>
                      </a:cubicBezTo>
                      <a:cubicBezTo>
                        <a:pt x="31173" y="11257"/>
                        <a:pt x="17318" y="14721"/>
                        <a:pt x="17318" y="31173"/>
                      </a:cubicBezTo>
                      <a:cubicBezTo>
                        <a:pt x="17318" y="45893"/>
                        <a:pt x="28575" y="51955"/>
                        <a:pt x="43295" y="56284"/>
                      </a:cubicBezTo>
                      <a:cubicBezTo>
                        <a:pt x="70138" y="64077"/>
                        <a:pt x="90055" y="71871"/>
                        <a:pt x="90055" y="92652"/>
                      </a:cubicBezTo>
                      <a:cubicBezTo>
                        <a:pt x="90055" y="113434"/>
                        <a:pt x="70138" y="128155"/>
                        <a:pt x="45893" y="128155"/>
                      </a:cubicBezTo>
                      <a:cubicBezTo>
                        <a:pt x="24245" y="128155"/>
                        <a:pt x="8659" y="120362"/>
                        <a:pt x="1732" y="108239"/>
                      </a:cubicBezTo>
                      <a:close/>
                    </a:path>
                  </a:pathLst>
                </a:custGeom>
                <a:grpFill/>
                <a:ln w="8653"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419AFDE5-4359-BF71-51E5-AD3463E7EC81}"/>
                    </a:ext>
                  </a:extLst>
                </p:cNvPr>
                <p:cNvSpPr/>
                <p:nvPr/>
              </p:nvSpPr>
              <p:spPr>
                <a:xfrm>
                  <a:off x="6085608" y="3368366"/>
                  <a:ext cx="117763" cy="127308"/>
                </a:xfrm>
                <a:custGeom>
                  <a:avLst/>
                  <a:gdLst>
                    <a:gd name="connsiteX0" fmla="*/ 117764 w 117763"/>
                    <a:gd name="connsiteY0" fmla="*/ 58901 h 127308"/>
                    <a:gd name="connsiteX1" fmla="*/ 112568 w 117763"/>
                    <a:gd name="connsiteY1" fmla="*/ 65829 h 127308"/>
                    <a:gd name="connsiteX2" fmla="*/ 11257 w 117763"/>
                    <a:gd name="connsiteY2" fmla="*/ 65829 h 127308"/>
                    <a:gd name="connsiteX3" fmla="*/ 61480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80 w 117763"/>
                    <a:gd name="connsiteY7" fmla="*/ 127309 h 127308"/>
                    <a:gd name="connsiteX8" fmla="*/ 0 w 117763"/>
                    <a:gd name="connsiteY8" fmla="*/ 63231 h 127308"/>
                    <a:gd name="connsiteX9" fmla="*/ 61480 w 117763"/>
                    <a:gd name="connsiteY9" fmla="*/ 20 h 127308"/>
                    <a:gd name="connsiteX10" fmla="*/ 117764 w 117763"/>
                    <a:gd name="connsiteY10" fmla="*/ 58901 h 127308"/>
                    <a:gd name="connsiteX11" fmla="*/ 107373 w 117763"/>
                    <a:gd name="connsiteY11" fmla="*/ 55438 h 127308"/>
                    <a:gd name="connsiteX12" fmla="*/ 61480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4" y="58901"/>
                      </a:moveTo>
                      <a:cubicBezTo>
                        <a:pt x="117764" y="63231"/>
                        <a:pt x="116032" y="65829"/>
                        <a:pt x="112568" y="65829"/>
                      </a:cubicBezTo>
                      <a:lnTo>
                        <a:pt x="11257" y="65829"/>
                      </a:lnTo>
                      <a:cubicBezTo>
                        <a:pt x="12989" y="93538"/>
                        <a:pt x="33771" y="115186"/>
                        <a:pt x="61480"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80" y="127309"/>
                      </a:cubicBezTo>
                      <a:cubicBezTo>
                        <a:pt x="25977" y="127309"/>
                        <a:pt x="0" y="98733"/>
                        <a:pt x="0" y="63231"/>
                      </a:cubicBezTo>
                      <a:cubicBezTo>
                        <a:pt x="0" y="28595"/>
                        <a:pt x="25977" y="20"/>
                        <a:pt x="61480" y="20"/>
                      </a:cubicBezTo>
                      <a:cubicBezTo>
                        <a:pt x="94384" y="-846"/>
                        <a:pt x="117764" y="26863"/>
                        <a:pt x="117764" y="58901"/>
                      </a:cubicBezTo>
                      <a:close/>
                      <a:moveTo>
                        <a:pt x="107373" y="55438"/>
                      </a:moveTo>
                      <a:cubicBezTo>
                        <a:pt x="106507" y="31193"/>
                        <a:pt x="86591" y="9545"/>
                        <a:pt x="61480" y="9545"/>
                      </a:cubicBezTo>
                      <a:cubicBezTo>
                        <a:pt x="34636" y="9545"/>
                        <a:pt x="14721" y="29461"/>
                        <a:pt x="11257" y="55438"/>
                      </a:cubicBezTo>
                      <a:lnTo>
                        <a:pt x="107373" y="55438"/>
                      </a:lnTo>
                      <a:close/>
                    </a:path>
                  </a:pathLst>
                </a:custGeom>
                <a:grpFill/>
                <a:ln w="8653"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7918DB94-B4C0-9064-5AC4-B6238633040A}"/>
                    </a:ext>
                  </a:extLst>
                </p:cNvPr>
                <p:cNvSpPr/>
                <p:nvPr/>
              </p:nvSpPr>
              <p:spPr>
                <a:xfrm>
                  <a:off x="6217227" y="3319895"/>
                  <a:ext cx="127288" cy="174047"/>
                </a:xfrm>
                <a:custGeom>
                  <a:avLst/>
                  <a:gdLst>
                    <a:gd name="connsiteX0" fmla="*/ 127289 w 127288"/>
                    <a:gd name="connsiteY0" fmla="*/ 6927 h 174047"/>
                    <a:gd name="connsiteX1" fmla="*/ 127289 w 127288"/>
                    <a:gd name="connsiteY1" fmla="*/ 167121 h 174047"/>
                    <a:gd name="connsiteX2" fmla="*/ 122093 w 127288"/>
                    <a:gd name="connsiteY2" fmla="*/ 172316 h 174047"/>
                    <a:gd name="connsiteX3" fmla="*/ 117764 w 127288"/>
                    <a:gd name="connsiteY3" fmla="*/ 166255 h 174047"/>
                    <a:gd name="connsiteX4" fmla="*/ 117764 w 127288"/>
                    <a:gd name="connsiteY4" fmla="*/ 137680 h 174047"/>
                    <a:gd name="connsiteX5" fmla="*/ 62346 w 127288"/>
                    <a:gd name="connsiteY5" fmla="*/ 174048 h 174047"/>
                    <a:gd name="connsiteX6" fmla="*/ 0 w 127288"/>
                    <a:gd name="connsiteY6" fmla="*/ 109971 h 174047"/>
                    <a:gd name="connsiteX7" fmla="*/ 63211 w 127288"/>
                    <a:gd name="connsiteY7" fmla="*/ 46759 h 174047"/>
                    <a:gd name="connsiteX8" fmla="*/ 115166 w 127288"/>
                    <a:gd name="connsiteY8" fmla="*/ 77932 h 174047"/>
                    <a:gd name="connsiteX9" fmla="*/ 115166 w 127288"/>
                    <a:gd name="connsiteY9" fmla="*/ 6061 h 174047"/>
                    <a:gd name="connsiteX10" fmla="*/ 120361 w 127288"/>
                    <a:gd name="connsiteY10" fmla="*/ 0 h 174047"/>
                    <a:gd name="connsiteX11" fmla="*/ 127289 w 127288"/>
                    <a:gd name="connsiteY11" fmla="*/ 6927 h 174047"/>
                    <a:gd name="connsiteX12" fmla="*/ 116032 w 127288"/>
                    <a:gd name="connsiteY12" fmla="*/ 110837 h 174047"/>
                    <a:gd name="connsiteX13" fmla="*/ 116032 w 127288"/>
                    <a:gd name="connsiteY13" fmla="*/ 105641 h 174047"/>
                    <a:gd name="connsiteX14" fmla="*/ 116032 w 127288"/>
                    <a:gd name="connsiteY14" fmla="*/ 103043 h 174047"/>
                    <a:gd name="connsiteX15" fmla="*/ 64077 w 127288"/>
                    <a:gd name="connsiteY15" fmla="*/ 58016 h 174047"/>
                    <a:gd name="connsiteX16" fmla="*/ 11257 w 127288"/>
                    <a:gd name="connsiteY16" fmla="*/ 110837 h 174047"/>
                    <a:gd name="connsiteX17" fmla="*/ 64077 w 127288"/>
                    <a:gd name="connsiteY17" fmla="*/ 163657 h 174047"/>
                    <a:gd name="connsiteX18" fmla="*/ 116032 w 127288"/>
                    <a:gd name="connsiteY18" fmla="*/ 110837 h 174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7288" h="174047">
                      <a:moveTo>
                        <a:pt x="127289" y="6927"/>
                      </a:moveTo>
                      <a:lnTo>
                        <a:pt x="127289" y="167121"/>
                      </a:lnTo>
                      <a:cubicBezTo>
                        <a:pt x="127289" y="169718"/>
                        <a:pt x="124691" y="172316"/>
                        <a:pt x="122093" y="172316"/>
                      </a:cubicBezTo>
                      <a:cubicBezTo>
                        <a:pt x="120361" y="172316"/>
                        <a:pt x="117764" y="170584"/>
                        <a:pt x="117764" y="166255"/>
                      </a:cubicBezTo>
                      <a:lnTo>
                        <a:pt x="117764" y="137680"/>
                      </a:lnTo>
                      <a:cubicBezTo>
                        <a:pt x="108239" y="159327"/>
                        <a:pt x="87457" y="174048"/>
                        <a:pt x="62346" y="174048"/>
                      </a:cubicBezTo>
                      <a:cubicBezTo>
                        <a:pt x="28575" y="174048"/>
                        <a:pt x="0" y="145473"/>
                        <a:pt x="0" y="109971"/>
                      </a:cubicBezTo>
                      <a:cubicBezTo>
                        <a:pt x="0" y="74468"/>
                        <a:pt x="28575" y="46759"/>
                        <a:pt x="63211" y="46759"/>
                      </a:cubicBezTo>
                      <a:cubicBezTo>
                        <a:pt x="85725" y="46759"/>
                        <a:pt x="105641" y="58882"/>
                        <a:pt x="115166" y="77932"/>
                      </a:cubicBezTo>
                      <a:lnTo>
                        <a:pt x="115166" y="6061"/>
                      </a:lnTo>
                      <a:cubicBezTo>
                        <a:pt x="115166" y="2598"/>
                        <a:pt x="116898" y="0"/>
                        <a:pt x="120361" y="0"/>
                      </a:cubicBezTo>
                      <a:cubicBezTo>
                        <a:pt x="124691" y="866"/>
                        <a:pt x="127289" y="4330"/>
                        <a:pt x="127289" y="6927"/>
                      </a:cubicBezTo>
                      <a:close/>
                      <a:moveTo>
                        <a:pt x="116032" y="110837"/>
                      </a:moveTo>
                      <a:cubicBezTo>
                        <a:pt x="116032" y="109105"/>
                        <a:pt x="116032" y="107373"/>
                        <a:pt x="116032" y="105641"/>
                      </a:cubicBezTo>
                      <a:cubicBezTo>
                        <a:pt x="116032" y="104775"/>
                        <a:pt x="116032" y="103909"/>
                        <a:pt x="116032" y="103043"/>
                      </a:cubicBezTo>
                      <a:cubicBezTo>
                        <a:pt x="112568" y="77066"/>
                        <a:pt x="90055" y="58016"/>
                        <a:pt x="64077" y="58016"/>
                      </a:cubicBezTo>
                      <a:cubicBezTo>
                        <a:pt x="34636" y="58016"/>
                        <a:pt x="11257" y="81395"/>
                        <a:pt x="11257" y="110837"/>
                      </a:cubicBezTo>
                      <a:cubicBezTo>
                        <a:pt x="11257" y="139411"/>
                        <a:pt x="33770" y="163657"/>
                        <a:pt x="64077" y="163657"/>
                      </a:cubicBezTo>
                      <a:cubicBezTo>
                        <a:pt x="93518" y="163657"/>
                        <a:pt x="116032" y="139411"/>
                        <a:pt x="116032" y="110837"/>
                      </a:cubicBezTo>
                      <a:close/>
                    </a:path>
                  </a:pathLst>
                </a:custGeom>
                <a:grpFill/>
                <a:ln w="8653"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AF1576D0-5FC7-7288-C5B3-E321E2CB73CF}"/>
                    </a:ext>
                  </a:extLst>
                </p:cNvPr>
                <p:cNvSpPr/>
                <p:nvPr/>
              </p:nvSpPr>
              <p:spPr>
                <a:xfrm>
                  <a:off x="6439766" y="3367520"/>
                  <a:ext cx="161924" cy="125556"/>
                </a:xfrm>
                <a:custGeom>
                  <a:avLst/>
                  <a:gdLst>
                    <a:gd name="connsiteX0" fmla="*/ 161925 w 161924"/>
                    <a:gd name="connsiteY0" fmla="*/ 40698 h 125556"/>
                    <a:gd name="connsiteX1" fmla="*/ 161925 w 161924"/>
                    <a:gd name="connsiteY1" fmla="*/ 119496 h 125556"/>
                    <a:gd name="connsiteX2" fmla="*/ 156729 w 161924"/>
                    <a:gd name="connsiteY2" fmla="*/ 125557 h 125556"/>
                    <a:gd name="connsiteX3" fmla="*/ 150668 w 161924"/>
                    <a:gd name="connsiteY3" fmla="*/ 119496 h 125556"/>
                    <a:gd name="connsiteX4" fmla="*/ 150668 w 161924"/>
                    <a:gd name="connsiteY4" fmla="*/ 41564 h 125556"/>
                    <a:gd name="connsiteX5" fmla="*/ 118629 w 161924"/>
                    <a:gd name="connsiteY5" fmla="*/ 11257 h 125556"/>
                    <a:gd name="connsiteX6" fmla="*/ 86591 w 161924"/>
                    <a:gd name="connsiteY6" fmla="*/ 42429 h 125556"/>
                    <a:gd name="connsiteX7" fmla="*/ 86591 w 161924"/>
                    <a:gd name="connsiteY7" fmla="*/ 119496 h 125556"/>
                    <a:gd name="connsiteX8" fmla="*/ 81395 w 161924"/>
                    <a:gd name="connsiteY8" fmla="*/ 125557 h 125556"/>
                    <a:gd name="connsiteX9" fmla="*/ 75334 w 161924"/>
                    <a:gd name="connsiteY9" fmla="*/ 119496 h 125556"/>
                    <a:gd name="connsiteX10" fmla="*/ 75334 w 161924"/>
                    <a:gd name="connsiteY10" fmla="*/ 41564 h 125556"/>
                    <a:gd name="connsiteX11" fmla="*/ 43295 w 161924"/>
                    <a:gd name="connsiteY11" fmla="*/ 11257 h 125556"/>
                    <a:gd name="connsiteX12" fmla="*/ 11257 w 161924"/>
                    <a:gd name="connsiteY12" fmla="*/ 42429 h 125556"/>
                    <a:gd name="connsiteX13" fmla="*/ 11257 w 161924"/>
                    <a:gd name="connsiteY13" fmla="*/ 119496 h 125556"/>
                    <a:gd name="connsiteX14" fmla="*/ 6061 w 161924"/>
                    <a:gd name="connsiteY14" fmla="*/ 125557 h 125556"/>
                    <a:gd name="connsiteX15" fmla="*/ 0 w 161924"/>
                    <a:gd name="connsiteY15" fmla="*/ 119496 h 125556"/>
                    <a:gd name="connsiteX16" fmla="*/ 0 w 161924"/>
                    <a:gd name="connsiteY16" fmla="*/ 6061 h 125556"/>
                    <a:gd name="connsiteX17" fmla="*/ 4330 w 161924"/>
                    <a:gd name="connsiteY17" fmla="*/ 866 h 125556"/>
                    <a:gd name="connsiteX18" fmla="*/ 8659 w 161924"/>
                    <a:gd name="connsiteY18" fmla="*/ 6927 h 125556"/>
                    <a:gd name="connsiteX19" fmla="*/ 8659 w 161924"/>
                    <a:gd name="connsiteY19" fmla="*/ 20782 h 125556"/>
                    <a:gd name="connsiteX20" fmla="*/ 44161 w 161924"/>
                    <a:gd name="connsiteY20" fmla="*/ 0 h 125556"/>
                    <a:gd name="connsiteX21" fmla="*/ 80529 w 161924"/>
                    <a:gd name="connsiteY21" fmla="*/ 26843 h 125556"/>
                    <a:gd name="connsiteX22" fmla="*/ 118629 w 161924"/>
                    <a:gd name="connsiteY22" fmla="*/ 0 h 125556"/>
                    <a:gd name="connsiteX23" fmla="*/ 161925 w 161924"/>
                    <a:gd name="connsiteY23" fmla="*/ 40698 h 125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61924" h="125556">
                      <a:moveTo>
                        <a:pt x="161925" y="40698"/>
                      </a:moveTo>
                      <a:lnTo>
                        <a:pt x="161925" y="119496"/>
                      </a:lnTo>
                      <a:cubicBezTo>
                        <a:pt x="161925" y="122959"/>
                        <a:pt x="159327" y="125557"/>
                        <a:pt x="156729" y="125557"/>
                      </a:cubicBezTo>
                      <a:cubicBezTo>
                        <a:pt x="153266" y="125557"/>
                        <a:pt x="150668" y="122959"/>
                        <a:pt x="150668" y="119496"/>
                      </a:cubicBezTo>
                      <a:lnTo>
                        <a:pt x="150668" y="41564"/>
                      </a:lnTo>
                      <a:cubicBezTo>
                        <a:pt x="150668" y="24246"/>
                        <a:pt x="135082" y="11257"/>
                        <a:pt x="118629" y="11257"/>
                      </a:cubicBezTo>
                      <a:cubicBezTo>
                        <a:pt x="101311" y="11257"/>
                        <a:pt x="86591" y="25977"/>
                        <a:pt x="86591" y="42429"/>
                      </a:cubicBezTo>
                      <a:lnTo>
                        <a:pt x="86591" y="119496"/>
                      </a:lnTo>
                      <a:cubicBezTo>
                        <a:pt x="86591" y="122959"/>
                        <a:pt x="83993" y="125557"/>
                        <a:pt x="81395" y="125557"/>
                      </a:cubicBezTo>
                      <a:cubicBezTo>
                        <a:pt x="77932" y="125557"/>
                        <a:pt x="75334" y="122959"/>
                        <a:pt x="75334" y="119496"/>
                      </a:cubicBezTo>
                      <a:lnTo>
                        <a:pt x="75334" y="41564"/>
                      </a:lnTo>
                      <a:cubicBezTo>
                        <a:pt x="75334" y="24246"/>
                        <a:pt x="59748" y="11257"/>
                        <a:pt x="43295" y="11257"/>
                      </a:cubicBezTo>
                      <a:cubicBezTo>
                        <a:pt x="25977" y="11257"/>
                        <a:pt x="11257" y="25977"/>
                        <a:pt x="11257" y="42429"/>
                      </a:cubicBezTo>
                      <a:lnTo>
                        <a:pt x="11257" y="119496"/>
                      </a:lnTo>
                      <a:cubicBezTo>
                        <a:pt x="11257" y="122959"/>
                        <a:pt x="8659" y="125557"/>
                        <a:pt x="6061" y="125557"/>
                      </a:cubicBezTo>
                      <a:cubicBezTo>
                        <a:pt x="2598" y="125557"/>
                        <a:pt x="0" y="122959"/>
                        <a:pt x="0" y="119496"/>
                      </a:cubicBezTo>
                      <a:lnTo>
                        <a:pt x="0" y="6061"/>
                      </a:lnTo>
                      <a:cubicBezTo>
                        <a:pt x="0" y="3464"/>
                        <a:pt x="1732" y="866"/>
                        <a:pt x="4330" y="866"/>
                      </a:cubicBezTo>
                      <a:cubicBezTo>
                        <a:pt x="6927" y="866"/>
                        <a:pt x="8659" y="2598"/>
                        <a:pt x="8659" y="6927"/>
                      </a:cubicBezTo>
                      <a:lnTo>
                        <a:pt x="8659" y="20782"/>
                      </a:lnTo>
                      <a:cubicBezTo>
                        <a:pt x="16452" y="8659"/>
                        <a:pt x="30307" y="0"/>
                        <a:pt x="44161" y="0"/>
                      </a:cubicBezTo>
                      <a:cubicBezTo>
                        <a:pt x="61479" y="0"/>
                        <a:pt x="76200" y="10391"/>
                        <a:pt x="80529" y="26843"/>
                      </a:cubicBezTo>
                      <a:cubicBezTo>
                        <a:pt x="85725" y="11257"/>
                        <a:pt x="102177" y="0"/>
                        <a:pt x="118629" y="0"/>
                      </a:cubicBezTo>
                      <a:cubicBezTo>
                        <a:pt x="142875" y="0"/>
                        <a:pt x="161059" y="18184"/>
                        <a:pt x="161925" y="40698"/>
                      </a:cubicBezTo>
                      <a:close/>
                    </a:path>
                  </a:pathLst>
                </a:custGeom>
                <a:grpFill/>
                <a:ln w="8653"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690707A4-7581-788C-EBD6-C3DB3E8C6341}"/>
                    </a:ext>
                  </a:extLst>
                </p:cNvPr>
                <p:cNvSpPr/>
                <p:nvPr/>
              </p:nvSpPr>
              <p:spPr>
                <a:xfrm>
                  <a:off x="6621606" y="3368386"/>
                  <a:ext cx="127288" cy="126422"/>
                </a:xfrm>
                <a:custGeom>
                  <a:avLst/>
                  <a:gdLst>
                    <a:gd name="connsiteX0" fmla="*/ 127288 w 127288"/>
                    <a:gd name="connsiteY0" fmla="*/ 6061 h 126422"/>
                    <a:gd name="connsiteX1" fmla="*/ 127288 w 127288"/>
                    <a:gd name="connsiteY1" fmla="*/ 118630 h 126422"/>
                    <a:gd name="connsiteX2" fmla="*/ 122959 w 127288"/>
                    <a:gd name="connsiteY2" fmla="*/ 123825 h 126422"/>
                    <a:gd name="connsiteX3" fmla="*/ 117763 w 127288"/>
                    <a:gd name="connsiteY3" fmla="*/ 118630 h 126422"/>
                    <a:gd name="connsiteX4" fmla="*/ 117763 w 127288"/>
                    <a:gd name="connsiteY4" fmla="*/ 90054 h 126422"/>
                    <a:gd name="connsiteX5" fmla="*/ 62345 w 127288"/>
                    <a:gd name="connsiteY5" fmla="*/ 126423 h 126422"/>
                    <a:gd name="connsiteX6" fmla="*/ 0 w 127288"/>
                    <a:gd name="connsiteY6" fmla="*/ 63211 h 126422"/>
                    <a:gd name="connsiteX7" fmla="*/ 62345 w 127288"/>
                    <a:gd name="connsiteY7" fmla="*/ 0 h 126422"/>
                    <a:gd name="connsiteX8" fmla="*/ 117763 w 127288"/>
                    <a:gd name="connsiteY8" fmla="*/ 36368 h 126422"/>
                    <a:gd name="connsiteX9" fmla="*/ 117763 w 127288"/>
                    <a:gd name="connsiteY9" fmla="*/ 7793 h 126422"/>
                    <a:gd name="connsiteX10" fmla="*/ 122959 w 127288"/>
                    <a:gd name="connsiteY10" fmla="*/ 1732 h 126422"/>
                    <a:gd name="connsiteX11" fmla="*/ 127288 w 127288"/>
                    <a:gd name="connsiteY11" fmla="*/ 6061 h 126422"/>
                    <a:gd name="connsiteX12" fmla="*/ 116032 w 127288"/>
                    <a:gd name="connsiteY12" fmla="*/ 62346 h 126422"/>
                    <a:gd name="connsiteX13" fmla="*/ 63211 w 127288"/>
                    <a:gd name="connsiteY13" fmla="*/ 9525 h 126422"/>
                    <a:gd name="connsiteX14" fmla="*/ 10391 w 127288"/>
                    <a:gd name="connsiteY14" fmla="*/ 62346 h 126422"/>
                    <a:gd name="connsiteX15" fmla="*/ 63211 w 127288"/>
                    <a:gd name="connsiteY15" fmla="*/ 115166 h 126422"/>
                    <a:gd name="connsiteX16" fmla="*/ 116032 w 127288"/>
                    <a:gd name="connsiteY16" fmla="*/ 62346 h 126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7288" h="126422">
                      <a:moveTo>
                        <a:pt x="127288" y="6061"/>
                      </a:moveTo>
                      <a:lnTo>
                        <a:pt x="127288" y="118630"/>
                      </a:lnTo>
                      <a:cubicBezTo>
                        <a:pt x="127288" y="122093"/>
                        <a:pt x="125557" y="123825"/>
                        <a:pt x="122959" y="123825"/>
                      </a:cubicBezTo>
                      <a:cubicBezTo>
                        <a:pt x="119495" y="123825"/>
                        <a:pt x="117763" y="121227"/>
                        <a:pt x="117763" y="118630"/>
                      </a:cubicBezTo>
                      <a:lnTo>
                        <a:pt x="117763" y="90054"/>
                      </a:lnTo>
                      <a:cubicBezTo>
                        <a:pt x="108239" y="111702"/>
                        <a:pt x="88323" y="126423"/>
                        <a:pt x="62345" y="126423"/>
                      </a:cubicBezTo>
                      <a:cubicBezTo>
                        <a:pt x="28575" y="126423"/>
                        <a:pt x="0" y="97848"/>
                        <a:pt x="0" y="63211"/>
                      </a:cubicBezTo>
                      <a:cubicBezTo>
                        <a:pt x="0" y="27709"/>
                        <a:pt x="28575" y="0"/>
                        <a:pt x="62345" y="0"/>
                      </a:cubicBezTo>
                      <a:cubicBezTo>
                        <a:pt x="87457" y="0"/>
                        <a:pt x="108239" y="14721"/>
                        <a:pt x="117763" y="36368"/>
                      </a:cubicBezTo>
                      <a:lnTo>
                        <a:pt x="117763" y="7793"/>
                      </a:lnTo>
                      <a:cubicBezTo>
                        <a:pt x="117763" y="3464"/>
                        <a:pt x="120361" y="1732"/>
                        <a:pt x="122959" y="1732"/>
                      </a:cubicBezTo>
                      <a:cubicBezTo>
                        <a:pt x="124691" y="866"/>
                        <a:pt x="127288" y="3464"/>
                        <a:pt x="127288" y="6061"/>
                      </a:cubicBezTo>
                      <a:close/>
                      <a:moveTo>
                        <a:pt x="116032" y="62346"/>
                      </a:moveTo>
                      <a:cubicBezTo>
                        <a:pt x="116032" y="32904"/>
                        <a:pt x="93518" y="9525"/>
                        <a:pt x="63211" y="9525"/>
                      </a:cubicBezTo>
                      <a:cubicBezTo>
                        <a:pt x="33770" y="9525"/>
                        <a:pt x="10391" y="32904"/>
                        <a:pt x="10391" y="62346"/>
                      </a:cubicBezTo>
                      <a:cubicBezTo>
                        <a:pt x="10391" y="90920"/>
                        <a:pt x="33770" y="115166"/>
                        <a:pt x="63211" y="115166"/>
                      </a:cubicBezTo>
                      <a:cubicBezTo>
                        <a:pt x="92652" y="115166"/>
                        <a:pt x="116032" y="91786"/>
                        <a:pt x="116032" y="62346"/>
                      </a:cubicBezTo>
                      <a:close/>
                    </a:path>
                  </a:pathLst>
                </a:custGeom>
                <a:grpFill/>
                <a:ln w="8653"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C47640BF-9B20-F3D1-A75D-53D13AE3B7A8}"/>
                    </a:ext>
                  </a:extLst>
                </p:cNvPr>
                <p:cNvSpPr/>
                <p:nvPr/>
              </p:nvSpPr>
              <p:spPr>
                <a:xfrm>
                  <a:off x="6776604" y="3369116"/>
                  <a:ext cx="72736" cy="123094"/>
                </a:xfrm>
                <a:custGeom>
                  <a:avLst/>
                  <a:gdLst>
                    <a:gd name="connsiteX0" fmla="*/ 72736 w 72736"/>
                    <a:gd name="connsiteY0" fmla="*/ 5331 h 123094"/>
                    <a:gd name="connsiteX1" fmla="*/ 66675 w 72736"/>
                    <a:gd name="connsiteY1" fmla="*/ 10526 h 123094"/>
                    <a:gd name="connsiteX2" fmla="*/ 11257 w 72736"/>
                    <a:gd name="connsiteY2" fmla="*/ 65945 h 123094"/>
                    <a:gd name="connsiteX3" fmla="*/ 11257 w 72736"/>
                    <a:gd name="connsiteY3" fmla="*/ 117033 h 123094"/>
                    <a:gd name="connsiteX4" fmla="*/ 6061 w 72736"/>
                    <a:gd name="connsiteY4" fmla="*/ 123095 h 123094"/>
                    <a:gd name="connsiteX5" fmla="*/ 5196 w 72736"/>
                    <a:gd name="connsiteY5" fmla="*/ 123095 h 123094"/>
                    <a:gd name="connsiteX6" fmla="*/ 4330 w 72736"/>
                    <a:gd name="connsiteY6" fmla="*/ 123095 h 123094"/>
                    <a:gd name="connsiteX7" fmla="*/ 0 w 72736"/>
                    <a:gd name="connsiteY7" fmla="*/ 117899 h 123094"/>
                    <a:gd name="connsiteX8" fmla="*/ 0 w 72736"/>
                    <a:gd name="connsiteY8" fmla="*/ 5331 h 123094"/>
                    <a:gd name="connsiteX9" fmla="*/ 4330 w 72736"/>
                    <a:gd name="connsiteY9" fmla="*/ 136 h 123094"/>
                    <a:gd name="connsiteX10" fmla="*/ 8659 w 72736"/>
                    <a:gd name="connsiteY10" fmla="*/ 6197 h 123094"/>
                    <a:gd name="connsiteX11" fmla="*/ 8659 w 72736"/>
                    <a:gd name="connsiteY11" fmla="*/ 37370 h 123094"/>
                    <a:gd name="connsiteX12" fmla="*/ 66675 w 72736"/>
                    <a:gd name="connsiteY12" fmla="*/ 136 h 123094"/>
                    <a:gd name="connsiteX13" fmla="*/ 72736 w 72736"/>
                    <a:gd name="connsiteY13" fmla="*/ 5331 h 12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2736" h="123094">
                      <a:moveTo>
                        <a:pt x="72736" y="5331"/>
                      </a:moveTo>
                      <a:cubicBezTo>
                        <a:pt x="72736" y="7929"/>
                        <a:pt x="71004" y="10526"/>
                        <a:pt x="66675" y="10526"/>
                      </a:cubicBezTo>
                      <a:cubicBezTo>
                        <a:pt x="34636" y="10526"/>
                        <a:pt x="11257" y="36504"/>
                        <a:pt x="11257" y="65945"/>
                      </a:cubicBezTo>
                      <a:lnTo>
                        <a:pt x="11257" y="117033"/>
                      </a:lnTo>
                      <a:cubicBezTo>
                        <a:pt x="11257" y="120497"/>
                        <a:pt x="8659" y="123095"/>
                        <a:pt x="6061" y="123095"/>
                      </a:cubicBezTo>
                      <a:lnTo>
                        <a:pt x="5196" y="123095"/>
                      </a:lnTo>
                      <a:cubicBezTo>
                        <a:pt x="5196" y="123095"/>
                        <a:pt x="4330" y="123095"/>
                        <a:pt x="4330" y="123095"/>
                      </a:cubicBezTo>
                      <a:cubicBezTo>
                        <a:pt x="1732" y="123095"/>
                        <a:pt x="0" y="120497"/>
                        <a:pt x="0" y="117899"/>
                      </a:cubicBezTo>
                      <a:lnTo>
                        <a:pt x="0" y="5331"/>
                      </a:lnTo>
                      <a:cubicBezTo>
                        <a:pt x="0" y="2733"/>
                        <a:pt x="1732" y="136"/>
                        <a:pt x="4330" y="136"/>
                      </a:cubicBezTo>
                      <a:cubicBezTo>
                        <a:pt x="6927" y="136"/>
                        <a:pt x="8659" y="1867"/>
                        <a:pt x="8659" y="6197"/>
                      </a:cubicBezTo>
                      <a:lnTo>
                        <a:pt x="8659" y="37370"/>
                      </a:lnTo>
                      <a:cubicBezTo>
                        <a:pt x="18184" y="14856"/>
                        <a:pt x="39832" y="136"/>
                        <a:pt x="66675" y="136"/>
                      </a:cubicBezTo>
                      <a:cubicBezTo>
                        <a:pt x="71004" y="-730"/>
                        <a:pt x="72736" y="2733"/>
                        <a:pt x="72736" y="5331"/>
                      </a:cubicBezTo>
                      <a:close/>
                    </a:path>
                  </a:pathLst>
                </a:custGeom>
                <a:grpFill/>
                <a:ln w="8653"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0832D1E1-974F-2E09-2DE4-C77369D10F93}"/>
                    </a:ext>
                  </a:extLst>
                </p:cNvPr>
                <p:cNvSpPr/>
                <p:nvPr/>
              </p:nvSpPr>
              <p:spPr>
                <a:xfrm>
                  <a:off x="6865793" y="3320761"/>
                  <a:ext cx="96023" cy="173398"/>
                </a:xfrm>
                <a:custGeom>
                  <a:avLst/>
                  <a:gdLst>
                    <a:gd name="connsiteX0" fmla="*/ 0 w 96023"/>
                    <a:gd name="connsiteY0" fmla="*/ 166255 h 173398"/>
                    <a:gd name="connsiteX1" fmla="*/ 0 w 96023"/>
                    <a:gd name="connsiteY1" fmla="*/ 6061 h 173398"/>
                    <a:gd name="connsiteX2" fmla="*/ 5196 w 96023"/>
                    <a:gd name="connsiteY2" fmla="*/ 0 h 173398"/>
                    <a:gd name="connsiteX3" fmla="*/ 11257 w 96023"/>
                    <a:gd name="connsiteY3" fmla="*/ 6061 h 173398"/>
                    <a:gd name="connsiteX4" fmla="*/ 11257 w 96023"/>
                    <a:gd name="connsiteY4" fmla="*/ 111702 h 173398"/>
                    <a:gd name="connsiteX5" fmla="*/ 75334 w 96023"/>
                    <a:gd name="connsiteY5" fmla="*/ 50223 h 173398"/>
                    <a:gd name="connsiteX6" fmla="*/ 83127 w 96023"/>
                    <a:gd name="connsiteY6" fmla="*/ 50223 h 173398"/>
                    <a:gd name="connsiteX7" fmla="*/ 83127 w 96023"/>
                    <a:gd name="connsiteY7" fmla="*/ 51089 h 173398"/>
                    <a:gd name="connsiteX8" fmla="*/ 82261 w 96023"/>
                    <a:gd name="connsiteY8" fmla="*/ 58882 h 173398"/>
                    <a:gd name="connsiteX9" fmla="*/ 38966 w 96023"/>
                    <a:gd name="connsiteY9" fmla="*/ 100446 h 173398"/>
                    <a:gd name="connsiteX10" fmla="*/ 94384 w 96023"/>
                    <a:gd name="connsiteY10" fmla="*/ 163657 h 173398"/>
                    <a:gd name="connsiteX11" fmla="*/ 94384 w 96023"/>
                    <a:gd name="connsiteY11" fmla="*/ 171450 h 173398"/>
                    <a:gd name="connsiteX12" fmla="*/ 85725 w 96023"/>
                    <a:gd name="connsiteY12" fmla="*/ 171450 h 173398"/>
                    <a:gd name="connsiteX13" fmla="*/ 31173 w 96023"/>
                    <a:gd name="connsiteY13" fmla="*/ 108239 h 173398"/>
                    <a:gd name="connsiteX14" fmla="*/ 10391 w 96023"/>
                    <a:gd name="connsiteY14" fmla="*/ 127289 h 173398"/>
                    <a:gd name="connsiteX15" fmla="*/ 10391 w 96023"/>
                    <a:gd name="connsiteY15" fmla="*/ 166255 h 173398"/>
                    <a:gd name="connsiteX16" fmla="*/ 4330 w 96023"/>
                    <a:gd name="connsiteY16" fmla="*/ 172316 h 173398"/>
                    <a:gd name="connsiteX17" fmla="*/ 0 w 96023"/>
                    <a:gd name="connsiteY17" fmla="*/ 166255 h 17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6023" h="173398">
                      <a:moveTo>
                        <a:pt x="0" y="166255"/>
                      </a:moveTo>
                      <a:lnTo>
                        <a:pt x="0" y="6061"/>
                      </a:lnTo>
                      <a:cubicBezTo>
                        <a:pt x="0" y="2598"/>
                        <a:pt x="2598" y="0"/>
                        <a:pt x="5196" y="0"/>
                      </a:cubicBezTo>
                      <a:cubicBezTo>
                        <a:pt x="8659" y="0"/>
                        <a:pt x="11257" y="2598"/>
                        <a:pt x="11257" y="6061"/>
                      </a:cubicBezTo>
                      <a:lnTo>
                        <a:pt x="11257" y="111702"/>
                      </a:lnTo>
                      <a:lnTo>
                        <a:pt x="75334" y="50223"/>
                      </a:lnTo>
                      <a:cubicBezTo>
                        <a:pt x="77066" y="47625"/>
                        <a:pt x="80530" y="48491"/>
                        <a:pt x="83127" y="50223"/>
                      </a:cubicBezTo>
                      <a:cubicBezTo>
                        <a:pt x="83127" y="50223"/>
                        <a:pt x="83127" y="50223"/>
                        <a:pt x="83127" y="51089"/>
                      </a:cubicBezTo>
                      <a:cubicBezTo>
                        <a:pt x="84859" y="52821"/>
                        <a:pt x="84859" y="56284"/>
                        <a:pt x="82261" y="58882"/>
                      </a:cubicBezTo>
                      <a:lnTo>
                        <a:pt x="38966" y="100446"/>
                      </a:lnTo>
                      <a:lnTo>
                        <a:pt x="94384" y="163657"/>
                      </a:lnTo>
                      <a:cubicBezTo>
                        <a:pt x="96116" y="165389"/>
                        <a:pt x="96982" y="169718"/>
                        <a:pt x="94384" y="171450"/>
                      </a:cubicBezTo>
                      <a:cubicBezTo>
                        <a:pt x="91786" y="174048"/>
                        <a:pt x="88323" y="174048"/>
                        <a:pt x="85725" y="171450"/>
                      </a:cubicBezTo>
                      <a:lnTo>
                        <a:pt x="31173" y="108239"/>
                      </a:lnTo>
                      <a:lnTo>
                        <a:pt x="10391" y="127289"/>
                      </a:lnTo>
                      <a:lnTo>
                        <a:pt x="10391" y="166255"/>
                      </a:lnTo>
                      <a:cubicBezTo>
                        <a:pt x="10391" y="169718"/>
                        <a:pt x="7793" y="172316"/>
                        <a:pt x="4330" y="172316"/>
                      </a:cubicBezTo>
                      <a:cubicBezTo>
                        <a:pt x="866" y="172316"/>
                        <a:pt x="0" y="169718"/>
                        <a:pt x="0" y="166255"/>
                      </a:cubicBezTo>
                      <a:close/>
                    </a:path>
                  </a:pathLst>
                </a:custGeom>
                <a:grpFill/>
                <a:ln w="8653"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380039EA-5DBA-5B56-8E55-C41555F83B22}"/>
                    </a:ext>
                  </a:extLst>
                </p:cNvPr>
                <p:cNvSpPr/>
                <p:nvPr/>
              </p:nvSpPr>
              <p:spPr>
                <a:xfrm>
                  <a:off x="6963641" y="3368366"/>
                  <a:ext cx="117763" cy="127308"/>
                </a:xfrm>
                <a:custGeom>
                  <a:avLst/>
                  <a:gdLst>
                    <a:gd name="connsiteX0" fmla="*/ 117763 w 117763"/>
                    <a:gd name="connsiteY0" fmla="*/ 58901 h 127308"/>
                    <a:gd name="connsiteX1" fmla="*/ 112568 w 117763"/>
                    <a:gd name="connsiteY1" fmla="*/ 65829 h 127308"/>
                    <a:gd name="connsiteX2" fmla="*/ 11257 w 117763"/>
                    <a:gd name="connsiteY2" fmla="*/ 65829 h 127308"/>
                    <a:gd name="connsiteX3" fmla="*/ 61479 w 117763"/>
                    <a:gd name="connsiteY3" fmla="*/ 115186 h 127308"/>
                    <a:gd name="connsiteX4" fmla="*/ 96982 w 117763"/>
                    <a:gd name="connsiteY4" fmla="*/ 101331 h 127308"/>
                    <a:gd name="connsiteX5" fmla="*/ 105641 w 117763"/>
                    <a:gd name="connsiteY5" fmla="*/ 100465 h 127308"/>
                    <a:gd name="connsiteX6" fmla="*/ 104775 w 117763"/>
                    <a:gd name="connsiteY6" fmla="*/ 109124 h 127308"/>
                    <a:gd name="connsiteX7" fmla="*/ 61479 w 117763"/>
                    <a:gd name="connsiteY7" fmla="*/ 127309 h 127308"/>
                    <a:gd name="connsiteX8" fmla="*/ 0 w 117763"/>
                    <a:gd name="connsiteY8" fmla="*/ 63231 h 127308"/>
                    <a:gd name="connsiteX9" fmla="*/ 61479 w 117763"/>
                    <a:gd name="connsiteY9" fmla="*/ 20 h 127308"/>
                    <a:gd name="connsiteX10" fmla="*/ 117763 w 117763"/>
                    <a:gd name="connsiteY10" fmla="*/ 58901 h 127308"/>
                    <a:gd name="connsiteX11" fmla="*/ 107373 w 117763"/>
                    <a:gd name="connsiteY11" fmla="*/ 55438 h 127308"/>
                    <a:gd name="connsiteX12" fmla="*/ 61479 w 117763"/>
                    <a:gd name="connsiteY12" fmla="*/ 9545 h 127308"/>
                    <a:gd name="connsiteX13" fmla="*/ 11257 w 117763"/>
                    <a:gd name="connsiteY13" fmla="*/ 55438 h 127308"/>
                    <a:gd name="connsiteX14" fmla="*/ 107373 w 117763"/>
                    <a:gd name="connsiteY14" fmla="*/ 55438 h 127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7763" h="127308">
                      <a:moveTo>
                        <a:pt x="117763" y="58901"/>
                      </a:moveTo>
                      <a:cubicBezTo>
                        <a:pt x="117763" y="63231"/>
                        <a:pt x="116032" y="65829"/>
                        <a:pt x="112568" y="65829"/>
                      </a:cubicBezTo>
                      <a:lnTo>
                        <a:pt x="11257" y="65829"/>
                      </a:lnTo>
                      <a:cubicBezTo>
                        <a:pt x="12989" y="93538"/>
                        <a:pt x="33770" y="115186"/>
                        <a:pt x="61479" y="115186"/>
                      </a:cubicBezTo>
                      <a:cubicBezTo>
                        <a:pt x="77932" y="115186"/>
                        <a:pt x="89189" y="109990"/>
                        <a:pt x="96982" y="101331"/>
                      </a:cubicBezTo>
                      <a:cubicBezTo>
                        <a:pt x="99580" y="98733"/>
                        <a:pt x="103043" y="97867"/>
                        <a:pt x="105641" y="100465"/>
                      </a:cubicBezTo>
                      <a:cubicBezTo>
                        <a:pt x="107373" y="102197"/>
                        <a:pt x="107373" y="105661"/>
                        <a:pt x="104775" y="109124"/>
                      </a:cubicBezTo>
                      <a:cubicBezTo>
                        <a:pt x="96116" y="119515"/>
                        <a:pt x="82261" y="127309"/>
                        <a:pt x="61479" y="127309"/>
                      </a:cubicBezTo>
                      <a:cubicBezTo>
                        <a:pt x="25977" y="127309"/>
                        <a:pt x="0" y="98733"/>
                        <a:pt x="0" y="63231"/>
                      </a:cubicBezTo>
                      <a:cubicBezTo>
                        <a:pt x="0" y="28595"/>
                        <a:pt x="25977" y="20"/>
                        <a:pt x="61479" y="20"/>
                      </a:cubicBezTo>
                      <a:cubicBezTo>
                        <a:pt x="94384" y="-846"/>
                        <a:pt x="117763" y="26863"/>
                        <a:pt x="117763" y="58901"/>
                      </a:cubicBezTo>
                      <a:close/>
                      <a:moveTo>
                        <a:pt x="107373" y="55438"/>
                      </a:moveTo>
                      <a:cubicBezTo>
                        <a:pt x="106507" y="31193"/>
                        <a:pt x="86591" y="9545"/>
                        <a:pt x="61479" y="9545"/>
                      </a:cubicBezTo>
                      <a:cubicBezTo>
                        <a:pt x="34636" y="9545"/>
                        <a:pt x="14720" y="29461"/>
                        <a:pt x="11257" y="55438"/>
                      </a:cubicBezTo>
                      <a:lnTo>
                        <a:pt x="107373" y="55438"/>
                      </a:lnTo>
                      <a:close/>
                    </a:path>
                  </a:pathLst>
                </a:custGeom>
                <a:grpFill/>
                <a:ln w="8653"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DC296E08-D50F-9CAC-5529-5E84005DD3E3}"/>
                    </a:ext>
                  </a:extLst>
                </p:cNvPr>
                <p:cNvSpPr/>
                <p:nvPr/>
              </p:nvSpPr>
              <p:spPr>
                <a:xfrm>
                  <a:off x="7086600" y="3335481"/>
                  <a:ext cx="68406" cy="157595"/>
                </a:xfrm>
                <a:custGeom>
                  <a:avLst/>
                  <a:gdLst>
                    <a:gd name="connsiteX0" fmla="*/ 68407 w 68406"/>
                    <a:gd name="connsiteY0" fmla="*/ 38966 h 157595"/>
                    <a:gd name="connsiteX1" fmla="*/ 62346 w 68406"/>
                    <a:gd name="connsiteY1" fmla="*/ 45027 h 157595"/>
                    <a:gd name="connsiteX2" fmla="*/ 39832 w 68406"/>
                    <a:gd name="connsiteY2" fmla="*/ 45027 h 157595"/>
                    <a:gd name="connsiteX3" fmla="*/ 39832 w 68406"/>
                    <a:gd name="connsiteY3" fmla="*/ 151534 h 157595"/>
                    <a:gd name="connsiteX4" fmla="*/ 34636 w 68406"/>
                    <a:gd name="connsiteY4" fmla="*/ 157595 h 157595"/>
                    <a:gd name="connsiteX5" fmla="*/ 28575 w 68406"/>
                    <a:gd name="connsiteY5" fmla="*/ 151534 h 157595"/>
                    <a:gd name="connsiteX6" fmla="*/ 28575 w 68406"/>
                    <a:gd name="connsiteY6" fmla="*/ 45027 h 157595"/>
                    <a:gd name="connsiteX7" fmla="*/ 6061 w 68406"/>
                    <a:gd name="connsiteY7" fmla="*/ 45027 h 157595"/>
                    <a:gd name="connsiteX8" fmla="*/ 0 w 68406"/>
                    <a:gd name="connsiteY8" fmla="*/ 39832 h 157595"/>
                    <a:gd name="connsiteX9" fmla="*/ 6061 w 68406"/>
                    <a:gd name="connsiteY9" fmla="*/ 34636 h 157595"/>
                    <a:gd name="connsiteX10" fmla="*/ 28575 w 68406"/>
                    <a:gd name="connsiteY10" fmla="*/ 34636 h 157595"/>
                    <a:gd name="connsiteX11" fmla="*/ 28575 w 68406"/>
                    <a:gd name="connsiteY11" fmla="*/ 5195 h 157595"/>
                    <a:gd name="connsiteX12" fmla="*/ 33770 w 68406"/>
                    <a:gd name="connsiteY12" fmla="*/ 0 h 157595"/>
                    <a:gd name="connsiteX13" fmla="*/ 39832 w 68406"/>
                    <a:gd name="connsiteY13" fmla="*/ 5195 h 157595"/>
                    <a:gd name="connsiteX14" fmla="*/ 39832 w 68406"/>
                    <a:gd name="connsiteY14" fmla="*/ 34636 h 157595"/>
                    <a:gd name="connsiteX15" fmla="*/ 62346 w 68406"/>
                    <a:gd name="connsiteY15" fmla="*/ 34636 h 157595"/>
                    <a:gd name="connsiteX16" fmla="*/ 68407 w 68406"/>
                    <a:gd name="connsiteY16" fmla="*/ 38966 h 157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406" h="157595">
                      <a:moveTo>
                        <a:pt x="68407" y="38966"/>
                      </a:moveTo>
                      <a:cubicBezTo>
                        <a:pt x="68407" y="42429"/>
                        <a:pt x="66675" y="45027"/>
                        <a:pt x="62346" y="45027"/>
                      </a:cubicBezTo>
                      <a:lnTo>
                        <a:pt x="39832" y="45027"/>
                      </a:lnTo>
                      <a:lnTo>
                        <a:pt x="39832" y="151534"/>
                      </a:lnTo>
                      <a:cubicBezTo>
                        <a:pt x="39832" y="155864"/>
                        <a:pt x="37234" y="157595"/>
                        <a:pt x="34636" y="157595"/>
                      </a:cubicBezTo>
                      <a:cubicBezTo>
                        <a:pt x="32039" y="157595"/>
                        <a:pt x="28575" y="155864"/>
                        <a:pt x="28575" y="151534"/>
                      </a:cubicBezTo>
                      <a:lnTo>
                        <a:pt x="28575" y="45027"/>
                      </a:lnTo>
                      <a:lnTo>
                        <a:pt x="6061" y="45027"/>
                      </a:lnTo>
                      <a:cubicBezTo>
                        <a:pt x="1732" y="45027"/>
                        <a:pt x="0" y="42429"/>
                        <a:pt x="0" y="39832"/>
                      </a:cubicBezTo>
                      <a:cubicBezTo>
                        <a:pt x="0" y="37234"/>
                        <a:pt x="1732" y="34636"/>
                        <a:pt x="6061" y="34636"/>
                      </a:cubicBezTo>
                      <a:lnTo>
                        <a:pt x="28575" y="34636"/>
                      </a:lnTo>
                      <a:lnTo>
                        <a:pt x="28575" y="5195"/>
                      </a:lnTo>
                      <a:cubicBezTo>
                        <a:pt x="28575" y="1732"/>
                        <a:pt x="31173" y="0"/>
                        <a:pt x="33770" y="0"/>
                      </a:cubicBezTo>
                      <a:cubicBezTo>
                        <a:pt x="37234" y="0"/>
                        <a:pt x="39832" y="2598"/>
                        <a:pt x="39832" y="5195"/>
                      </a:cubicBezTo>
                      <a:lnTo>
                        <a:pt x="39832" y="34636"/>
                      </a:lnTo>
                      <a:lnTo>
                        <a:pt x="62346" y="34636"/>
                      </a:lnTo>
                      <a:cubicBezTo>
                        <a:pt x="66675" y="33770"/>
                        <a:pt x="68407" y="36368"/>
                        <a:pt x="68407" y="38966"/>
                      </a:cubicBezTo>
                      <a:close/>
                    </a:path>
                  </a:pathLst>
                </a:custGeom>
                <a:grpFill/>
                <a:ln w="8653"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4088A6CC-58EB-B72C-5692-7DB3B123B4BA}"/>
                    </a:ext>
                  </a:extLst>
                </p:cNvPr>
                <p:cNvSpPr/>
                <p:nvPr/>
              </p:nvSpPr>
              <p:spPr>
                <a:xfrm>
                  <a:off x="7167129" y="3334615"/>
                  <a:ext cx="15586" cy="158461"/>
                </a:xfrm>
                <a:custGeom>
                  <a:avLst/>
                  <a:gdLst>
                    <a:gd name="connsiteX0" fmla="*/ 0 w 15586"/>
                    <a:gd name="connsiteY0" fmla="*/ 7793 h 158461"/>
                    <a:gd name="connsiteX1" fmla="*/ 7793 w 15586"/>
                    <a:gd name="connsiteY1" fmla="*/ 0 h 158461"/>
                    <a:gd name="connsiteX2" fmla="*/ 15586 w 15586"/>
                    <a:gd name="connsiteY2" fmla="*/ 7793 h 158461"/>
                    <a:gd name="connsiteX3" fmla="*/ 7793 w 15586"/>
                    <a:gd name="connsiteY3" fmla="*/ 15586 h 158461"/>
                    <a:gd name="connsiteX4" fmla="*/ 0 w 15586"/>
                    <a:gd name="connsiteY4" fmla="*/ 7793 h 158461"/>
                    <a:gd name="connsiteX5" fmla="*/ 1732 w 15586"/>
                    <a:gd name="connsiteY5" fmla="*/ 152400 h 158461"/>
                    <a:gd name="connsiteX6" fmla="*/ 1732 w 15586"/>
                    <a:gd name="connsiteY6" fmla="*/ 40698 h 158461"/>
                    <a:gd name="connsiteX7" fmla="*/ 7793 w 15586"/>
                    <a:gd name="connsiteY7" fmla="*/ 34636 h 158461"/>
                    <a:gd name="connsiteX8" fmla="*/ 12989 w 15586"/>
                    <a:gd name="connsiteY8" fmla="*/ 40698 h 158461"/>
                    <a:gd name="connsiteX9" fmla="*/ 12989 w 15586"/>
                    <a:gd name="connsiteY9" fmla="*/ 152400 h 158461"/>
                    <a:gd name="connsiteX10" fmla="*/ 7793 w 15586"/>
                    <a:gd name="connsiteY10" fmla="*/ 158461 h 158461"/>
                    <a:gd name="connsiteX11" fmla="*/ 1732 w 15586"/>
                    <a:gd name="connsiteY11" fmla="*/ 152400 h 158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86" h="158461">
                      <a:moveTo>
                        <a:pt x="0" y="7793"/>
                      </a:moveTo>
                      <a:cubicBezTo>
                        <a:pt x="0" y="3464"/>
                        <a:pt x="3464" y="0"/>
                        <a:pt x="7793" y="0"/>
                      </a:cubicBezTo>
                      <a:cubicBezTo>
                        <a:pt x="12123" y="0"/>
                        <a:pt x="15586" y="3464"/>
                        <a:pt x="15586" y="7793"/>
                      </a:cubicBezTo>
                      <a:cubicBezTo>
                        <a:pt x="15586" y="12123"/>
                        <a:pt x="12123" y="15586"/>
                        <a:pt x="7793" y="15586"/>
                      </a:cubicBezTo>
                      <a:cubicBezTo>
                        <a:pt x="2598" y="15586"/>
                        <a:pt x="0" y="12123"/>
                        <a:pt x="0" y="7793"/>
                      </a:cubicBezTo>
                      <a:close/>
                      <a:moveTo>
                        <a:pt x="1732" y="152400"/>
                      </a:moveTo>
                      <a:lnTo>
                        <a:pt x="1732" y="40698"/>
                      </a:lnTo>
                      <a:cubicBezTo>
                        <a:pt x="1732" y="37234"/>
                        <a:pt x="4330" y="34636"/>
                        <a:pt x="7793" y="34636"/>
                      </a:cubicBezTo>
                      <a:cubicBezTo>
                        <a:pt x="11257" y="34636"/>
                        <a:pt x="12989" y="37234"/>
                        <a:pt x="12989" y="40698"/>
                      </a:cubicBezTo>
                      <a:lnTo>
                        <a:pt x="12989" y="152400"/>
                      </a:lnTo>
                      <a:cubicBezTo>
                        <a:pt x="12989" y="155864"/>
                        <a:pt x="10391" y="158461"/>
                        <a:pt x="7793" y="158461"/>
                      </a:cubicBezTo>
                      <a:cubicBezTo>
                        <a:pt x="4330" y="158461"/>
                        <a:pt x="1732" y="155864"/>
                        <a:pt x="1732" y="152400"/>
                      </a:cubicBezTo>
                      <a:close/>
                    </a:path>
                  </a:pathLst>
                </a:custGeom>
                <a:grpFill/>
                <a:ln w="8653"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E972D1CD-8E7C-F2C2-9756-45C46BE8E983}"/>
                    </a:ext>
                  </a:extLst>
                </p:cNvPr>
                <p:cNvSpPr/>
                <p:nvPr/>
              </p:nvSpPr>
              <p:spPr>
                <a:xfrm>
                  <a:off x="7209559" y="3367520"/>
                  <a:ext cx="116031" cy="124690"/>
                </a:xfrm>
                <a:custGeom>
                  <a:avLst/>
                  <a:gdLst>
                    <a:gd name="connsiteX0" fmla="*/ 116032 w 116031"/>
                    <a:gd name="connsiteY0" fmla="*/ 60614 h 124690"/>
                    <a:gd name="connsiteX1" fmla="*/ 116032 w 116031"/>
                    <a:gd name="connsiteY1" fmla="*/ 60614 h 124690"/>
                    <a:gd name="connsiteX2" fmla="*/ 116032 w 116031"/>
                    <a:gd name="connsiteY2" fmla="*/ 63212 h 124690"/>
                    <a:gd name="connsiteX3" fmla="*/ 116032 w 116031"/>
                    <a:gd name="connsiteY3" fmla="*/ 119496 h 124690"/>
                    <a:gd name="connsiteX4" fmla="*/ 109970 w 116031"/>
                    <a:gd name="connsiteY4" fmla="*/ 124691 h 124690"/>
                    <a:gd name="connsiteX5" fmla="*/ 104775 w 116031"/>
                    <a:gd name="connsiteY5" fmla="*/ 119496 h 124690"/>
                    <a:gd name="connsiteX6" fmla="*/ 104775 w 116031"/>
                    <a:gd name="connsiteY6" fmla="*/ 59748 h 124690"/>
                    <a:gd name="connsiteX7" fmla="*/ 58882 w 116031"/>
                    <a:gd name="connsiteY7" fmla="*/ 10391 h 124690"/>
                    <a:gd name="connsiteX8" fmla="*/ 11257 w 116031"/>
                    <a:gd name="connsiteY8" fmla="*/ 59748 h 124690"/>
                    <a:gd name="connsiteX9" fmla="*/ 11257 w 116031"/>
                    <a:gd name="connsiteY9" fmla="*/ 119496 h 124690"/>
                    <a:gd name="connsiteX10" fmla="*/ 6061 w 116031"/>
                    <a:gd name="connsiteY10" fmla="*/ 124691 h 124690"/>
                    <a:gd name="connsiteX11" fmla="*/ 0 w 116031"/>
                    <a:gd name="connsiteY11" fmla="*/ 119496 h 124690"/>
                    <a:gd name="connsiteX12" fmla="*/ 0 w 116031"/>
                    <a:gd name="connsiteY12" fmla="*/ 6061 h 124690"/>
                    <a:gd name="connsiteX13" fmla="*/ 4330 w 116031"/>
                    <a:gd name="connsiteY13" fmla="*/ 866 h 124690"/>
                    <a:gd name="connsiteX14" fmla="*/ 8659 w 116031"/>
                    <a:gd name="connsiteY14" fmla="*/ 6927 h 124690"/>
                    <a:gd name="connsiteX15" fmla="*/ 8659 w 116031"/>
                    <a:gd name="connsiteY15" fmla="*/ 32905 h 124690"/>
                    <a:gd name="connsiteX16" fmla="*/ 58882 w 116031"/>
                    <a:gd name="connsiteY16" fmla="*/ 0 h 124690"/>
                    <a:gd name="connsiteX17" fmla="*/ 116032 w 116031"/>
                    <a:gd name="connsiteY17" fmla="*/ 60614 h 124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6031" h="124690">
                      <a:moveTo>
                        <a:pt x="116032" y="60614"/>
                      </a:moveTo>
                      <a:lnTo>
                        <a:pt x="116032" y="60614"/>
                      </a:lnTo>
                      <a:lnTo>
                        <a:pt x="116032" y="63212"/>
                      </a:lnTo>
                      <a:lnTo>
                        <a:pt x="116032" y="119496"/>
                      </a:lnTo>
                      <a:cubicBezTo>
                        <a:pt x="116032" y="122959"/>
                        <a:pt x="113434" y="124691"/>
                        <a:pt x="109970" y="124691"/>
                      </a:cubicBezTo>
                      <a:cubicBezTo>
                        <a:pt x="107373" y="124691"/>
                        <a:pt x="104775" y="122093"/>
                        <a:pt x="104775" y="119496"/>
                      </a:cubicBezTo>
                      <a:lnTo>
                        <a:pt x="104775" y="59748"/>
                      </a:lnTo>
                      <a:cubicBezTo>
                        <a:pt x="104775" y="32905"/>
                        <a:pt x="86591" y="10391"/>
                        <a:pt x="58882" y="10391"/>
                      </a:cubicBezTo>
                      <a:cubicBezTo>
                        <a:pt x="31173" y="10391"/>
                        <a:pt x="11257" y="32039"/>
                        <a:pt x="11257" y="59748"/>
                      </a:cubicBezTo>
                      <a:lnTo>
                        <a:pt x="11257" y="119496"/>
                      </a:lnTo>
                      <a:cubicBezTo>
                        <a:pt x="11257" y="122959"/>
                        <a:pt x="8659" y="124691"/>
                        <a:pt x="6061" y="124691"/>
                      </a:cubicBezTo>
                      <a:cubicBezTo>
                        <a:pt x="2598" y="124691"/>
                        <a:pt x="0" y="122093"/>
                        <a:pt x="0" y="119496"/>
                      </a:cubicBezTo>
                      <a:lnTo>
                        <a:pt x="0" y="6061"/>
                      </a:lnTo>
                      <a:cubicBezTo>
                        <a:pt x="0" y="3464"/>
                        <a:pt x="1732" y="866"/>
                        <a:pt x="4330" y="866"/>
                      </a:cubicBezTo>
                      <a:cubicBezTo>
                        <a:pt x="6927" y="866"/>
                        <a:pt x="8659" y="2598"/>
                        <a:pt x="8659" y="6927"/>
                      </a:cubicBezTo>
                      <a:lnTo>
                        <a:pt x="8659" y="32905"/>
                      </a:lnTo>
                      <a:cubicBezTo>
                        <a:pt x="17318" y="12989"/>
                        <a:pt x="37234" y="0"/>
                        <a:pt x="58882" y="0"/>
                      </a:cubicBezTo>
                      <a:cubicBezTo>
                        <a:pt x="93518" y="0"/>
                        <a:pt x="116032" y="26843"/>
                        <a:pt x="116032" y="60614"/>
                      </a:cubicBezTo>
                      <a:close/>
                    </a:path>
                  </a:pathLst>
                </a:custGeom>
                <a:grpFill/>
                <a:ln w="8653"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5129CF7D-2FEF-57B9-9FD5-9354739380E7}"/>
                    </a:ext>
                  </a:extLst>
                </p:cNvPr>
                <p:cNvSpPr/>
                <p:nvPr/>
              </p:nvSpPr>
              <p:spPr>
                <a:xfrm>
                  <a:off x="7345506" y="3368386"/>
                  <a:ext cx="127288" cy="173181"/>
                </a:xfrm>
                <a:custGeom>
                  <a:avLst/>
                  <a:gdLst>
                    <a:gd name="connsiteX0" fmla="*/ 127289 w 127288"/>
                    <a:gd name="connsiteY0" fmla="*/ 6061 h 173181"/>
                    <a:gd name="connsiteX1" fmla="*/ 127289 w 127288"/>
                    <a:gd name="connsiteY1" fmla="*/ 108239 h 173181"/>
                    <a:gd name="connsiteX2" fmla="*/ 127289 w 127288"/>
                    <a:gd name="connsiteY2" fmla="*/ 116898 h 173181"/>
                    <a:gd name="connsiteX3" fmla="*/ 82261 w 127288"/>
                    <a:gd name="connsiteY3" fmla="*/ 173182 h 173181"/>
                    <a:gd name="connsiteX4" fmla="*/ 25977 w 127288"/>
                    <a:gd name="connsiteY4" fmla="*/ 173182 h 173181"/>
                    <a:gd name="connsiteX5" fmla="*/ 25977 w 127288"/>
                    <a:gd name="connsiteY5" fmla="*/ 162791 h 173181"/>
                    <a:gd name="connsiteX6" fmla="*/ 80530 w 127288"/>
                    <a:gd name="connsiteY6" fmla="*/ 162791 h 173181"/>
                    <a:gd name="connsiteX7" fmla="*/ 117764 w 127288"/>
                    <a:gd name="connsiteY7" fmla="*/ 116898 h 173181"/>
                    <a:gd name="connsiteX8" fmla="*/ 117764 w 127288"/>
                    <a:gd name="connsiteY8" fmla="*/ 108239 h 173181"/>
                    <a:gd name="connsiteX9" fmla="*/ 117764 w 127288"/>
                    <a:gd name="connsiteY9" fmla="*/ 89189 h 173181"/>
                    <a:gd name="connsiteX10" fmla="*/ 62346 w 127288"/>
                    <a:gd name="connsiteY10" fmla="*/ 126423 h 173181"/>
                    <a:gd name="connsiteX11" fmla="*/ 0 w 127288"/>
                    <a:gd name="connsiteY11" fmla="*/ 63211 h 173181"/>
                    <a:gd name="connsiteX12" fmla="*/ 62346 w 127288"/>
                    <a:gd name="connsiteY12" fmla="*/ 0 h 173181"/>
                    <a:gd name="connsiteX13" fmla="*/ 117764 w 127288"/>
                    <a:gd name="connsiteY13" fmla="*/ 37234 h 173181"/>
                    <a:gd name="connsiteX14" fmla="*/ 117764 w 127288"/>
                    <a:gd name="connsiteY14" fmla="*/ 7793 h 173181"/>
                    <a:gd name="connsiteX15" fmla="*/ 122093 w 127288"/>
                    <a:gd name="connsiteY15" fmla="*/ 1732 h 173181"/>
                    <a:gd name="connsiteX16" fmla="*/ 127289 w 127288"/>
                    <a:gd name="connsiteY16" fmla="*/ 6061 h 173181"/>
                    <a:gd name="connsiteX17" fmla="*/ 116032 w 127288"/>
                    <a:gd name="connsiteY17" fmla="*/ 62346 h 173181"/>
                    <a:gd name="connsiteX18" fmla="*/ 63212 w 127288"/>
                    <a:gd name="connsiteY18" fmla="*/ 10391 h 173181"/>
                    <a:gd name="connsiteX19" fmla="*/ 10391 w 127288"/>
                    <a:gd name="connsiteY19" fmla="*/ 62346 h 173181"/>
                    <a:gd name="connsiteX20" fmla="*/ 63212 w 127288"/>
                    <a:gd name="connsiteY20" fmla="*/ 115166 h 173181"/>
                    <a:gd name="connsiteX21" fmla="*/ 116032 w 127288"/>
                    <a:gd name="connsiteY21" fmla="*/ 62346 h 173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7288" h="173181">
                      <a:moveTo>
                        <a:pt x="127289" y="6061"/>
                      </a:moveTo>
                      <a:lnTo>
                        <a:pt x="127289" y="108239"/>
                      </a:lnTo>
                      <a:lnTo>
                        <a:pt x="127289" y="116898"/>
                      </a:lnTo>
                      <a:cubicBezTo>
                        <a:pt x="127289" y="155864"/>
                        <a:pt x="103909" y="173182"/>
                        <a:pt x="82261" y="173182"/>
                      </a:cubicBezTo>
                      <a:lnTo>
                        <a:pt x="25977" y="173182"/>
                      </a:lnTo>
                      <a:cubicBezTo>
                        <a:pt x="19916" y="173182"/>
                        <a:pt x="19050" y="162791"/>
                        <a:pt x="25977" y="162791"/>
                      </a:cubicBezTo>
                      <a:lnTo>
                        <a:pt x="80530" y="162791"/>
                      </a:lnTo>
                      <a:cubicBezTo>
                        <a:pt x="100446" y="162791"/>
                        <a:pt x="117764" y="146339"/>
                        <a:pt x="117764" y="116898"/>
                      </a:cubicBezTo>
                      <a:lnTo>
                        <a:pt x="117764" y="108239"/>
                      </a:lnTo>
                      <a:lnTo>
                        <a:pt x="117764" y="89189"/>
                      </a:lnTo>
                      <a:cubicBezTo>
                        <a:pt x="108239" y="111702"/>
                        <a:pt x="88323" y="126423"/>
                        <a:pt x="62346" y="126423"/>
                      </a:cubicBezTo>
                      <a:cubicBezTo>
                        <a:pt x="28575" y="126423"/>
                        <a:pt x="0" y="98714"/>
                        <a:pt x="0" y="63211"/>
                      </a:cubicBezTo>
                      <a:cubicBezTo>
                        <a:pt x="0" y="27709"/>
                        <a:pt x="28575" y="0"/>
                        <a:pt x="62346" y="0"/>
                      </a:cubicBezTo>
                      <a:cubicBezTo>
                        <a:pt x="88323" y="0"/>
                        <a:pt x="108239" y="14721"/>
                        <a:pt x="117764" y="37234"/>
                      </a:cubicBezTo>
                      <a:lnTo>
                        <a:pt x="117764" y="7793"/>
                      </a:lnTo>
                      <a:cubicBezTo>
                        <a:pt x="117764" y="3464"/>
                        <a:pt x="119496" y="1732"/>
                        <a:pt x="122093" y="1732"/>
                      </a:cubicBezTo>
                      <a:cubicBezTo>
                        <a:pt x="124691" y="866"/>
                        <a:pt x="127289" y="3464"/>
                        <a:pt x="127289" y="6061"/>
                      </a:cubicBezTo>
                      <a:close/>
                      <a:moveTo>
                        <a:pt x="116032" y="62346"/>
                      </a:moveTo>
                      <a:cubicBezTo>
                        <a:pt x="116032" y="32904"/>
                        <a:pt x="93518" y="10391"/>
                        <a:pt x="63212" y="10391"/>
                      </a:cubicBezTo>
                      <a:cubicBezTo>
                        <a:pt x="33771" y="10391"/>
                        <a:pt x="10391" y="33770"/>
                        <a:pt x="10391" y="62346"/>
                      </a:cubicBezTo>
                      <a:cubicBezTo>
                        <a:pt x="10391" y="90920"/>
                        <a:pt x="33771" y="115166"/>
                        <a:pt x="63212" y="115166"/>
                      </a:cubicBezTo>
                      <a:cubicBezTo>
                        <a:pt x="93518" y="114300"/>
                        <a:pt x="116032" y="90920"/>
                        <a:pt x="116032" y="62346"/>
                      </a:cubicBezTo>
                      <a:close/>
                    </a:path>
                  </a:pathLst>
                </a:custGeom>
                <a:grpFill/>
                <a:ln w="8653"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DCC4F1FD-B925-2B23-2C02-8E95C58ECA03}"/>
                    </a:ext>
                  </a:extLst>
                </p:cNvPr>
                <p:cNvSpPr/>
                <p:nvPr/>
              </p:nvSpPr>
              <p:spPr>
                <a:xfrm>
                  <a:off x="4725585" y="3531177"/>
                  <a:ext cx="2620787" cy="1044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gradFill>
                  <a:gsLst>
                    <a:gs pos="0">
                      <a:srgbClr val="030D8A"/>
                    </a:gs>
                    <a:gs pos="99000">
                      <a:srgbClr val="0033A3">
                        <a:alpha val="50000"/>
                      </a:srgbClr>
                    </a:gs>
                  </a:gsLst>
                  <a:lin ang="0" scaled="0"/>
                </a:gradFill>
                <a:ln w="8653" cap="flat">
                  <a:noFill/>
                  <a:prstDash val="solid"/>
                  <a:miter/>
                </a:ln>
              </p:spPr>
              <p:txBody>
                <a:bodyPr rtlCol="0" anchor="ctr"/>
                <a:lstStyle/>
                <a:p>
                  <a:endParaRPr lang="en-US"/>
                </a:p>
              </p:txBody>
            </p:sp>
          </p:grpSp>
        </p:grpSp>
        <p:sp>
          <p:nvSpPr>
            <p:cNvPr id="4" name="Freeform 3">
              <a:extLst>
                <a:ext uri="{FF2B5EF4-FFF2-40B4-BE49-F238E27FC236}">
                  <a16:creationId xmlns:a16="http://schemas.microsoft.com/office/drawing/2014/main" id="{52AF0460-708C-8074-0817-6A3199157DFE}"/>
                </a:ext>
              </a:extLst>
            </p:cNvPr>
            <p:cNvSpPr/>
            <p:nvPr/>
          </p:nvSpPr>
          <p:spPr>
            <a:xfrm>
              <a:off x="8709636" y="6507764"/>
              <a:ext cx="109728" cy="27432"/>
            </a:xfrm>
            <a:custGeom>
              <a:avLst/>
              <a:gdLst>
                <a:gd name="connsiteX0" fmla="*/ 2619056 w 2620787"/>
                <a:gd name="connsiteY0" fmla="*/ 6061 h 10442"/>
                <a:gd name="connsiteX1" fmla="*/ 2620788 w 2620787"/>
                <a:gd name="connsiteY1" fmla="*/ 0 h 10442"/>
                <a:gd name="connsiteX2" fmla="*/ 4876 w 2620787"/>
                <a:gd name="connsiteY2" fmla="*/ 0 h 10442"/>
                <a:gd name="connsiteX3" fmla="*/ 4876 w 2620787"/>
                <a:gd name="connsiteY3" fmla="*/ 10391 h 10442"/>
                <a:gd name="connsiteX4" fmla="*/ 2620788 w 2620787"/>
                <a:gd name="connsiteY4" fmla="*/ 10391 h 10442"/>
                <a:gd name="connsiteX5" fmla="*/ 2619056 w 2620787"/>
                <a:gd name="connsiteY5" fmla="*/ 6061 h 10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20787" h="10442">
                  <a:moveTo>
                    <a:pt x="2619056" y="6061"/>
                  </a:moveTo>
                  <a:cubicBezTo>
                    <a:pt x="2619056" y="4330"/>
                    <a:pt x="2619922" y="1732"/>
                    <a:pt x="2620788" y="0"/>
                  </a:cubicBezTo>
                  <a:lnTo>
                    <a:pt x="4876" y="0"/>
                  </a:lnTo>
                  <a:cubicBezTo>
                    <a:pt x="-2051" y="866"/>
                    <a:pt x="-1185" y="11257"/>
                    <a:pt x="4876" y="10391"/>
                  </a:cubicBezTo>
                  <a:lnTo>
                    <a:pt x="2620788" y="10391"/>
                  </a:lnTo>
                  <a:cubicBezTo>
                    <a:pt x="2619922" y="9525"/>
                    <a:pt x="2619922" y="7793"/>
                    <a:pt x="2619056" y="6061"/>
                  </a:cubicBezTo>
                  <a:close/>
                </a:path>
              </a:pathLst>
            </a:custGeom>
            <a:solidFill>
              <a:srgbClr val="2F40A1"/>
            </a:solidFill>
            <a:ln w="8653" cap="flat">
              <a:noFill/>
              <a:prstDash val="solid"/>
              <a:miter/>
            </a:ln>
          </p:spPr>
          <p:txBody>
            <a:bodyPr rtlCol="0" anchor="ctr"/>
            <a:lstStyle/>
            <a:p>
              <a:endParaRPr lang="en-US"/>
            </a:p>
          </p:txBody>
        </p:sp>
      </p:grpSp>
    </p:spTree>
    <p:extLst>
      <p:ext uri="{BB962C8B-B14F-4D97-AF65-F5344CB8AC3E}">
        <p14:creationId xmlns:p14="http://schemas.microsoft.com/office/powerpoint/2010/main" val="4034682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425176939"/>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8294</TotalTime>
  <Words>366</Words>
  <Application>Microsoft Macintosh PowerPoint</Application>
  <PresentationFormat>Widescreen</PresentationFormat>
  <Paragraphs>102</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128</cp:revision>
  <cp:lastPrinted>2020-08-31T22:23:58Z</cp:lastPrinted>
  <dcterms:created xsi:type="dcterms:W3CDTF">2021-07-07T23:54:57Z</dcterms:created>
  <dcterms:modified xsi:type="dcterms:W3CDTF">2024-02-05T21:22:18Z</dcterms:modified>
</cp:coreProperties>
</file>