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1" r:id="rId2"/>
    <p:sldId id="357" r:id="rId3"/>
    <p:sldId id="362" r:id="rId4"/>
    <p:sldId id="363" r:id="rId5"/>
    <p:sldId id="364" r:id="rId6"/>
    <p:sldId id="3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6370"/>
    <a:srgbClr val="238293"/>
    <a:srgbClr val="C4E2E4"/>
    <a:srgbClr val="F1FAF9"/>
    <a:srgbClr val="E4F2F2"/>
    <a:srgbClr val="7ABCBF"/>
    <a:srgbClr val="030C8A"/>
    <a:srgbClr val="02096E"/>
    <a:srgbClr val="E3E5F5"/>
    <a:srgbClr val="0311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6058"/>
  </p:normalViewPr>
  <p:slideViewPr>
    <p:cSldViewPr snapToGrid="0" snapToObjects="1">
      <p:cViewPr varScale="1">
        <p:scale>
          <a:sx n="128" d="100"/>
          <a:sy n="128" d="100"/>
        </p:scale>
        <p:origin x="42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41&amp;utm_source=template-powerpoint&amp;utm_medium=content&amp;utm_campaign=ABM+Reporting-powerpoint-11941&amp;lpa=ABM+Reporting+powerpoint+11941"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7" name="Picture 76" descr="A screenshot of a spreadsheet&#10;&#10;Description automatically generated">
            <a:extLst>
              <a:ext uri="{FF2B5EF4-FFF2-40B4-BE49-F238E27FC236}">
                <a16:creationId xmlns:a16="http://schemas.microsoft.com/office/drawing/2014/main" id="{840321CD-8702-0D57-E75D-A89CA78A416B}"/>
              </a:ext>
            </a:extLst>
          </p:cNvPr>
          <p:cNvPicPr>
            <a:picLocks noChangeAspect="1"/>
          </p:cNvPicPr>
          <p:nvPr/>
        </p:nvPicPr>
        <p:blipFill rotWithShape="1">
          <a:blip r:embed="rId2"/>
          <a:srcRect t="5661"/>
          <a:stretch/>
        </p:blipFill>
        <p:spPr>
          <a:xfrm>
            <a:off x="6317960" y="1006528"/>
            <a:ext cx="5345030" cy="5168119"/>
          </a:xfrm>
          <a:prstGeom prst="rect">
            <a:avLst/>
          </a:prstGeom>
        </p:spPr>
      </p:pic>
      <p:sp>
        <p:nvSpPr>
          <p:cNvPr id="78" name="Rectangle 77">
            <a:extLst>
              <a:ext uri="{FF2B5EF4-FFF2-40B4-BE49-F238E27FC236}">
                <a16:creationId xmlns:a16="http://schemas.microsoft.com/office/drawing/2014/main" id="{06E15A7D-ACC0-FEAA-3398-D3E12F316638}"/>
              </a:ext>
            </a:extLst>
          </p:cNvPr>
          <p:cNvSpPr/>
          <p:nvPr/>
        </p:nvSpPr>
        <p:spPr>
          <a:xfrm>
            <a:off x="6317960" y="3518704"/>
            <a:ext cx="5874040" cy="3339296"/>
          </a:xfrm>
          <a:prstGeom prst="rect">
            <a:avLst/>
          </a:prstGeom>
          <a:gradFill>
            <a:gsLst>
              <a:gs pos="0">
                <a:schemeClr val="bg1">
                  <a:alpha val="0"/>
                </a:schemeClr>
              </a:gs>
              <a:gs pos="99000">
                <a:schemeClr val="bg1"/>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3E1E8724-46A8-FA05-9754-986BB8C59AB7}"/>
              </a:ext>
            </a:extLst>
          </p:cNvPr>
          <p:cNvGrpSpPr/>
          <p:nvPr/>
        </p:nvGrpSpPr>
        <p:grpSpPr>
          <a:xfrm>
            <a:off x="-1052951" y="0"/>
            <a:ext cx="6858001" cy="6858000"/>
            <a:chOff x="-3" y="0"/>
            <a:chExt cx="7777357"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7777356" cy="6858000"/>
            </a:xfrm>
            <a:prstGeom prst="ellipse">
              <a:avLst/>
            </a:prstGeom>
            <a:solidFill>
              <a:srgbClr val="238293">
                <a:alpha val="10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REPORTING </a:t>
            </a:r>
            <a:r>
              <a:rPr lang="en-US" sz="2800" b="1" dirty="0">
                <a:solidFill>
                  <a:schemeClr val="tx1">
                    <a:lumMod val="65000"/>
                    <a:lumOff val="35000"/>
                  </a:schemeClr>
                </a:solidFill>
                <a:latin typeface="Century Gothic" panose="020B0502020202020204" pitchFamily="34" charset="0"/>
              </a:rPr>
              <a:t>TEMPLATE </a:t>
            </a: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206369" cy="5216108"/>
          </a:xfrm>
          <a:prstGeom prst="rect">
            <a:avLst/>
          </a:prstGeom>
          <a:noFill/>
        </p:spPr>
        <p:txBody>
          <a:bodyPr wrap="square" rtlCol="0">
            <a:spAutoFit/>
          </a:bodyPr>
          <a:lstStyle/>
          <a:p>
            <a:pPr algn="just">
              <a:lnSpc>
                <a:spcPct val="150000"/>
              </a:lnSpc>
              <a:spcAft>
                <a:spcPts val="1200"/>
              </a:spcAft>
            </a:pPr>
            <a:r>
              <a:rPr lang="en-US" sz="1600" dirty="0">
                <a:latin typeface="Century Gothic" panose="020B0502020202020204" pitchFamily="34" charset="0"/>
              </a:rPr>
              <a:t>Streamline the assessment of account-specific campaigns with this ABM reporting template. Simply fill in the template’s ABM scorecard to get a high-level view of campaign performance. Then delve into the finer details of your target account list's profitability with specific metrics. Enter account-specific data into the Funnel Progression section, where you can see how customers move through sales steps, and TAL Pipeline, which shows potential sales. This template helps marketing teams clearly understand and measure the success of their ABM efforts by tracking how well they're doing in turning potential leads into actual sales. </a:t>
            </a:r>
          </a:p>
        </p:txBody>
      </p:sp>
      <p:grpSp>
        <p:nvGrpSpPr>
          <p:cNvPr id="75" name="Group 74">
            <a:extLst>
              <a:ext uri="{FF2B5EF4-FFF2-40B4-BE49-F238E27FC236}">
                <a16:creationId xmlns:a16="http://schemas.microsoft.com/office/drawing/2014/main" id="{C5D8D053-D679-3744-D6E9-03595B4D8483}"/>
              </a:ext>
            </a:extLst>
          </p:cNvPr>
          <p:cNvGrpSpPr/>
          <p:nvPr/>
        </p:nvGrpSpPr>
        <p:grpSpPr>
          <a:xfrm>
            <a:off x="7146234" y="4423550"/>
            <a:ext cx="4850063" cy="2288344"/>
            <a:chOff x="7146234" y="4423550"/>
            <a:chExt cx="4850063" cy="2288344"/>
          </a:xfrm>
        </p:grpSpPr>
        <p:grpSp>
          <p:nvGrpSpPr>
            <p:cNvPr id="4" name="Graphic 3">
              <a:extLst>
                <a:ext uri="{FF2B5EF4-FFF2-40B4-BE49-F238E27FC236}">
                  <a16:creationId xmlns:a16="http://schemas.microsoft.com/office/drawing/2014/main" id="{8BC4F3F2-CA5A-9F29-46AE-858A11577205}"/>
                </a:ext>
              </a:extLst>
            </p:cNvPr>
            <p:cNvGrpSpPr/>
            <p:nvPr/>
          </p:nvGrpSpPr>
          <p:grpSpPr>
            <a:xfrm>
              <a:off x="7146234" y="4423550"/>
              <a:ext cx="4850063" cy="1754651"/>
              <a:chOff x="0" y="0"/>
              <a:chExt cx="2642190" cy="956167"/>
            </a:xfrm>
            <a:solidFill>
              <a:srgbClr val="0033A3"/>
            </a:solidFill>
          </p:grpSpPr>
          <p:sp>
            <p:nvSpPr>
              <p:cNvPr id="29" name="Freeform 28">
                <a:extLst>
                  <a:ext uri="{FF2B5EF4-FFF2-40B4-BE49-F238E27FC236}">
                    <a16:creationId xmlns:a16="http://schemas.microsoft.com/office/drawing/2014/main" id="{ACF7B5AE-CBF3-7E91-6663-CDD7058DCF4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1A6370"/>
                  </a:gs>
                  <a:gs pos="99000">
                    <a:srgbClr val="7ABCBF"/>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F0599421-AEC2-E0C9-241C-42216B700F0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1A6370"/>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FA5BC7E3-F82D-ED90-6F71-19EB18BDB8C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1A6370"/>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4" name="Group 73">
              <a:extLst>
                <a:ext uri="{FF2B5EF4-FFF2-40B4-BE49-F238E27FC236}">
                  <a16:creationId xmlns:a16="http://schemas.microsoft.com/office/drawing/2014/main" id="{35CAFB49-C0B8-05D3-8509-778180455575}"/>
                </a:ext>
              </a:extLst>
            </p:cNvPr>
            <p:cNvGrpSpPr/>
            <p:nvPr/>
          </p:nvGrpSpPr>
          <p:grpSpPr>
            <a:xfrm>
              <a:off x="7146234" y="6320753"/>
              <a:ext cx="4846320" cy="391141"/>
              <a:chOff x="7146234" y="6320753"/>
              <a:chExt cx="4846320" cy="391141"/>
            </a:xfrm>
          </p:grpSpPr>
          <p:grpSp>
            <p:nvGrpSpPr>
              <p:cNvPr id="73" name="Group 72">
                <a:extLst>
                  <a:ext uri="{FF2B5EF4-FFF2-40B4-BE49-F238E27FC236}">
                    <a16:creationId xmlns:a16="http://schemas.microsoft.com/office/drawing/2014/main" id="{0FF513F0-12E6-57BC-C72D-39FBD775DAAA}"/>
                  </a:ext>
                </a:extLst>
              </p:cNvPr>
              <p:cNvGrpSpPr/>
              <p:nvPr/>
            </p:nvGrpSpPr>
            <p:grpSpPr>
              <a:xfrm>
                <a:off x="7156363" y="6320753"/>
                <a:ext cx="4836191" cy="391049"/>
                <a:chOff x="7156363" y="6320753"/>
                <a:chExt cx="4836191" cy="391049"/>
              </a:xfrm>
            </p:grpSpPr>
            <p:sp>
              <p:nvSpPr>
                <p:cNvPr id="6" name="Freeform 5">
                  <a:extLst>
                    <a:ext uri="{FF2B5EF4-FFF2-40B4-BE49-F238E27FC236}">
                      <a16:creationId xmlns:a16="http://schemas.microsoft.com/office/drawing/2014/main" id="{97934EBE-0DBF-D95D-6473-2FAFA41E7DDB}"/>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8E495CBC-CA91-24EB-9A4A-416354736CB9}"/>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1DC15256-43F1-13CC-0B30-69C287905EB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46910DA7-AB84-8072-D56B-2A9733CC0AC5}"/>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solidFill>
                  <a:srgbClr val="238293"/>
                </a:solid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7E053C-1B61-ADC3-F811-E933AD5514AA}"/>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solidFill>
                  <a:srgbClr val="238293"/>
                </a:solid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E44EEEA-1DCD-9489-2A9E-E629B9CE734A}"/>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D2DFE092-0357-D73F-CC3C-5CDC51766A53}"/>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F62F81AC-D0C1-18FB-D141-1A6EC0C1BCB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solidFill>
                  <a:srgbClr val="238293"/>
                </a:solid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C3C3432-5A06-75D0-D7CC-88BFD435FB68}"/>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solidFill>
                  <a:srgbClr val="238293"/>
                </a:solid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118237E-36CA-61BD-B398-8DF8E0FA2BFF}"/>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solidFill>
                  <a:srgbClr val="238293"/>
                </a:solid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2B8CB49-8F16-884B-7C54-1575265AE01A}"/>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3EAF372C-97E5-2F09-6801-61CD2BC4F1AE}"/>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solidFill>
                  <a:srgbClr val="238293"/>
                </a:solid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2A51B4E-63F1-036B-8748-51C9DFB50A80}"/>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solidFill>
                  <a:srgbClr val="238293"/>
                </a:solid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733F450-6AD6-7495-FF00-011DBE9E5511}"/>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25CA91-4EFA-0D03-B063-9411D5BC9900}"/>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solidFill>
                  <a:srgbClr val="238293"/>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49B2DAE-312C-7006-3A7E-265F8841D5F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solidFill>
                  <a:srgbClr val="238293"/>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D53996B-D3B9-4974-D7C5-8D6A91600BB0}"/>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4A9BBA7-E6D3-5F2B-1342-886302510D1A}"/>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CFF0560-3A19-C9AE-79DD-151800D3B324}"/>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solidFill>
                  <a:srgbClr val="238293"/>
                </a:solid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5DC1160-A1A4-E34D-C27D-687620B578A0}"/>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409BC81-7D84-CC82-6C6E-C7D71C0D4EA0}"/>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solidFill>
                  <a:srgbClr val="238293"/>
                </a:solidFill>
                <a:ln w="8653" cap="flat">
                  <a:noFill/>
                  <a:prstDash val="solid"/>
                  <a:miter/>
                </a:ln>
              </p:spPr>
              <p:txBody>
                <a:bodyPr rtlCol="0" anchor="ctr"/>
                <a:lstStyle/>
                <a:p>
                  <a:endParaRPr lang="en-US"/>
                </a:p>
              </p:txBody>
            </p:sp>
          </p:grpSp>
          <p:sp>
            <p:nvSpPr>
              <p:cNvPr id="28" name="Freeform 27">
                <a:extLst>
                  <a:ext uri="{FF2B5EF4-FFF2-40B4-BE49-F238E27FC236}">
                    <a16:creationId xmlns:a16="http://schemas.microsoft.com/office/drawing/2014/main" id="{95EB401C-AD96-BF37-0AD4-ABE58912236E}"/>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238293"/>
                  </a:gs>
                  <a:gs pos="99000">
                    <a:srgbClr val="7ABCBF"/>
                  </a:gs>
                </a:gsLst>
                <a:lin ang="0" scaled="0"/>
              </a:gra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DBF40088-08E0-C2F8-FE1F-B4C488D4E4FC}"/>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38293">
                  <a:alpha val="74902"/>
                </a:srgbClr>
              </a:solid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23829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78" name="Table 77">
            <a:extLst>
              <a:ext uri="{FF2B5EF4-FFF2-40B4-BE49-F238E27FC236}">
                <a16:creationId xmlns:a16="http://schemas.microsoft.com/office/drawing/2014/main" id="{CDB130C7-6E55-487D-B7A4-31820EC82EDD}"/>
              </a:ext>
            </a:extLst>
          </p:cNvPr>
          <p:cNvGraphicFramePr>
            <a:graphicFrameLocks noGrp="1"/>
          </p:cNvGraphicFramePr>
          <p:nvPr>
            <p:extLst>
              <p:ext uri="{D42A27DB-BD31-4B8C-83A1-F6EECF244321}">
                <p14:modId xmlns:p14="http://schemas.microsoft.com/office/powerpoint/2010/main" val="2113196548"/>
              </p:ext>
            </p:extLst>
          </p:nvPr>
        </p:nvGraphicFramePr>
        <p:xfrm>
          <a:off x="344059" y="1146868"/>
          <a:ext cx="11651221" cy="5137595"/>
        </p:xfrm>
        <a:graphic>
          <a:graphicData uri="http://schemas.openxmlformats.org/drawingml/2006/table">
            <a:tbl>
              <a:tblPr>
                <a:tableStyleId>{5C22544A-7EE6-4342-B048-85BDC9FD1C3A}</a:tableStyleId>
              </a:tblPr>
              <a:tblGrid>
                <a:gridCol w="1422045">
                  <a:extLst>
                    <a:ext uri="{9D8B030D-6E8A-4147-A177-3AD203B41FA5}">
                      <a16:colId xmlns:a16="http://schemas.microsoft.com/office/drawing/2014/main" val="1949945334"/>
                    </a:ext>
                  </a:extLst>
                </a:gridCol>
                <a:gridCol w="1278647">
                  <a:extLst>
                    <a:ext uri="{9D8B030D-6E8A-4147-A177-3AD203B41FA5}">
                      <a16:colId xmlns:a16="http://schemas.microsoft.com/office/drawing/2014/main" val="908360809"/>
                    </a:ext>
                  </a:extLst>
                </a:gridCol>
                <a:gridCol w="1278647">
                  <a:extLst>
                    <a:ext uri="{9D8B030D-6E8A-4147-A177-3AD203B41FA5}">
                      <a16:colId xmlns:a16="http://schemas.microsoft.com/office/drawing/2014/main" val="1025879156"/>
                    </a:ext>
                  </a:extLst>
                </a:gridCol>
                <a:gridCol w="1278647">
                  <a:extLst>
                    <a:ext uri="{9D8B030D-6E8A-4147-A177-3AD203B41FA5}">
                      <a16:colId xmlns:a16="http://schemas.microsoft.com/office/drawing/2014/main" val="642177924"/>
                    </a:ext>
                  </a:extLst>
                </a:gridCol>
                <a:gridCol w="1278647">
                  <a:extLst>
                    <a:ext uri="{9D8B030D-6E8A-4147-A177-3AD203B41FA5}">
                      <a16:colId xmlns:a16="http://schemas.microsoft.com/office/drawing/2014/main" val="2068290612"/>
                    </a:ext>
                  </a:extLst>
                </a:gridCol>
                <a:gridCol w="1278647">
                  <a:extLst>
                    <a:ext uri="{9D8B030D-6E8A-4147-A177-3AD203B41FA5}">
                      <a16:colId xmlns:a16="http://schemas.microsoft.com/office/drawing/2014/main" val="857318340"/>
                    </a:ext>
                  </a:extLst>
                </a:gridCol>
                <a:gridCol w="1278647">
                  <a:extLst>
                    <a:ext uri="{9D8B030D-6E8A-4147-A177-3AD203B41FA5}">
                      <a16:colId xmlns:a16="http://schemas.microsoft.com/office/drawing/2014/main" val="3904444499"/>
                    </a:ext>
                  </a:extLst>
                </a:gridCol>
                <a:gridCol w="1278647">
                  <a:extLst>
                    <a:ext uri="{9D8B030D-6E8A-4147-A177-3AD203B41FA5}">
                      <a16:colId xmlns:a16="http://schemas.microsoft.com/office/drawing/2014/main" val="2711907304"/>
                    </a:ext>
                  </a:extLst>
                </a:gridCol>
                <a:gridCol w="1278647">
                  <a:extLst>
                    <a:ext uri="{9D8B030D-6E8A-4147-A177-3AD203B41FA5}">
                      <a16:colId xmlns:a16="http://schemas.microsoft.com/office/drawing/2014/main" val="80466953"/>
                    </a:ext>
                  </a:extLst>
                </a:gridCol>
              </a:tblGrid>
              <a:tr h="317136">
                <a:tc>
                  <a:txBody>
                    <a:bodyPr/>
                    <a:lstStyle/>
                    <a:p>
                      <a:pPr algn="l" fontAlgn="b"/>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8058" marR="8058" marT="8058" marB="0" anchor="b">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8058" marR="8058" marT="8058" marB="0" anchor="b">
                    <a:lnB w="28575" cap="flat" cmpd="sng" algn="ctr">
                      <a:solidFill>
                        <a:schemeClr val="tx1">
                          <a:lumMod val="65000"/>
                          <a:lumOff val="35000"/>
                        </a:schemeClr>
                      </a:solidFill>
                      <a:prstDash val="solid"/>
                      <a:round/>
                      <a:headEnd type="none" w="med" len="med"/>
                      <a:tailEnd type="none" w="med" len="med"/>
                    </a:lnB>
                    <a:noFill/>
                  </a:tcPr>
                </a:tc>
                <a:tc gridSpan="3">
                  <a:txBody>
                    <a:bodyPr/>
                    <a:lstStyle/>
                    <a:p>
                      <a:pPr algn="ctr" fontAlgn="ctr"/>
                      <a:r>
                        <a:rPr lang="en-US" sz="1800" u="none" strike="noStrike" spc="300" dirty="0">
                          <a:solidFill>
                            <a:schemeClr val="bg1"/>
                          </a:solidFill>
                          <a:effectLst/>
                          <a:latin typeface="Century Gothic" panose="020B0502020202020204" pitchFamily="34" charset="0"/>
                        </a:rPr>
                        <a:t>FUNNEL PROGRESSION</a:t>
                      </a:r>
                      <a:endParaRPr lang="en-US" sz="1800" b="0" i="0" u="none" strike="noStrike" spc="300" dirty="0">
                        <a:solidFill>
                          <a:schemeClr val="bg1"/>
                        </a:solidFill>
                        <a:effectLst/>
                        <a:latin typeface="Century Gothic" panose="020B0502020202020204" pitchFamily="34" charset="0"/>
                      </a:endParaRPr>
                    </a:p>
                  </a:txBody>
                  <a:tcPr marL="8058" marR="8058" marT="8058" marB="0" anchor="ctr">
                    <a:lnT w="38100" cap="flat" cmpd="sng" algn="ctr">
                      <a:solidFill>
                        <a:schemeClr val="tx1">
                          <a:lumMod val="65000"/>
                          <a:lumOff val="35000"/>
                        </a:schemeClr>
                      </a:solid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a:txBody>
                    <a:bodyPr/>
                    <a:lstStyle/>
                    <a:p>
                      <a:pPr algn="l" fontAlgn="b"/>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8058" marR="8058" marT="8058" marB="0" anchor="b">
                    <a:lnB w="28575" cap="flat" cmpd="sng" algn="ctr">
                      <a:solidFill>
                        <a:schemeClr val="tx1">
                          <a:lumMod val="65000"/>
                          <a:lumOff val="35000"/>
                        </a:schemeClr>
                      </a:solidFill>
                      <a:prstDash val="solid"/>
                      <a:round/>
                      <a:headEnd type="none" w="med" len="med"/>
                      <a:tailEnd type="none" w="med" len="med"/>
                    </a:lnB>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8058" marR="8058" marT="8058" marB="0" anchor="b">
                    <a:lnB w="28575" cap="flat" cmpd="sng" algn="ctr">
                      <a:solidFill>
                        <a:schemeClr val="tx1">
                          <a:lumMod val="65000"/>
                          <a:lumOff val="35000"/>
                        </a:schemeClr>
                      </a:solidFill>
                      <a:prstDash val="solid"/>
                      <a:round/>
                      <a:headEnd type="none" w="med" len="med"/>
                      <a:tailEnd type="none" w="med" len="med"/>
                    </a:lnB>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8058" marR="8058" marT="8058" marB="0" anchor="b">
                    <a:lnB w="28575" cap="flat" cmpd="sng" algn="ctr">
                      <a:solidFill>
                        <a:schemeClr val="tx1">
                          <a:lumMod val="65000"/>
                          <a:lumOff val="35000"/>
                        </a:schemeClr>
                      </a:solidFill>
                      <a:prstDash val="solid"/>
                      <a:round/>
                      <a:headEnd type="none" w="med" len="med"/>
                      <a:tailEnd type="none" w="med" len="med"/>
                    </a:lnB>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8058" marR="8058" marT="8058" marB="0" anchor="b">
                    <a:lnB w="28575"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val="529865215"/>
                  </a:ext>
                </a:extLst>
              </a:tr>
              <a:tr h="634271">
                <a:tc>
                  <a:txBody>
                    <a:bodyPr/>
                    <a:lstStyle/>
                    <a:p>
                      <a:pPr algn="l" fontAlgn="b"/>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058" marR="8058" marT="8058" marB="0" anchor="b">
                    <a:lnR w="12700" cap="flat" cmpd="sng" algn="ctr">
                      <a:solidFill>
                        <a:schemeClr val="bg1">
                          <a:lumMod val="50000"/>
                        </a:schemeClr>
                      </a:solidFill>
                      <a:prstDash val="solid"/>
                      <a:round/>
                      <a:headEnd type="none" w="med" len="med"/>
                      <a:tailEnd type="none" w="med" len="med"/>
                    </a:lnR>
                    <a:noFill/>
                  </a:tcPr>
                </a:tc>
                <a:tc>
                  <a:txBody>
                    <a:bodyPr/>
                    <a:lstStyle/>
                    <a:p>
                      <a:pPr algn="ctr" fontAlgn="ctr"/>
                      <a:r>
                        <a:rPr lang="en-US" sz="1400" u="none" strike="noStrike" dirty="0">
                          <a:solidFill>
                            <a:srgbClr val="238293"/>
                          </a:solidFill>
                          <a:effectLst/>
                          <a:latin typeface="Century Gothic" panose="020B0502020202020204" pitchFamily="34" charset="0"/>
                        </a:rPr>
                        <a:t>TOTAL ACCOUNTS</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ENGAGED ACCOUNTS</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OPPORTUNITY ACCOUNTS</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WON ACCOUNTS</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PIPELINE CREATED</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REVENUE </a:t>
                      </a:r>
                      <a:br>
                        <a:rPr lang="en-US" sz="1400" u="none" strike="noStrike" dirty="0">
                          <a:solidFill>
                            <a:srgbClr val="238293"/>
                          </a:solidFill>
                          <a:effectLst/>
                          <a:latin typeface="Century Gothic" panose="020B0502020202020204" pitchFamily="34" charset="0"/>
                        </a:rPr>
                      </a:br>
                      <a:r>
                        <a:rPr lang="en-US" sz="1400" u="none" strike="noStrike" dirty="0">
                          <a:solidFill>
                            <a:srgbClr val="238293"/>
                          </a:solidFill>
                          <a:effectLst/>
                          <a:latin typeface="Century Gothic" panose="020B0502020202020204" pitchFamily="34" charset="0"/>
                        </a:rPr>
                        <a:t>WON</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REVENUE PER ACCOUNT</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tc>
                  <a:txBody>
                    <a:bodyPr/>
                    <a:lstStyle/>
                    <a:p>
                      <a:pPr algn="ctr" fontAlgn="ctr"/>
                      <a:r>
                        <a:rPr lang="en-US" sz="1400" u="none" strike="noStrike" dirty="0">
                          <a:solidFill>
                            <a:srgbClr val="238293"/>
                          </a:solidFill>
                          <a:effectLst/>
                          <a:latin typeface="Century Gothic" panose="020B0502020202020204" pitchFamily="34" charset="0"/>
                        </a:rPr>
                        <a:t>VELOCITY</a:t>
                      </a:r>
                      <a:endParaRPr lang="en-US" sz="1400" b="0" i="0" u="none" strike="noStrike" dirty="0">
                        <a:solidFill>
                          <a:srgbClr val="238293"/>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2793780582"/>
                  </a:ext>
                </a:extLst>
              </a:tr>
              <a:tr h="380562">
                <a:tc>
                  <a:txBody>
                    <a:bodyPr/>
                    <a:lstStyle/>
                    <a:p>
                      <a:pPr algn="l" fontAlgn="b"/>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8058" marR="8058" marT="8058" marB="0" anchor="b">
                    <a:lnR w="12700" cap="flat" cmpd="sng" algn="ctr">
                      <a:solidFill>
                        <a:schemeClr val="bg1">
                          <a:lumMod val="50000"/>
                        </a:schemeClr>
                      </a:solidFill>
                      <a:prstDash val="solid"/>
                      <a:round/>
                      <a:headEnd type="none" w="med" len="med"/>
                      <a:tailEnd type="none" w="med" len="med"/>
                    </a:lnR>
                    <a:lnB w="28575" cap="flat" cmpd="sng" algn="ctr">
                      <a:solidFill>
                        <a:schemeClr val="bg1">
                          <a:lumMod val="50000"/>
                        </a:schemeClr>
                      </a:solidFill>
                      <a:prstDash val="solid"/>
                      <a:round/>
                      <a:headEnd type="none" w="med" len="med"/>
                      <a:tailEnd type="none" w="med" len="med"/>
                    </a:lnB>
                    <a:noFill/>
                  </a:tcPr>
                </a:tc>
                <a:tc>
                  <a:txBody>
                    <a:bodyPr/>
                    <a:lstStyle/>
                    <a:p>
                      <a:pPr algn="ctr" fontAlgn="ctr"/>
                      <a:r>
                        <a:rPr lang="en-US" sz="1400" u="none" strike="noStrike" dirty="0">
                          <a:solidFill>
                            <a:schemeClr val="bg1"/>
                          </a:solidFill>
                          <a:effectLst/>
                          <a:latin typeface="Century Gothic" panose="020B0502020202020204" pitchFamily="34" charset="0"/>
                        </a:rPr>
                        <a:t>#</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238293"/>
                    </a:solidFill>
                  </a:tcPr>
                </a:tc>
                <a:tc>
                  <a:txBody>
                    <a:bodyPr/>
                    <a:lstStyle/>
                    <a:p>
                      <a:pPr algn="ctr" fontAlgn="ctr"/>
                      <a:r>
                        <a:rPr lang="en-US" sz="1400" u="none" strike="noStrike" dirty="0">
                          <a:solidFill>
                            <a:schemeClr val="bg1"/>
                          </a:solidFill>
                          <a:effectLst/>
                          <a:latin typeface="Century Gothic" panose="020B0502020202020204" pitchFamily="34" charset="0"/>
                        </a:rPr>
                        <a:t># / %</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1A6370"/>
                    </a:solidFill>
                  </a:tcPr>
                </a:tc>
                <a:tc>
                  <a:txBody>
                    <a:bodyPr/>
                    <a:lstStyle/>
                    <a:p>
                      <a:pPr algn="ctr" fontAlgn="ctr"/>
                      <a:r>
                        <a:rPr lang="en-US" sz="1400" u="none" strike="noStrike" dirty="0">
                          <a:solidFill>
                            <a:schemeClr val="bg1"/>
                          </a:solidFill>
                          <a:effectLst/>
                          <a:latin typeface="Century Gothic" panose="020B0502020202020204" pitchFamily="34" charset="0"/>
                        </a:rPr>
                        <a:t># / %</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1A6370"/>
                    </a:solidFill>
                  </a:tcPr>
                </a:tc>
                <a:tc>
                  <a:txBody>
                    <a:bodyPr/>
                    <a:lstStyle/>
                    <a:p>
                      <a:pPr algn="ctr" fontAlgn="ctr"/>
                      <a:r>
                        <a:rPr lang="en-US" sz="1400" u="none" strike="noStrike" dirty="0">
                          <a:solidFill>
                            <a:schemeClr val="bg1"/>
                          </a:solidFill>
                          <a:effectLst/>
                          <a:latin typeface="Century Gothic" panose="020B0502020202020204" pitchFamily="34" charset="0"/>
                        </a:rPr>
                        <a:t># / %</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1A6370"/>
                    </a:solidFill>
                  </a:tcPr>
                </a:tc>
                <a:tc>
                  <a:txBody>
                    <a:bodyPr/>
                    <a:lstStyle/>
                    <a:p>
                      <a:pPr algn="ctr" fontAlgn="ctr"/>
                      <a:r>
                        <a:rPr lang="en-US" sz="1400" u="none" strike="noStrike" dirty="0">
                          <a:solidFill>
                            <a:schemeClr val="bg1"/>
                          </a:solidFill>
                          <a:effectLst/>
                          <a:latin typeface="Century Gothic" panose="020B0502020202020204" pitchFamily="34" charset="0"/>
                        </a:rPr>
                        <a:t>$</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238293"/>
                    </a:solidFill>
                  </a:tcPr>
                </a:tc>
                <a:tc>
                  <a:txBody>
                    <a:bodyPr/>
                    <a:lstStyle/>
                    <a:p>
                      <a:pPr algn="ctr" fontAlgn="ctr"/>
                      <a:r>
                        <a:rPr lang="en-US" sz="1400" u="none" strike="noStrike" dirty="0">
                          <a:solidFill>
                            <a:schemeClr val="bg1"/>
                          </a:solidFill>
                          <a:effectLst/>
                          <a:latin typeface="Century Gothic" panose="020B0502020202020204" pitchFamily="34" charset="0"/>
                        </a:rPr>
                        <a:t>$</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238293"/>
                    </a:solidFill>
                  </a:tcPr>
                </a:tc>
                <a:tc>
                  <a:txBody>
                    <a:bodyPr/>
                    <a:lstStyle/>
                    <a:p>
                      <a:pPr algn="ctr" fontAlgn="ctr"/>
                      <a:r>
                        <a:rPr lang="en-US" sz="1400" u="none" strike="noStrike" dirty="0">
                          <a:solidFill>
                            <a:schemeClr val="bg1"/>
                          </a:solidFill>
                          <a:effectLst/>
                          <a:latin typeface="Century Gothic" panose="020B0502020202020204" pitchFamily="34" charset="0"/>
                        </a:rPr>
                        <a:t>$</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238293"/>
                    </a:solidFill>
                  </a:tcPr>
                </a:tc>
                <a:tc>
                  <a:txBody>
                    <a:bodyPr/>
                    <a:lstStyle/>
                    <a:p>
                      <a:pPr algn="ctr" fontAlgn="ctr"/>
                      <a:r>
                        <a:rPr lang="en-US" sz="1400" u="none" strike="noStrike" dirty="0">
                          <a:solidFill>
                            <a:schemeClr val="bg1"/>
                          </a:solidFill>
                          <a:effectLst/>
                          <a:latin typeface="Century Gothic" panose="020B0502020202020204" pitchFamily="34" charset="0"/>
                        </a:rPr>
                        <a:t># of Days</a:t>
                      </a:r>
                      <a:endParaRPr lang="en-US" sz="1400" b="0" i="0" u="none" strike="noStrike" dirty="0">
                        <a:solidFill>
                          <a:schemeClr val="bg1"/>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rgbClr val="238293"/>
                    </a:solidFill>
                  </a:tcPr>
                </a:tc>
                <a:extLst>
                  <a:ext uri="{0D108BD9-81ED-4DB2-BD59-A6C34878D82A}">
                    <a16:rowId xmlns:a16="http://schemas.microsoft.com/office/drawing/2014/main" val="2964440080"/>
                  </a:ext>
                </a:extLst>
              </a:tr>
              <a:tr h="634271">
                <a:tc>
                  <a:txBody>
                    <a:bodyPr/>
                    <a:lstStyle/>
                    <a:p>
                      <a:pPr algn="l" fontAlgn="ctr"/>
                      <a:r>
                        <a:rPr lang="en-US" sz="1200" u="none" strike="noStrike" dirty="0">
                          <a:effectLst/>
                          <a:latin typeface="Century Gothic" panose="020B0502020202020204" pitchFamily="34" charset="0"/>
                        </a:rPr>
                        <a:t>Segment 1</a:t>
                      </a:r>
                      <a:endParaRPr lang="en-US" sz="1200" b="0" i="0" u="none" strike="noStrike" dirty="0">
                        <a:solidFill>
                          <a:srgbClr val="000000"/>
                        </a:solidFill>
                        <a:effectLst/>
                        <a:latin typeface="Century Gothic" panose="020B0502020202020204" pitchFamily="34" charset="0"/>
                      </a:endParaRPr>
                    </a:p>
                  </a:txBody>
                  <a:tcPr marR="45720"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749617"/>
                  </a:ext>
                </a:extLst>
              </a:tr>
              <a:tr h="634271">
                <a:tc>
                  <a:txBody>
                    <a:bodyPr/>
                    <a:lstStyle/>
                    <a:p>
                      <a:pPr algn="l" fontAlgn="ctr"/>
                      <a:r>
                        <a:rPr lang="en-US" sz="1200" u="none" strike="noStrike" dirty="0">
                          <a:effectLst/>
                          <a:latin typeface="Century Gothic" panose="020B0502020202020204" pitchFamily="34" charset="0"/>
                        </a:rPr>
                        <a:t>Segment 2</a:t>
                      </a:r>
                      <a:endParaRPr lang="en-US" sz="1200" b="0" i="0" u="none" strike="noStrike" dirty="0">
                        <a:solidFill>
                          <a:srgbClr val="000000"/>
                        </a:solidFill>
                        <a:effectLst/>
                        <a:latin typeface="Century Gothic" panose="020B0502020202020204" pitchFamily="34" charset="0"/>
                      </a:endParaRPr>
                    </a:p>
                  </a:txBody>
                  <a:tcPr marR="45720"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extLst>
                  <a:ext uri="{0D108BD9-81ED-4DB2-BD59-A6C34878D82A}">
                    <a16:rowId xmlns:a16="http://schemas.microsoft.com/office/drawing/2014/main" val="2510078339"/>
                  </a:ext>
                </a:extLst>
              </a:tr>
              <a:tr h="634271">
                <a:tc>
                  <a:txBody>
                    <a:bodyPr/>
                    <a:lstStyle/>
                    <a:p>
                      <a:pPr algn="l" fontAlgn="ctr"/>
                      <a:r>
                        <a:rPr lang="en-US" sz="1200" u="none" strike="noStrike" dirty="0">
                          <a:effectLst/>
                          <a:latin typeface="Century Gothic" panose="020B0502020202020204" pitchFamily="34" charset="0"/>
                        </a:rPr>
                        <a:t>Segment 3</a:t>
                      </a:r>
                      <a:endParaRPr lang="en-US" sz="1200" b="0" i="0" u="none" strike="noStrike" dirty="0">
                        <a:solidFill>
                          <a:srgbClr val="000000"/>
                        </a:solidFill>
                        <a:effectLst/>
                        <a:latin typeface="Century Gothic" panose="020B0502020202020204" pitchFamily="34" charset="0"/>
                      </a:endParaRPr>
                    </a:p>
                  </a:txBody>
                  <a:tcPr marR="45720"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a:solidFill>
                            <a:srgbClr val="1A6370"/>
                          </a:solidFill>
                          <a:effectLst/>
                          <a:latin typeface="Century Gothic" panose="020B0502020202020204" pitchFamily="34" charset="0"/>
                        </a:rPr>
                        <a:t> </a:t>
                      </a:r>
                      <a:endParaRPr lang="en-US" sz="2000" b="0" i="0" u="none" strike="noStrike">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6528068"/>
                  </a:ext>
                </a:extLst>
              </a:tr>
              <a:tr h="634271">
                <a:tc>
                  <a:txBody>
                    <a:bodyPr/>
                    <a:lstStyle/>
                    <a:p>
                      <a:pPr algn="l" fontAlgn="ctr"/>
                      <a:r>
                        <a:rPr lang="en-US" sz="1200" u="none" strike="noStrike" dirty="0">
                          <a:effectLst/>
                          <a:latin typeface="Century Gothic" panose="020B0502020202020204" pitchFamily="34" charset="0"/>
                        </a:rPr>
                        <a:t>Segment 4</a:t>
                      </a:r>
                      <a:endParaRPr lang="en-US" sz="1200" b="0" i="0" u="none" strike="noStrike" dirty="0">
                        <a:solidFill>
                          <a:srgbClr val="000000"/>
                        </a:solidFill>
                        <a:effectLst/>
                        <a:latin typeface="Century Gothic" panose="020B0502020202020204" pitchFamily="34" charset="0"/>
                      </a:endParaRPr>
                    </a:p>
                  </a:txBody>
                  <a:tcPr marR="45720"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extLst>
                  <a:ext uri="{0D108BD9-81ED-4DB2-BD59-A6C34878D82A}">
                    <a16:rowId xmlns:a16="http://schemas.microsoft.com/office/drawing/2014/main" val="4224662818"/>
                  </a:ext>
                </a:extLst>
              </a:tr>
              <a:tr h="634271">
                <a:tc>
                  <a:txBody>
                    <a:bodyPr/>
                    <a:lstStyle/>
                    <a:p>
                      <a:pPr algn="l" fontAlgn="ctr"/>
                      <a:r>
                        <a:rPr lang="en-US" sz="1200" u="none" strike="noStrike" dirty="0">
                          <a:effectLst/>
                          <a:latin typeface="Century Gothic" panose="020B0502020202020204" pitchFamily="34" charset="0"/>
                        </a:rPr>
                        <a:t>Segment 5</a:t>
                      </a:r>
                      <a:endParaRPr lang="en-US" sz="1200" b="0" i="0" u="none" strike="noStrike" dirty="0">
                        <a:solidFill>
                          <a:srgbClr val="000000"/>
                        </a:solidFill>
                        <a:effectLst/>
                        <a:latin typeface="Century Gothic" panose="020B0502020202020204" pitchFamily="34" charset="0"/>
                      </a:endParaRPr>
                    </a:p>
                  </a:txBody>
                  <a:tcPr marR="45720"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a:solidFill>
                            <a:schemeClr val="tx1">
                              <a:lumMod val="75000"/>
                              <a:lumOff val="25000"/>
                            </a:schemeClr>
                          </a:solidFill>
                          <a:effectLst/>
                          <a:latin typeface="Century Gothic" panose="020B0502020202020204" pitchFamily="34" charset="0"/>
                        </a:rPr>
                        <a:t> </a:t>
                      </a:r>
                      <a:endParaRPr lang="en-US" sz="2000" b="0" i="0" u="none" strike="noStrike">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a:solidFill>
                            <a:srgbClr val="1A6370"/>
                          </a:solidFill>
                          <a:effectLst/>
                          <a:latin typeface="Century Gothic" panose="020B0502020202020204" pitchFamily="34" charset="0"/>
                        </a:rPr>
                        <a:t> </a:t>
                      </a:r>
                      <a:endParaRPr lang="en-US" sz="2000" b="0" i="0" u="none" strike="noStrike">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8504015"/>
                  </a:ext>
                </a:extLst>
              </a:tr>
              <a:tr h="634271">
                <a:tc>
                  <a:txBody>
                    <a:bodyPr/>
                    <a:lstStyle/>
                    <a:p>
                      <a:pPr algn="l" fontAlgn="ctr"/>
                      <a:r>
                        <a:rPr lang="en-US" sz="1200" u="none" strike="noStrike" dirty="0">
                          <a:effectLst/>
                          <a:latin typeface="Century Gothic" panose="020B0502020202020204" pitchFamily="34" charset="0"/>
                        </a:rPr>
                        <a:t>Segment 6</a:t>
                      </a:r>
                      <a:endParaRPr lang="en-US" sz="1200" b="0" i="0" u="none" strike="noStrike" dirty="0">
                        <a:solidFill>
                          <a:srgbClr val="000000"/>
                        </a:solidFill>
                        <a:effectLst/>
                        <a:latin typeface="Century Gothic" panose="020B0502020202020204" pitchFamily="34" charset="0"/>
                      </a:endParaRPr>
                    </a:p>
                  </a:txBody>
                  <a:tcPr marR="45720"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rgbClr val="1A6370"/>
                          </a:solidFill>
                          <a:effectLst/>
                          <a:latin typeface="Century Gothic" panose="020B0502020202020204" pitchFamily="34" charset="0"/>
                        </a:rPr>
                        <a:t> </a:t>
                      </a:r>
                      <a:endParaRPr lang="en-US" sz="2000" b="0" i="0" u="none" strike="noStrike" dirty="0">
                        <a:solidFill>
                          <a:srgbClr val="1A6370"/>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algn="ctr" fontAlgn="ctr"/>
                      <a:r>
                        <a:rPr lang="en-US" sz="2000" u="none" strike="noStrike" dirty="0">
                          <a:solidFill>
                            <a:schemeClr val="tx1">
                              <a:lumMod val="75000"/>
                              <a:lumOff val="25000"/>
                            </a:schemeClr>
                          </a:solidFill>
                          <a:effectLst/>
                          <a:latin typeface="Century Gothic" panose="020B0502020202020204" pitchFamily="34" charset="0"/>
                        </a:rPr>
                        <a:t> </a:t>
                      </a:r>
                      <a:endParaRPr lang="en-US" sz="2000" b="0" i="0" u="none" strike="noStrike" dirty="0">
                        <a:solidFill>
                          <a:schemeClr val="tx1">
                            <a:lumMod val="75000"/>
                            <a:lumOff val="25000"/>
                          </a:schemeClr>
                        </a:solidFill>
                        <a:effectLst/>
                        <a:latin typeface="Century Gothic" panose="020B0502020202020204" pitchFamily="34" charset="0"/>
                      </a:endParaRPr>
                    </a:p>
                  </a:txBody>
                  <a:tcPr marL="8058" marR="8058" marT="8058" marB="0" anchor="ctr">
                    <a:lnL w="12700" cap="flat" cmpd="sng" algn="ctr">
                      <a:solidFill>
                        <a:schemeClr val="bg1">
                          <a:lumMod val="7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extLst>
                  <a:ext uri="{0D108BD9-81ED-4DB2-BD59-A6C34878D82A}">
                    <a16:rowId xmlns:a16="http://schemas.microsoft.com/office/drawing/2014/main" val="2373685442"/>
                  </a:ext>
                </a:extLst>
              </a:tr>
            </a:tbl>
          </a:graphicData>
        </a:graphic>
      </p:graphicFrame>
      <p:grpSp>
        <p:nvGrpSpPr>
          <p:cNvPr id="33" name="Group 32">
            <a:extLst>
              <a:ext uri="{FF2B5EF4-FFF2-40B4-BE49-F238E27FC236}">
                <a16:creationId xmlns:a16="http://schemas.microsoft.com/office/drawing/2014/main" id="{FF7F29D7-DC41-D659-F45F-B55BEE593F06}"/>
              </a:ext>
            </a:extLst>
          </p:cNvPr>
          <p:cNvGrpSpPr>
            <a:grpSpLocks noChangeAspect="1"/>
          </p:cNvGrpSpPr>
          <p:nvPr/>
        </p:nvGrpSpPr>
        <p:grpSpPr>
          <a:xfrm>
            <a:off x="10596008" y="6159107"/>
            <a:ext cx="1325880" cy="625573"/>
            <a:chOff x="7146234" y="4423550"/>
            <a:chExt cx="4850063" cy="2288344"/>
          </a:xfrm>
        </p:grpSpPr>
        <p:grpSp>
          <p:nvGrpSpPr>
            <p:cNvPr id="34" name="Graphic 3">
              <a:extLst>
                <a:ext uri="{FF2B5EF4-FFF2-40B4-BE49-F238E27FC236}">
                  <a16:creationId xmlns:a16="http://schemas.microsoft.com/office/drawing/2014/main" id="{48FDB10F-DD9B-884F-67E4-F9FEA1DE7BC8}"/>
                </a:ext>
              </a:extLst>
            </p:cNvPr>
            <p:cNvGrpSpPr/>
            <p:nvPr/>
          </p:nvGrpSpPr>
          <p:grpSpPr>
            <a:xfrm>
              <a:off x="7146234" y="4423550"/>
              <a:ext cx="4850063" cy="1754651"/>
              <a:chOff x="0" y="0"/>
              <a:chExt cx="2642190" cy="956167"/>
            </a:xfrm>
            <a:solidFill>
              <a:srgbClr val="0033A3"/>
            </a:solidFill>
          </p:grpSpPr>
          <p:sp>
            <p:nvSpPr>
              <p:cNvPr id="60" name="Freeform 59">
                <a:extLst>
                  <a:ext uri="{FF2B5EF4-FFF2-40B4-BE49-F238E27FC236}">
                    <a16:creationId xmlns:a16="http://schemas.microsoft.com/office/drawing/2014/main" id="{2A754002-AE24-4E11-EB61-FE12492B6A6C}"/>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238293"/>
                  </a:gs>
                  <a:gs pos="99000">
                    <a:srgbClr val="7ABCBF"/>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05186EF-E691-5489-751F-C55F85D36EB8}"/>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2626BA6C-5CAA-4711-6899-5DA33411B0A1}"/>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5" name="Group 34">
              <a:extLst>
                <a:ext uri="{FF2B5EF4-FFF2-40B4-BE49-F238E27FC236}">
                  <a16:creationId xmlns:a16="http://schemas.microsoft.com/office/drawing/2014/main" id="{0666C16C-C657-48EB-0FDB-DF2AE2CB495E}"/>
                </a:ext>
              </a:extLst>
            </p:cNvPr>
            <p:cNvGrpSpPr/>
            <p:nvPr/>
          </p:nvGrpSpPr>
          <p:grpSpPr>
            <a:xfrm>
              <a:off x="7146234" y="6320753"/>
              <a:ext cx="4846320" cy="391141"/>
              <a:chOff x="7146234" y="6320753"/>
              <a:chExt cx="4846320" cy="391141"/>
            </a:xfrm>
          </p:grpSpPr>
          <p:grpSp>
            <p:nvGrpSpPr>
              <p:cNvPr id="36" name="Group 35">
                <a:extLst>
                  <a:ext uri="{FF2B5EF4-FFF2-40B4-BE49-F238E27FC236}">
                    <a16:creationId xmlns:a16="http://schemas.microsoft.com/office/drawing/2014/main" id="{A014038C-76B4-217E-41DD-C3373C30400B}"/>
                  </a:ext>
                </a:extLst>
              </p:cNvPr>
              <p:cNvGrpSpPr/>
              <p:nvPr/>
            </p:nvGrpSpPr>
            <p:grpSpPr>
              <a:xfrm>
                <a:off x="7156363" y="6320753"/>
                <a:ext cx="4836191" cy="391049"/>
                <a:chOff x="7156363" y="6320753"/>
                <a:chExt cx="4836191" cy="391049"/>
              </a:xfrm>
            </p:grpSpPr>
            <p:sp>
              <p:nvSpPr>
                <p:cNvPr id="39" name="Freeform 38">
                  <a:extLst>
                    <a:ext uri="{FF2B5EF4-FFF2-40B4-BE49-F238E27FC236}">
                      <a16:creationId xmlns:a16="http://schemas.microsoft.com/office/drawing/2014/main" id="{CDE4AB57-0F9D-92EC-227E-2065B250E1E5}"/>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F18B8AD-5A47-6B70-FC27-24F29077A3E1}"/>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BA193514-BAA0-AF25-2BCE-1763085F5E9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904053F-EED0-4F1D-0303-108E74EB3AAA}"/>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solidFill>
                  <a:srgbClr val="238293"/>
                </a:solid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A81DD518-1C93-9914-AC8D-0311BD7DA3A8}"/>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solidFill>
                  <a:srgbClr val="238293"/>
                </a:solid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5121DD38-BC5D-9994-C624-FA16B03A61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B9AF606-B4D8-15D0-28E5-002B00A1682B}"/>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1E1B12E9-E768-6DFC-99C8-88D814E8255F}"/>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solidFill>
                  <a:srgbClr val="238293"/>
                </a:solid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D6BEE435-2327-7F63-161B-8126947677F6}"/>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solidFill>
                  <a:srgbClr val="238293"/>
                </a:solid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E044C14D-E2D6-92CA-397B-E38CA7D7FF45}"/>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solidFill>
                  <a:srgbClr val="238293"/>
                </a:solid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7B83910F-52FB-73D8-4A19-3CE5E427B3FF}"/>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F8533523-9E4A-3B28-1EEE-12AC796230AB}"/>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solidFill>
                  <a:srgbClr val="238293"/>
                </a:soli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8649693-4A14-3A5B-6A7B-3BF47479748C}"/>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solidFill>
                  <a:srgbClr val="238293"/>
                </a:solid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59E7D27F-3285-0EBA-15A5-E24BF91914DB}"/>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F14FD431-3EE2-568A-5673-3D0B431154AE}"/>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solidFill>
                  <a:srgbClr val="238293"/>
                </a:solid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DC54693F-E1CA-D1BB-5CCF-063DF5D18176}"/>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solidFill>
                  <a:srgbClr val="238293"/>
                </a:solid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1CD9E02-4197-1438-A9AC-907D9A25061B}"/>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34431AEB-7200-C1B4-5FFB-C84C7D706C88}"/>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7F7F915F-381E-A8AA-A383-FC6441309FA8}"/>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solidFill>
                  <a:srgbClr val="238293"/>
                </a:solid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637F61E7-C176-0EB3-12B5-6AA541C4F8AC}"/>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D9BF7A77-85BC-633F-CD50-538393F302E8}"/>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solidFill>
                  <a:srgbClr val="238293"/>
                </a:solidFill>
                <a:ln w="8653" cap="flat">
                  <a:noFill/>
                  <a:prstDash val="solid"/>
                  <a:miter/>
                </a:ln>
              </p:spPr>
              <p:txBody>
                <a:bodyPr rtlCol="0" anchor="ctr"/>
                <a:lstStyle/>
                <a:p>
                  <a:endParaRPr lang="en-US"/>
                </a:p>
              </p:txBody>
            </p:sp>
          </p:grpSp>
          <p:sp>
            <p:nvSpPr>
              <p:cNvPr id="37" name="Freeform 36">
                <a:extLst>
                  <a:ext uri="{FF2B5EF4-FFF2-40B4-BE49-F238E27FC236}">
                    <a16:creationId xmlns:a16="http://schemas.microsoft.com/office/drawing/2014/main" id="{E05F1225-9460-1F8D-6459-329C66A76DC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238293"/>
                  </a:gs>
                  <a:gs pos="99000">
                    <a:srgbClr val="7ABCBF"/>
                  </a:gs>
                </a:gsLst>
                <a:lin ang="0" scaled="0"/>
              </a:gradFill>
              <a:ln w="8653"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9872386C-A23A-4AEF-E404-D76692CD5B47}"/>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38293">
                  <a:alpha val="74902"/>
                </a:srgbClr>
              </a:solidFill>
              <a:ln w="8653" cap="flat">
                <a:noFill/>
                <a:prstDash val="solid"/>
                <a:miter/>
              </a:ln>
            </p:spPr>
            <p:txBody>
              <a:bodyPr rtlCol="0" anchor="ctr"/>
              <a:lstStyle/>
              <a:p>
                <a:endParaRPr lang="en-US"/>
              </a:p>
            </p:txBody>
          </p:sp>
        </p:grpSp>
      </p:grpSp>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6" name="TextBox 65">
            <a:extLst>
              <a:ext uri="{FF2B5EF4-FFF2-40B4-BE49-F238E27FC236}">
                <a16:creationId xmlns:a16="http://schemas.microsoft.com/office/drawing/2014/main" id="{392C93AE-3A98-939C-33D7-9A33299B1D81}"/>
              </a:ext>
            </a:extLst>
          </p:cNvPr>
          <p:cNvSpPr txBox="1"/>
          <p:nvPr/>
        </p:nvSpPr>
        <p:spPr>
          <a:xfrm>
            <a:off x="324092" y="338408"/>
            <a:ext cx="6858000" cy="615553"/>
          </a:xfrm>
          <a:prstGeom prst="rect">
            <a:avLst/>
          </a:prstGeom>
          <a:noFill/>
        </p:spPr>
        <p:txBody>
          <a:bodyPr wrap="square">
            <a:spAutoFit/>
          </a:bodyPr>
          <a:lstStyle/>
          <a:p>
            <a:r>
              <a:rPr lang="en-US" sz="3400" dirty="0">
                <a:solidFill>
                  <a:srgbClr val="238293"/>
                </a:solidFill>
                <a:latin typeface="Century Gothic" panose="020B0502020202020204" pitchFamily="34" charset="0"/>
              </a:rPr>
              <a:t>ABM Scorecard</a:t>
            </a:r>
          </a:p>
        </p:txBody>
      </p:sp>
      <p:sp>
        <p:nvSpPr>
          <p:cNvPr id="68" name="TextBox 67">
            <a:extLst>
              <a:ext uri="{FF2B5EF4-FFF2-40B4-BE49-F238E27FC236}">
                <a16:creationId xmlns:a16="http://schemas.microsoft.com/office/drawing/2014/main" id="{AFA22579-B276-CFCA-0BF8-6E0E4353EDF9}"/>
              </a:ext>
            </a:extLst>
          </p:cNvPr>
          <p:cNvSpPr txBox="1"/>
          <p:nvPr/>
        </p:nvSpPr>
        <p:spPr>
          <a:xfrm>
            <a:off x="7181596" y="444320"/>
            <a:ext cx="1377538" cy="461665"/>
          </a:xfrm>
          <a:prstGeom prst="rect">
            <a:avLst/>
          </a:prstGeom>
          <a:noFill/>
        </p:spPr>
        <p:txBody>
          <a:bodyPr wrap="square">
            <a:spAutoFit/>
          </a:bodyPr>
          <a:lstStyle/>
          <a:p>
            <a:pPr algn="r"/>
            <a:r>
              <a:rPr lang="en-US" sz="1200" dirty="0">
                <a:solidFill>
                  <a:schemeClr val="tx1">
                    <a:lumMod val="65000"/>
                    <a:lumOff val="35000"/>
                  </a:schemeClr>
                </a:solidFill>
                <a:latin typeface="Century Gothic" panose="020B0502020202020204" pitchFamily="34" charset="0"/>
              </a:rPr>
              <a:t>Time Frame</a:t>
            </a:r>
          </a:p>
          <a:p>
            <a:pPr algn="r"/>
            <a:r>
              <a:rPr lang="en-US" sz="1200" dirty="0">
                <a:solidFill>
                  <a:schemeClr val="tx1">
                    <a:lumMod val="65000"/>
                    <a:lumOff val="35000"/>
                  </a:schemeClr>
                </a:solidFill>
                <a:latin typeface="Century Gothic" panose="020B0502020202020204" pitchFamily="34" charset="0"/>
              </a:rPr>
              <a:t>Represented</a:t>
            </a:r>
          </a:p>
        </p:txBody>
      </p:sp>
      <p:graphicFrame>
        <p:nvGraphicFramePr>
          <p:cNvPr id="77" name="Table 76">
            <a:extLst>
              <a:ext uri="{FF2B5EF4-FFF2-40B4-BE49-F238E27FC236}">
                <a16:creationId xmlns:a16="http://schemas.microsoft.com/office/drawing/2014/main" id="{9AF3F23A-EFB6-E77E-1EDA-04C89574D8B9}"/>
              </a:ext>
            </a:extLst>
          </p:cNvPr>
          <p:cNvGraphicFramePr>
            <a:graphicFrameLocks noGrp="1"/>
          </p:cNvGraphicFramePr>
          <p:nvPr>
            <p:extLst>
              <p:ext uri="{D42A27DB-BD31-4B8C-83A1-F6EECF244321}">
                <p14:modId xmlns:p14="http://schemas.microsoft.com/office/powerpoint/2010/main" val="900417638"/>
              </p:ext>
            </p:extLst>
          </p:nvPr>
        </p:nvGraphicFramePr>
        <p:xfrm>
          <a:off x="8558638" y="338407"/>
          <a:ext cx="3436642" cy="593507"/>
        </p:xfrm>
        <a:graphic>
          <a:graphicData uri="http://schemas.openxmlformats.org/drawingml/2006/table">
            <a:tbl>
              <a:tblPr firstRow="1" bandRow="1">
                <a:tableStyleId>{5C22544A-7EE6-4342-B048-85BDC9FD1C3A}</a:tableStyleId>
              </a:tblPr>
              <a:tblGrid>
                <a:gridCol w="3436642">
                  <a:extLst>
                    <a:ext uri="{9D8B030D-6E8A-4147-A177-3AD203B41FA5}">
                      <a16:colId xmlns:a16="http://schemas.microsoft.com/office/drawing/2014/main" val="9942878"/>
                    </a:ext>
                  </a:extLst>
                </a:gridCol>
              </a:tblGrid>
              <a:tr h="593507">
                <a:tc>
                  <a:txBody>
                    <a:bodyPr/>
                    <a:lstStyle/>
                    <a:p>
                      <a:pPr algn="ctr"/>
                      <a:endParaRPr lang="en-US" b="0" dirty="0">
                        <a:solidFill>
                          <a:schemeClr val="tx1">
                            <a:lumMod val="75000"/>
                            <a:lumOff val="2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5317722"/>
                  </a:ext>
                </a:extLst>
              </a:tr>
            </a:tbl>
          </a:graphicData>
        </a:graphic>
      </p:graphicFrame>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23829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3" name="Table 2">
            <a:extLst>
              <a:ext uri="{FF2B5EF4-FFF2-40B4-BE49-F238E27FC236}">
                <a16:creationId xmlns:a16="http://schemas.microsoft.com/office/drawing/2014/main" id="{0D8728CF-4F2E-840E-D523-6E6E132A5261}"/>
              </a:ext>
            </a:extLst>
          </p:cNvPr>
          <p:cNvGraphicFramePr>
            <a:graphicFrameLocks noGrp="1"/>
          </p:cNvGraphicFramePr>
          <p:nvPr>
            <p:extLst>
              <p:ext uri="{D42A27DB-BD31-4B8C-83A1-F6EECF244321}">
                <p14:modId xmlns:p14="http://schemas.microsoft.com/office/powerpoint/2010/main" val="3595385663"/>
              </p:ext>
            </p:extLst>
          </p:nvPr>
        </p:nvGraphicFramePr>
        <p:xfrm>
          <a:off x="344058" y="1137880"/>
          <a:ext cx="11651222" cy="5263535"/>
        </p:xfrm>
        <a:graphic>
          <a:graphicData uri="http://schemas.openxmlformats.org/drawingml/2006/table">
            <a:tbl>
              <a:tblPr firstRow="1" firstCol="1" bandRow="1">
                <a:tableStyleId>{5C22544A-7EE6-4342-B048-85BDC9FD1C3A}</a:tableStyleId>
              </a:tblPr>
              <a:tblGrid>
                <a:gridCol w="2494145">
                  <a:extLst>
                    <a:ext uri="{9D8B030D-6E8A-4147-A177-3AD203B41FA5}">
                      <a16:colId xmlns:a16="http://schemas.microsoft.com/office/drawing/2014/main" val="4269460571"/>
                    </a:ext>
                  </a:extLst>
                </a:gridCol>
                <a:gridCol w="3847605">
                  <a:extLst>
                    <a:ext uri="{9D8B030D-6E8A-4147-A177-3AD203B41FA5}">
                      <a16:colId xmlns:a16="http://schemas.microsoft.com/office/drawing/2014/main" val="2112142354"/>
                    </a:ext>
                  </a:extLst>
                </a:gridCol>
                <a:gridCol w="2654736">
                  <a:extLst>
                    <a:ext uri="{9D8B030D-6E8A-4147-A177-3AD203B41FA5}">
                      <a16:colId xmlns:a16="http://schemas.microsoft.com/office/drawing/2014/main" val="3497846195"/>
                    </a:ext>
                  </a:extLst>
                </a:gridCol>
                <a:gridCol w="2654736">
                  <a:extLst>
                    <a:ext uri="{9D8B030D-6E8A-4147-A177-3AD203B41FA5}">
                      <a16:colId xmlns:a16="http://schemas.microsoft.com/office/drawing/2014/main" val="2817551302"/>
                    </a:ext>
                  </a:extLst>
                </a:gridCol>
              </a:tblGrid>
              <a:tr h="684751">
                <a:tc>
                  <a:txBody>
                    <a:bodyPr/>
                    <a:lstStyle/>
                    <a:p>
                      <a:pPr marL="0" marR="0">
                        <a:spcBef>
                          <a:spcPts val="0"/>
                        </a:spcBef>
                        <a:spcAft>
                          <a:spcPts val="0"/>
                        </a:spcAft>
                      </a:pPr>
                      <a:r>
                        <a:rPr lang="en-US" sz="1400" b="0" dirty="0">
                          <a:solidFill>
                            <a:srgbClr val="1A6370"/>
                          </a:solidFill>
                          <a:effectLst/>
                          <a:latin typeface="Century Gothic" panose="020B0502020202020204" pitchFamily="34" charset="0"/>
                        </a:rPr>
                        <a:t>TARGET ACCOUNT LIST </a:t>
                      </a:r>
                      <a:r>
                        <a:rPr lang="en-US" sz="1600" b="0" dirty="0">
                          <a:solidFill>
                            <a:srgbClr val="1A6370"/>
                          </a:solidFill>
                          <a:effectLst/>
                          <a:latin typeface="Century Gothic" panose="020B0502020202020204" pitchFamily="34" charset="0"/>
                        </a:rPr>
                        <a:t> </a:t>
                      </a:r>
                      <a:br>
                        <a:rPr lang="en-US" sz="1600" b="0" dirty="0">
                          <a:solidFill>
                            <a:srgbClr val="1A6370"/>
                          </a:solidFill>
                          <a:effectLst/>
                          <a:latin typeface="Century Gothic" panose="020B0502020202020204" pitchFamily="34" charset="0"/>
                        </a:rPr>
                      </a:br>
                      <a:r>
                        <a:rPr lang="en-US" sz="2400" b="0" dirty="0">
                          <a:solidFill>
                            <a:srgbClr val="1A6370"/>
                          </a:solidFill>
                          <a:effectLst/>
                          <a:latin typeface="Century Gothic" panose="020B0502020202020204" pitchFamily="34" charset="0"/>
                        </a:rPr>
                        <a:t>TAL METRIC</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4E2E4"/>
                    </a:solidFill>
                  </a:tcPr>
                </a:tc>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DESCRIPTION</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lgn="ctr">
                        <a:spcBef>
                          <a:spcPts val="0"/>
                        </a:spcBef>
                        <a:spcAft>
                          <a:spcPts val="0"/>
                        </a:spcAft>
                      </a:pPr>
                      <a:r>
                        <a:rPr lang="en-US" sz="2400" b="0" dirty="0">
                          <a:solidFill>
                            <a:schemeClr val="bg1"/>
                          </a:solidFill>
                          <a:effectLst/>
                          <a:latin typeface="Century Gothic" panose="020B0502020202020204" pitchFamily="34" charset="0"/>
                        </a:rPr>
                        <a:t>GOAL</a:t>
                      </a:r>
                      <a:endParaRPr lang="en-US" sz="1200" b="0" dirty="0">
                        <a:solidFill>
                          <a:schemeClr val="bg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38293"/>
                    </a:solidFill>
                  </a:tcPr>
                </a:tc>
                <a:tc>
                  <a:txBody>
                    <a:bodyPr/>
                    <a:lstStyle/>
                    <a:p>
                      <a:pPr marL="0" marR="0" algn="ctr">
                        <a:spcBef>
                          <a:spcPts val="0"/>
                        </a:spcBef>
                        <a:spcAft>
                          <a:spcPts val="0"/>
                        </a:spcAft>
                      </a:pPr>
                      <a:r>
                        <a:rPr lang="en-US" sz="2400" b="0" dirty="0">
                          <a:solidFill>
                            <a:schemeClr val="bg1"/>
                          </a:solidFill>
                          <a:effectLst/>
                          <a:latin typeface="Century Gothic" panose="020B0502020202020204" pitchFamily="34" charset="0"/>
                        </a:rPr>
                        <a:t>ACTUAL</a:t>
                      </a:r>
                      <a:endParaRPr lang="en-US" sz="1200" b="0" dirty="0">
                        <a:solidFill>
                          <a:schemeClr val="bg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A6370"/>
                    </a:solidFill>
                  </a:tcPr>
                </a:tc>
                <a:extLst>
                  <a:ext uri="{0D108BD9-81ED-4DB2-BD59-A6C34878D82A}">
                    <a16:rowId xmlns:a16="http://schemas.microsoft.com/office/drawing/2014/main" val="1780875742"/>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Opportunities</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Total opportunities generated from TAL</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161102000"/>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Pipeline</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Total pipeline generated from TAL</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39727513"/>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Pipeline Value</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Dollar value of net new opportunities generated</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1471268736"/>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Sales Velocity</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Average speed at which an account moves through the pipeline to generate revenue</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4032257737"/>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Close Rate</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Rate at which open deals are converting to won</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1563594051"/>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Average Contract Value</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Average contract value of all deals</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2959777409"/>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Revenue</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Total revenue earned on all accounts</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1062633764"/>
                  </a:ext>
                </a:extLst>
              </a:tr>
              <a:tr h="572348">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TAL Average Recurring Revenue (ARR)</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spcBef>
                          <a:spcPts val="0"/>
                        </a:spcBef>
                        <a:spcAft>
                          <a:spcPts val="0"/>
                        </a:spcAft>
                      </a:pPr>
                      <a:r>
                        <a:rPr lang="en-US" sz="1200" b="0" dirty="0">
                          <a:solidFill>
                            <a:srgbClr val="1A6370"/>
                          </a:solidFill>
                          <a:effectLst/>
                          <a:latin typeface="Century Gothic" panose="020B0502020202020204" pitchFamily="34" charset="0"/>
                        </a:rPr>
                        <a:t>Total revenue recurring from accounts</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095939331"/>
                  </a:ext>
                </a:extLst>
              </a:tr>
            </a:tbl>
          </a:graphicData>
        </a:graphic>
      </p:graphicFrame>
      <p:grpSp>
        <p:nvGrpSpPr>
          <p:cNvPr id="33" name="Group 32">
            <a:extLst>
              <a:ext uri="{FF2B5EF4-FFF2-40B4-BE49-F238E27FC236}">
                <a16:creationId xmlns:a16="http://schemas.microsoft.com/office/drawing/2014/main" id="{FF7F29D7-DC41-D659-F45F-B55BEE593F06}"/>
              </a:ext>
            </a:extLst>
          </p:cNvPr>
          <p:cNvGrpSpPr>
            <a:grpSpLocks noChangeAspect="1"/>
          </p:cNvGrpSpPr>
          <p:nvPr/>
        </p:nvGrpSpPr>
        <p:grpSpPr>
          <a:xfrm>
            <a:off x="10596008" y="6159107"/>
            <a:ext cx="1325880" cy="625573"/>
            <a:chOff x="7146234" y="4423550"/>
            <a:chExt cx="4850063" cy="2288344"/>
          </a:xfrm>
        </p:grpSpPr>
        <p:grpSp>
          <p:nvGrpSpPr>
            <p:cNvPr id="34" name="Graphic 3">
              <a:extLst>
                <a:ext uri="{FF2B5EF4-FFF2-40B4-BE49-F238E27FC236}">
                  <a16:creationId xmlns:a16="http://schemas.microsoft.com/office/drawing/2014/main" id="{48FDB10F-DD9B-884F-67E4-F9FEA1DE7BC8}"/>
                </a:ext>
              </a:extLst>
            </p:cNvPr>
            <p:cNvGrpSpPr/>
            <p:nvPr/>
          </p:nvGrpSpPr>
          <p:grpSpPr>
            <a:xfrm>
              <a:off x="7146234" y="4423550"/>
              <a:ext cx="4850063" cy="1754651"/>
              <a:chOff x="0" y="0"/>
              <a:chExt cx="2642190" cy="956167"/>
            </a:xfrm>
            <a:solidFill>
              <a:srgbClr val="0033A3"/>
            </a:solidFill>
          </p:grpSpPr>
          <p:sp>
            <p:nvSpPr>
              <p:cNvPr id="60" name="Freeform 59">
                <a:extLst>
                  <a:ext uri="{FF2B5EF4-FFF2-40B4-BE49-F238E27FC236}">
                    <a16:creationId xmlns:a16="http://schemas.microsoft.com/office/drawing/2014/main" id="{2A754002-AE24-4E11-EB61-FE12492B6A6C}"/>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238293"/>
                  </a:gs>
                  <a:gs pos="99000">
                    <a:srgbClr val="7ABCBF"/>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05186EF-E691-5489-751F-C55F85D36EB8}"/>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2626BA6C-5CAA-4711-6899-5DA33411B0A1}"/>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5" name="Group 34">
              <a:extLst>
                <a:ext uri="{FF2B5EF4-FFF2-40B4-BE49-F238E27FC236}">
                  <a16:creationId xmlns:a16="http://schemas.microsoft.com/office/drawing/2014/main" id="{0666C16C-C657-48EB-0FDB-DF2AE2CB495E}"/>
                </a:ext>
              </a:extLst>
            </p:cNvPr>
            <p:cNvGrpSpPr/>
            <p:nvPr/>
          </p:nvGrpSpPr>
          <p:grpSpPr>
            <a:xfrm>
              <a:off x="7146234" y="6320753"/>
              <a:ext cx="4846320" cy="391141"/>
              <a:chOff x="7146234" y="6320753"/>
              <a:chExt cx="4846320" cy="391141"/>
            </a:xfrm>
          </p:grpSpPr>
          <p:grpSp>
            <p:nvGrpSpPr>
              <p:cNvPr id="36" name="Group 35">
                <a:extLst>
                  <a:ext uri="{FF2B5EF4-FFF2-40B4-BE49-F238E27FC236}">
                    <a16:creationId xmlns:a16="http://schemas.microsoft.com/office/drawing/2014/main" id="{A014038C-76B4-217E-41DD-C3373C30400B}"/>
                  </a:ext>
                </a:extLst>
              </p:cNvPr>
              <p:cNvGrpSpPr/>
              <p:nvPr/>
            </p:nvGrpSpPr>
            <p:grpSpPr>
              <a:xfrm>
                <a:off x="7156363" y="6320753"/>
                <a:ext cx="4836191" cy="391049"/>
                <a:chOff x="7156363" y="6320753"/>
                <a:chExt cx="4836191" cy="391049"/>
              </a:xfrm>
            </p:grpSpPr>
            <p:sp>
              <p:nvSpPr>
                <p:cNvPr id="39" name="Freeform 38">
                  <a:extLst>
                    <a:ext uri="{FF2B5EF4-FFF2-40B4-BE49-F238E27FC236}">
                      <a16:creationId xmlns:a16="http://schemas.microsoft.com/office/drawing/2014/main" id="{CDE4AB57-0F9D-92EC-227E-2065B250E1E5}"/>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F18B8AD-5A47-6B70-FC27-24F29077A3E1}"/>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BA193514-BAA0-AF25-2BCE-1763085F5E9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904053F-EED0-4F1D-0303-108E74EB3AAA}"/>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solidFill>
                  <a:srgbClr val="238293"/>
                </a:solid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A81DD518-1C93-9914-AC8D-0311BD7DA3A8}"/>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solidFill>
                  <a:srgbClr val="238293"/>
                </a:solid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5121DD38-BC5D-9994-C624-FA16B03A61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B9AF606-B4D8-15D0-28E5-002B00A1682B}"/>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1E1B12E9-E768-6DFC-99C8-88D814E8255F}"/>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solidFill>
                  <a:srgbClr val="238293"/>
                </a:solid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D6BEE435-2327-7F63-161B-8126947677F6}"/>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solidFill>
                  <a:srgbClr val="238293"/>
                </a:solid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E044C14D-E2D6-92CA-397B-E38CA7D7FF45}"/>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solidFill>
                  <a:srgbClr val="238293"/>
                </a:solid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7B83910F-52FB-73D8-4A19-3CE5E427B3FF}"/>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F8533523-9E4A-3B28-1EEE-12AC796230AB}"/>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solidFill>
                  <a:srgbClr val="238293"/>
                </a:soli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8649693-4A14-3A5B-6A7B-3BF47479748C}"/>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solidFill>
                  <a:srgbClr val="238293"/>
                </a:solid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59E7D27F-3285-0EBA-15A5-E24BF91914DB}"/>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F14FD431-3EE2-568A-5673-3D0B431154AE}"/>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solidFill>
                  <a:srgbClr val="238293"/>
                </a:solid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DC54693F-E1CA-D1BB-5CCF-063DF5D18176}"/>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solidFill>
                  <a:srgbClr val="238293"/>
                </a:solid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1CD9E02-4197-1438-A9AC-907D9A25061B}"/>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34431AEB-7200-C1B4-5FFB-C84C7D706C88}"/>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7F7F915F-381E-A8AA-A383-FC6441309FA8}"/>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solidFill>
                  <a:srgbClr val="238293"/>
                </a:solid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637F61E7-C176-0EB3-12B5-6AA541C4F8AC}"/>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D9BF7A77-85BC-633F-CD50-538393F302E8}"/>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solidFill>
                  <a:srgbClr val="238293"/>
                </a:solidFill>
                <a:ln w="8653" cap="flat">
                  <a:noFill/>
                  <a:prstDash val="solid"/>
                  <a:miter/>
                </a:ln>
              </p:spPr>
              <p:txBody>
                <a:bodyPr rtlCol="0" anchor="ctr"/>
                <a:lstStyle/>
                <a:p>
                  <a:endParaRPr lang="en-US"/>
                </a:p>
              </p:txBody>
            </p:sp>
          </p:grpSp>
          <p:sp>
            <p:nvSpPr>
              <p:cNvPr id="37" name="Freeform 36">
                <a:extLst>
                  <a:ext uri="{FF2B5EF4-FFF2-40B4-BE49-F238E27FC236}">
                    <a16:creationId xmlns:a16="http://schemas.microsoft.com/office/drawing/2014/main" id="{E05F1225-9460-1F8D-6459-329C66A76DC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238293"/>
                  </a:gs>
                  <a:gs pos="99000">
                    <a:srgbClr val="7ABCBF"/>
                  </a:gs>
                </a:gsLst>
                <a:lin ang="0" scaled="0"/>
              </a:gradFill>
              <a:ln w="8653"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9872386C-A23A-4AEF-E404-D76692CD5B47}"/>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38293">
                  <a:alpha val="74902"/>
                </a:srgbClr>
              </a:solidFill>
              <a:ln w="8653" cap="flat">
                <a:noFill/>
                <a:prstDash val="solid"/>
                <a:miter/>
              </a:ln>
            </p:spPr>
            <p:txBody>
              <a:bodyPr rtlCol="0" anchor="ctr"/>
              <a:lstStyle/>
              <a:p>
                <a:endParaRPr lang="en-US"/>
              </a:p>
            </p:txBody>
          </p:sp>
        </p:grpSp>
      </p:grpSp>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6" name="TextBox 65">
            <a:extLst>
              <a:ext uri="{FF2B5EF4-FFF2-40B4-BE49-F238E27FC236}">
                <a16:creationId xmlns:a16="http://schemas.microsoft.com/office/drawing/2014/main" id="{392C93AE-3A98-939C-33D7-9A33299B1D81}"/>
              </a:ext>
            </a:extLst>
          </p:cNvPr>
          <p:cNvSpPr txBox="1"/>
          <p:nvPr/>
        </p:nvSpPr>
        <p:spPr>
          <a:xfrm>
            <a:off x="324092" y="338408"/>
            <a:ext cx="7109862" cy="615553"/>
          </a:xfrm>
          <a:prstGeom prst="rect">
            <a:avLst/>
          </a:prstGeom>
          <a:noFill/>
        </p:spPr>
        <p:txBody>
          <a:bodyPr wrap="square">
            <a:spAutoFit/>
          </a:bodyPr>
          <a:lstStyle/>
          <a:p>
            <a:r>
              <a:rPr lang="en-US" sz="3400" dirty="0">
                <a:solidFill>
                  <a:srgbClr val="238293"/>
                </a:solidFill>
                <a:latin typeface="Century Gothic" panose="020B0502020202020204" pitchFamily="34" charset="0"/>
              </a:rPr>
              <a:t>Ultimate Acquisition ABM Metrics</a:t>
            </a:r>
          </a:p>
        </p:txBody>
      </p:sp>
      <p:sp>
        <p:nvSpPr>
          <p:cNvPr id="68" name="TextBox 67">
            <a:extLst>
              <a:ext uri="{FF2B5EF4-FFF2-40B4-BE49-F238E27FC236}">
                <a16:creationId xmlns:a16="http://schemas.microsoft.com/office/drawing/2014/main" id="{AFA22579-B276-CFCA-0BF8-6E0E4353EDF9}"/>
              </a:ext>
            </a:extLst>
          </p:cNvPr>
          <p:cNvSpPr txBox="1"/>
          <p:nvPr/>
        </p:nvSpPr>
        <p:spPr>
          <a:xfrm>
            <a:off x="7181596" y="444320"/>
            <a:ext cx="1377538" cy="461665"/>
          </a:xfrm>
          <a:prstGeom prst="rect">
            <a:avLst/>
          </a:prstGeom>
          <a:noFill/>
        </p:spPr>
        <p:txBody>
          <a:bodyPr wrap="square">
            <a:spAutoFit/>
          </a:bodyPr>
          <a:lstStyle/>
          <a:p>
            <a:pPr algn="r"/>
            <a:r>
              <a:rPr lang="en-US" sz="1200" dirty="0">
                <a:solidFill>
                  <a:schemeClr val="tx1">
                    <a:lumMod val="65000"/>
                    <a:lumOff val="35000"/>
                  </a:schemeClr>
                </a:solidFill>
                <a:latin typeface="Century Gothic" panose="020B0502020202020204" pitchFamily="34" charset="0"/>
              </a:rPr>
              <a:t>Time Frame</a:t>
            </a:r>
          </a:p>
          <a:p>
            <a:pPr algn="r"/>
            <a:r>
              <a:rPr lang="en-US" sz="1200" dirty="0">
                <a:solidFill>
                  <a:schemeClr val="tx1">
                    <a:lumMod val="65000"/>
                    <a:lumOff val="35000"/>
                  </a:schemeClr>
                </a:solidFill>
                <a:latin typeface="Century Gothic" panose="020B0502020202020204" pitchFamily="34" charset="0"/>
              </a:rPr>
              <a:t>Represented</a:t>
            </a:r>
          </a:p>
        </p:txBody>
      </p:sp>
      <p:graphicFrame>
        <p:nvGraphicFramePr>
          <p:cNvPr id="77" name="Table 76">
            <a:extLst>
              <a:ext uri="{FF2B5EF4-FFF2-40B4-BE49-F238E27FC236}">
                <a16:creationId xmlns:a16="http://schemas.microsoft.com/office/drawing/2014/main" id="{9AF3F23A-EFB6-E77E-1EDA-04C89574D8B9}"/>
              </a:ext>
            </a:extLst>
          </p:cNvPr>
          <p:cNvGraphicFramePr>
            <a:graphicFrameLocks noGrp="1"/>
          </p:cNvGraphicFramePr>
          <p:nvPr/>
        </p:nvGraphicFramePr>
        <p:xfrm>
          <a:off x="8558638" y="338407"/>
          <a:ext cx="3436642" cy="593507"/>
        </p:xfrm>
        <a:graphic>
          <a:graphicData uri="http://schemas.openxmlformats.org/drawingml/2006/table">
            <a:tbl>
              <a:tblPr firstRow="1" bandRow="1">
                <a:tableStyleId>{5C22544A-7EE6-4342-B048-85BDC9FD1C3A}</a:tableStyleId>
              </a:tblPr>
              <a:tblGrid>
                <a:gridCol w="3436642">
                  <a:extLst>
                    <a:ext uri="{9D8B030D-6E8A-4147-A177-3AD203B41FA5}">
                      <a16:colId xmlns:a16="http://schemas.microsoft.com/office/drawing/2014/main" val="9942878"/>
                    </a:ext>
                  </a:extLst>
                </a:gridCol>
              </a:tblGrid>
              <a:tr h="593507">
                <a:tc>
                  <a:txBody>
                    <a:bodyPr/>
                    <a:lstStyle/>
                    <a:p>
                      <a:pPr algn="ctr"/>
                      <a:endParaRPr lang="en-US" b="0" dirty="0">
                        <a:solidFill>
                          <a:schemeClr val="tx1">
                            <a:lumMod val="75000"/>
                            <a:lumOff val="2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5317722"/>
                  </a:ext>
                </a:extLst>
              </a:tr>
            </a:tbl>
          </a:graphicData>
        </a:graphic>
      </p:graphicFrame>
    </p:spTree>
    <p:extLst>
      <p:ext uri="{BB962C8B-B14F-4D97-AF65-F5344CB8AC3E}">
        <p14:creationId xmlns:p14="http://schemas.microsoft.com/office/powerpoint/2010/main" val="2882458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23829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3" name="Table 2">
            <a:extLst>
              <a:ext uri="{FF2B5EF4-FFF2-40B4-BE49-F238E27FC236}">
                <a16:creationId xmlns:a16="http://schemas.microsoft.com/office/drawing/2014/main" id="{0D8728CF-4F2E-840E-D523-6E6E132A5261}"/>
              </a:ext>
            </a:extLst>
          </p:cNvPr>
          <p:cNvGraphicFramePr>
            <a:graphicFrameLocks noGrp="1"/>
          </p:cNvGraphicFramePr>
          <p:nvPr>
            <p:extLst>
              <p:ext uri="{D42A27DB-BD31-4B8C-83A1-F6EECF244321}">
                <p14:modId xmlns:p14="http://schemas.microsoft.com/office/powerpoint/2010/main" val="3682237155"/>
              </p:ext>
            </p:extLst>
          </p:nvPr>
        </p:nvGraphicFramePr>
        <p:xfrm>
          <a:off x="344058" y="1137880"/>
          <a:ext cx="11651222" cy="4591761"/>
        </p:xfrm>
        <a:graphic>
          <a:graphicData uri="http://schemas.openxmlformats.org/drawingml/2006/table">
            <a:tbl>
              <a:tblPr firstRow="1" firstCol="1" bandRow="1">
                <a:tableStyleId>{5C22544A-7EE6-4342-B048-85BDC9FD1C3A}</a:tableStyleId>
              </a:tblPr>
              <a:tblGrid>
                <a:gridCol w="2494145">
                  <a:extLst>
                    <a:ext uri="{9D8B030D-6E8A-4147-A177-3AD203B41FA5}">
                      <a16:colId xmlns:a16="http://schemas.microsoft.com/office/drawing/2014/main" val="4269460571"/>
                    </a:ext>
                  </a:extLst>
                </a:gridCol>
                <a:gridCol w="3847605">
                  <a:extLst>
                    <a:ext uri="{9D8B030D-6E8A-4147-A177-3AD203B41FA5}">
                      <a16:colId xmlns:a16="http://schemas.microsoft.com/office/drawing/2014/main" val="2112142354"/>
                    </a:ext>
                  </a:extLst>
                </a:gridCol>
                <a:gridCol w="2654736">
                  <a:extLst>
                    <a:ext uri="{9D8B030D-6E8A-4147-A177-3AD203B41FA5}">
                      <a16:colId xmlns:a16="http://schemas.microsoft.com/office/drawing/2014/main" val="3497846195"/>
                    </a:ext>
                  </a:extLst>
                </a:gridCol>
                <a:gridCol w="2654736">
                  <a:extLst>
                    <a:ext uri="{9D8B030D-6E8A-4147-A177-3AD203B41FA5}">
                      <a16:colId xmlns:a16="http://schemas.microsoft.com/office/drawing/2014/main" val="2817551302"/>
                    </a:ext>
                  </a:extLst>
                </a:gridCol>
              </a:tblGrid>
              <a:tr h="684751">
                <a:tc>
                  <a:txBody>
                    <a:bodyPr/>
                    <a:lstStyle/>
                    <a:p>
                      <a:pPr marL="0" marR="0">
                        <a:spcBef>
                          <a:spcPts val="0"/>
                        </a:spcBef>
                        <a:spcAft>
                          <a:spcPts val="0"/>
                        </a:spcAft>
                      </a:pPr>
                      <a:r>
                        <a:rPr lang="en-US" sz="2400" b="0" dirty="0">
                          <a:solidFill>
                            <a:srgbClr val="1A6370"/>
                          </a:solidFill>
                          <a:effectLst/>
                          <a:latin typeface="Century Gothic" panose="020B0502020202020204" pitchFamily="34" charset="0"/>
                        </a:rPr>
                        <a:t>METRIC</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4E2E4"/>
                    </a:solidFill>
                  </a:tcPr>
                </a:tc>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DESCRIPTION</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lgn="ctr">
                        <a:spcBef>
                          <a:spcPts val="0"/>
                        </a:spcBef>
                        <a:spcAft>
                          <a:spcPts val="0"/>
                        </a:spcAft>
                      </a:pPr>
                      <a:r>
                        <a:rPr lang="en-US" sz="2400" b="0" dirty="0">
                          <a:solidFill>
                            <a:schemeClr val="bg1"/>
                          </a:solidFill>
                          <a:effectLst/>
                          <a:latin typeface="Century Gothic" panose="020B0502020202020204" pitchFamily="34" charset="0"/>
                        </a:rPr>
                        <a:t>GOAL</a:t>
                      </a:r>
                      <a:endParaRPr lang="en-US" sz="1200" b="0" dirty="0">
                        <a:solidFill>
                          <a:schemeClr val="bg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38293"/>
                    </a:solidFill>
                  </a:tcPr>
                </a:tc>
                <a:tc>
                  <a:txBody>
                    <a:bodyPr/>
                    <a:lstStyle/>
                    <a:p>
                      <a:pPr marL="0" marR="0" algn="ctr">
                        <a:spcBef>
                          <a:spcPts val="0"/>
                        </a:spcBef>
                        <a:spcAft>
                          <a:spcPts val="0"/>
                        </a:spcAft>
                      </a:pPr>
                      <a:r>
                        <a:rPr lang="en-US" sz="2400" b="0" dirty="0">
                          <a:solidFill>
                            <a:schemeClr val="bg1"/>
                          </a:solidFill>
                          <a:effectLst/>
                          <a:latin typeface="Century Gothic" panose="020B0502020202020204" pitchFamily="34" charset="0"/>
                        </a:rPr>
                        <a:t>ACTUAL</a:t>
                      </a:r>
                      <a:endParaRPr lang="en-US" sz="1200" b="0" dirty="0">
                        <a:solidFill>
                          <a:schemeClr val="bg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A6370"/>
                    </a:solidFill>
                  </a:tcPr>
                </a:tc>
                <a:extLst>
                  <a:ext uri="{0D108BD9-81ED-4DB2-BD59-A6C34878D82A}">
                    <a16:rowId xmlns:a16="http://schemas.microsoft.com/office/drawing/2014/main" val="1780875742"/>
                  </a:ext>
                </a:extLst>
              </a:tr>
              <a:tr h="781402">
                <a:tc>
                  <a:txBody>
                    <a:bodyPr/>
                    <a:lstStyle/>
                    <a:p>
                      <a:pPr algn="l" fontAlgn="ctr"/>
                      <a:r>
                        <a:rPr lang="en-US" sz="1500" b="0" i="0" u="none" strike="noStrike" dirty="0">
                          <a:solidFill>
                            <a:srgbClr val="097D8A"/>
                          </a:solidFill>
                          <a:effectLst/>
                          <a:latin typeface="Century Gothic" panose="020B0502020202020204" pitchFamily="34" charset="0"/>
                        </a:rPr>
                        <a:t>Customer Churn</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a:solidFill>
                            <a:srgbClr val="07656F"/>
                          </a:solidFill>
                          <a:effectLst/>
                          <a:latin typeface="Century Gothic" panose="020B0502020202020204" pitchFamily="34" charset="0"/>
                        </a:rPr>
                        <a:t>Rate at which customers stop doing business with you</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161102000"/>
                  </a:ext>
                </a:extLst>
              </a:tr>
              <a:tr h="781402">
                <a:tc>
                  <a:txBody>
                    <a:bodyPr/>
                    <a:lstStyle/>
                    <a:p>
                      <a:pPr algn="l" fontAlgn="ctr"/>
                      <a:r>
                        <a:rPr lang="en-US" sz="1500" b="0" i="0" u="none" strike="noStrike" dirty="0">
                          <a:solidFill>
                            <a:srgbClr val="097D8A"/>
                          </a:solidFill>
                          <a:effectLst/>
                          <a:latin typeface="Century Gothic" panose="020B0502020202020204" pitchFamily="34" charset="0"/>
                        </a:rPr>
                        <a:t>Revenue Churn</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a:solidFill>
                            <a:srgbClr val="07656F"/>
                          </a:solidFill>
                          <a:effectLst/>
                          <a:latin typeface="Century Gothic" panose="020B0502020202020204" pitchFamily="34" charset="0"/>
                        </a:rPr>
                        <a:t>Percentage of revenue lost from existing customers in a given time period</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39727513"/>
                  </a:ext>
                </a:extLst>
              </a:tr>
              <a:tr h="781402">
                <a:tc>
                  <a:txBody>
                    <a:bodyPr/>
                    <a:lstStyle/>
                    <a:p>
                      <a:pPr algn="l" fontAlgn="ctr"/>
                      <a:r>
                        <a:rPr lang="en-US" sz="1500" b="0" i="0" u="none" strike="noStrike" dirty="0">
                          <a:solidFill>
                            <a:srgbClr val="097D8A"/>
                          </a:solidFill>
                          <a:effectLst/>
                          <a:latin typeface="Century Gothic" panose="020B0502020202020204" pitchFamily="34" charset="0"/>
                        </a:rPr>
                        <a:t>Net Promoter Score</a:t>
                      </a:r>
                      <a:br>
                        <a:rPr lang="en-US" sz="1500" b="0" i="0" u="none" strike="noStrike" dirty="0">
                          <a:solidFill>
                            <a:srgbClr val="097D8A"/>
                          </a:solidFill>
                          <a:effectLst/>
                          <a:latin typeface="Century Gothic" panose="020B0502020202020204" pitchFamily="34" charset="0"/>
                        </a:rPr>
                      </a:br>
                      <a:r>
                        <a:rPr lang="en-US" sz="1500" b="0" i="0" u="none" strike="noStrike" dirty="0">
                          <a:solidFill>
                            <a:srgbClr val="097D8A"/>
                          </a:solidFill>
                          <a:effectLst/>
                          <a:latin typeface="Century Gothic" panose="020B0502020202020204" pitchFamily="34" charset="0"/>
                        </a:rPr>
                        <a:t>(NPS)</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dirty="0">
                          <a:solidFill>
                            <a:srgbClr val="07656F"/>
                          </a:solidFill>
                          <a:effectLst/>
                          <a:latin typeface="Century Gothic" panose="020B0502020202020204" pitchFamily="34" charset="0"/>
                        </a:rPr>
                        <a:t>Quantitative measure of general satisfaction and brand loyalty</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1471268736"/>
                  </a:ext>
                </a:extLst>
              </a:tr>
              <a:tr h="781402">
                <a:tc>
                  <a:txBody>
                    <a:bodyPr/>
                    <a:lstStyle/>
                    <a:p>
                      <a:pPr algn="l" fontAlgn="ctr"/>
                      <a:r>
                        <a:rPr lang="en-US" sz="1500" b="0" i="0" u="none" strike="noStrike">
                          <a:solidFill>
                            <a:srgbClr val="097D8A"/>
                          </a:solidFill>
                          <a:effectLst/>
                          <a:latin typeface="Century Gothic" panose="020B0502020202020204" pitchFamily="34" charset="0"/>
                        </a:rPr>
                        <a:t>Retention Rate</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dirty="0">
                          <a:solidFill>
                            <a:srgbClr val="07656F"/>
                          </a:solidFill>
                          <a:effectLst/>
                          <a:latin typeface="Century Gothic" panose="020B0502020202020204" pitchFamily="34" charset="0"/>
                        </a:rPr>
                        <a:t>Ratio of customers that return to do business </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4032257737"/>
                  </a:ext>
                </a:extLst>
              </a:tr>
              <a:tr h="781402">
                <a:tc>
                  <a:txBody>
                    <a:bodyPr/>
                    <a:lstStyle/>
                    <a:p>
                      <a:pPr algn="l" fontAlgn="ctr"/>
                      <a:r>
                        <a:rPr lang="en-US" sz="1500" b="0" i="0" u="none" strike="noStrike">
                          <a:solidFill>
                            <a:srgbClr val="097D8A"/>
                          </a:solidFill>
                          <a:effectLst/>
                          <a:latin typeface="Century Gothic" panose="020B0502020202020204" pitchFamily="34" charset="0"/>
                        </a:rPr>
                        <a:t>Customer Lifetime Value (CLV)</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dirty="0">
                          <a:solidFill>
                            <a:srgbClr val="07656F"/>
                          </a:solidFill>
                          <a:effectLst/>
                          <a:latin typeface="Century Gothic" panose="020B0502020202020204" pitchFamily="34" charset="0"/>
                        </a:rPr>
                        <a:t>Measure of how much revenue is generated by a single customer over time</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1563594051"/>
                  </a:ext>
                </a:extLst>
              </a:tr>
            </a:tbl>
          </a:graphicData>
        </a:graphic>
      </p:graphicFrame>
      <p:grpSp>
        <p:nvGrpSpPr>
          <p:cNvPr id="33" name="Group 32">
            <a:extLst>
              <a:ext uri="{FF2B5EF4-FFF2-40B4-BE49-F238E27FC236}">
                <a16:creationId xmlns:a16="http://schemas.microsoft.com/office/drawing/2014/main" id="{FF7F29D7-DC41-D659-F45F-B55BEE593F06}"/>
              </a:ext>
            </a:extLst>
          </p:cNvPr>
          <p:cNvGrpSpPr>
            <a:grpSpLocks noChangeAspect="1"/>
          </p:cNvGrpSpPr>
          <p:nvPr/>
        </p:nvGrpSpPr>
        <p:grpSpPr>
          <a:xfrm>
            <a:off x="10596008" y="6159107"/>
            <a:ext cx="1325880" cy="625573"/>
            <a:chOff x="7146234" y="4423550"/>
            <a:chExt cx="4850063" cy="2288344"/>
          </a:xfrm>
        </p:grpSpPr>
        <p:grpSp>
          <p:nvGrpSpPr>
            <p:cNvPr id="34" name="Graphic 3">
              <a:extLst>
                <a:ext uri="{FF2B5EF4-FFF2-40B4-BE49-F238E27FC236}">
                  <a16:creationId xmlns:a16="http://schemas.microsoft.com/office/drawing/2014/main" id="{48FDB10F-DD9B-884F-67E4-F9FEA1DE7BC8}"/>
                </a:ext>
              </a:extLst>
            </p:cNvPr>
            <p:cNvGrpSpPr/>
            <p:nvPr/>
          </p:nvGrpSpPr>
          <p:grpSpPr>
            <a:xfrm>
              <a:off x="7146234" y="4423550"/>
              <a:ext cx="4850063" cy="1754651"/>
              <a:chOff x="0" y="0"/>
              <a:chExt cx="2642190" cy="956167"/>
            </a:xfrm>
            <a:solidFill>
              <a:srgbClr val="0033A3"/>
            </a:solidFill>
          </p:grpSpPr>
          <p:sp>
            <p:nvSpPr>
              <p:cNvPr id="60" name="Freeform 59">
                <a:extLst>
                  <a:ext uri="{FF2B5EF4-FFF2-40B4-BE49-F238E27FC236}">
                    <a16:creationId xmlns:a16="http://schemas.microsoft.com/office/drawing/2014/main" id="{2A754002-AE24-4E11-EB61-FE12492B6A6C}"/>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238293"/>
                  </a:gs>
                  <a:gs pos="99000">
                    <a:srgbClr val="7ABCBF"/>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05186EF-E691-5489-751F-C55F85D36EB8}"/>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2626BA6C-5CAA-4711-6899-5DA33411B0A1}"/>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5" name="Group 34">
              <a:extLst>
                <a:ext uri="{FF2B5EF4-FFF2-40B4-BE49-F238E27FC236}">
                  <a16:creationId xmlns:a16="http://schemas.microsoft.com/office/drawing/2014/main" id="{0666C16C-C657-48EB-0FDB-DF2AE2CB495E}"/>
                </a:ext>
              </a:extLst>
            </p:cNvPr>
            <p:cNvGrpSpPr/>
            <p:nvPr/>
          </p:nvGrpSpPr>
          <p:grpSpPr>
            <a:xfrm>
              <a:off x="7146234" y="6320753"/>
              <a:ext cx="4846320" cy="391141"/>
              <a:chOff x="7146234" y="6320753"/>
              <a:chExt cx="4846320" cy="391141"/>
            </a:xfrm>
          </p:grpSpPr>
          <p:grpSp>
            <p:nvGrpSpPr>
              <p:cNvPr id="36" name="Group 35">
                <a:extLst>
                  <a:ext uri="{FF2B5EF4-FFF2-40B4-BE49-F238E27FC236}">
                    <a16:creationId xmlns:a16="http://schemas.microsoft.com/office/drawing/2014/main" id="{A014038C-76B4-217E-41DD-C3373C30400B}"/>
                  </a:ext>
                </a:extLst>
              </p:cNvPr>
              <p:cNvGrpSpPr/>
              <p:nvPr/>
            </p:nvGrpSpPr>
            <p:grpSpPr>
              <a:xfrm>
                <a:off x="7156363" y="6320753"/>
                <a:ext cx="4836191" cy="391049"/>
                <a:chOff x="7156363" y="6320753"/>
                <a:chExt cx="4836191" cy="391049"/>
              </a:xfrm>
            </p:grpSpPr>
            <p:sp>
              <p:nvSpPr>
                <p:cNvPr id="39" name="Freeform 38">
                  <a:extLst>
                    <a:ext uri="{FF2B5EF4-FFF2-40B4-BE49-F238E27FC236}">
                      <a16:creationId xmlns:a16="http://schemas.microsoft.com/office/drawing/2014/main" id="{CDE4AB57-0F9D-92EC-227E-2065B250E1E5}"/>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F18B8AD-5A47-6B70-FC27-24F29077A3E1}"/>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BA193514-BAA0-AF25-2BCE-1763085F5E9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904053F-EED0-4F1D-0303-108E74EB3AAA}"/>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solidFill>
                  <a:srgbClr val="238293"/>
                </a:solid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A81DD518-1C93-9914-AC8D-0311BD7DA3A8}"/>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solidFill>
                  <a:srgbClr val="238293"/>
                </a:solid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5121DD38-BC5D-9994-C624-FA16B03A61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B9AF606-B4D8-15D0-28E5-002B00A1682B}"/>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1E1B12E9-E768-6DFC-99C8-88D814E8255F}"/>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solidFill>
                  <a:srgbClr val="238293"/>
                </a:solid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D6BEE435-2327-7F63-161B-8126947677F6}"/>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solidFill>
                  <a:srgbClr val="238293"/>
                </a:solid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E044C14D-E2D6-92CA-397B-E38CA7D7FF45}"/>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solidFill>
                  <a:srgbClr val="238293"/>
                </a:solid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7B83910F-52FB-73D8-4A19-3CE5E427B3FF}"/>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F8533523-9E4A-3B28-1EEE-12AC796230AB}"/>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solidFill>
                  <a:srgbClr val="238293"/>
                </a:soli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8649693-4A14-3A5B-6A7B-3BF47479748C}"/>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solidFill>
                  <a:srgbClr val="238293"/>
                </a:solid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59E7D27F-3285-0EBA-15A5-E24BF91914DB}"/>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F14FD431-3EE2-568A-5673-3D0B431154AE}"/>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solidFill>
                  <a:srgbClr val="238293"/>
                </a:solid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DC54693F-E1CA-D1BB-5CCF-063DF5D18176}"/>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solidFill>
                  <a:srgbClr val="238293"/>
                </a:solid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1CD9E02-4197-1438-A9AC-907D9A25061B}"/>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34431AEB-7200-C1B4-5FFB-C84C7D706C88}"/>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7F7F915F-381E-A8AA-A383-FC6441309FA8}"/>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solidFill>
                  <a:srgbClr val="238293"/>
                </a:solid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637F61E7-C176-0EB3-12B5-6AA541C4F8AC}"/>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D9BF7A77-85BC-633F-CD50-538393F302E8}"/>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solidFill>
                  <a:srgbClr val="238293"/>
                </a:solidFill>
                <a:ln w="8653" cap="flat">
                  <a:noFill/>
                  <a:prstDash val="solid"/>
                  <a:miter/>
                </a:ln>
              </p:spPr>
              <p:txBody>
                <a:bodyPr rtlCol="0" anchor="ctr"/>
                <a:lstStyle/>
                <a:p>
                  <a:endParaRPr lang="en-US"/>
                </a:p>
              </p:txBody>
            </p:sp>
          </p:grpSp>
          <p:sp>
            <p:nvSpPr>
              <p:cNvPr id="37" name="Freeform 36">
                <a:extLst>
                  <a:ext uri="{FF2B5EF4-FFF2-40B4-BE49-F238E27FC236}">
                    <a16:creationId xmlns:a16="http://schemas.microsoft.com/office/drawing/2014/main" id="{E05F1225-9460-1F8D-6459-329C66A76DC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238293"/>
                  </a:gs>
                  <a:gs pos="99000">
                    <a:srgbClr val="7ABCBF"/>
                  </a:gs>
                </a:gsLst>
                <a:lin ang="0" scaled="0"/>
              </a:gradFill>
              <a:ln w="8653"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9872386C-A23A-4AEF-E404-D76692CD5B47}"/>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38293">
                  <a:alpha val="74902"/>
                </a:srgbClr>
              </a:solidFill>
              <a:ln w="8653" cap="flat">
                <a:noFill/>
                <a:prstDash val="solid"/>
                <a:miter/>
              </a:ln>
            </p:spPr>
            <p:txBody>
              <a:bodyPr rtlCol="0" anchor="ctr"/>
              <a:lstStyle/>
              <a:p>
                <a:endParaRPr lang="en-US"/>
              </a:p>
            </p:txBody>
          </p:sp>
        </p:grpSp>
      </p:grpSp>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6" name="TextBox 65">
            <a:extLst>
              <a:ext uri="{FF2B5EF4-FFF2-40B4-BE49-F238E27FC236}">
                <a16:creationId xmlns:a16="http://schemas.microsoft.com/office/drawing/2014/main" id="{392C93AE-3A98-939C-33D7-9A33299B1D81}"/>
              </a:ext>
            </a:extLst>
          </p:cNvPr>
          <p:cNvSpPr txBox="1"/>
          <p:nvPr/>
        </p:nvSpPr>
        <p:spPr>
          <a:xfrm>
            <a:off x="324091" y="338408"/>
            <a:ext cx="6857505" cy="615553"/>
          </a:xfrm>
          <a:prstGeom prst="rect">
            <a:avLst/>
          </a:prstGeom>
          <a:noFill/>
        </p:spPr>
        <p:txBody>
          <a:bodyPr wrap="square">
            <a:spAutoFit/>
          </a:bodyPr>
          <a:lstStyle/>
          <a:p>
            <a:r>
              <a:rPr lang="en-US" sz="3400" dirty="0">
                <a:solidFill>
                  <a:srgbClr val="238293"/>
                </a:solidFill>
                <a:latin typeface="Century Gothic" panose="020B0502020202020204" pitchFamily="34" charset="0"/>
              </a:rPr>
              <a:t>Ultimate Retention ABM Metrics</a:t>
            </a:r>
          </a:p>
        </p:txBody>
      </p:sp>
      <p:sp>
        <p:nvSpPr>
          <p:cNvPr id="68" name="TextBox 67">
            <a:extLst>
              <a:ext uri="{FF2B5EF4-FFF2-40B4-BE49-F238E27FC236}">
                <a16:creationId xmlns:a16="http://schemas.microsoft.com/office/drawing/2014/main" id="{AFA22579-B276-CFCA-0BF8-6E0E4353EDF9}"/>
              </a:ext>
            </a:extLst>
          </p:cNvPr>
          <p:cNvSpPr txBox="1"/>
          <p:nvPr/>
        </p:nvSpPr>
        <p:spPr>
          <a:xfrm>
            <a:off x="7181596" y="444320"/>
            <a:ext cx="1377538" cy="461665"/>
          </a:xfrm>
          <a:prstGeom prst="rect">
            <a:avLst/>
          </a:prstGeom>
          <a:noFill/>
        </p:spPr>
        <p:txBody>
          <a:bodyPr wrap="square">
            <a:spAutoFit/>
          </a:bodyPr>
          <a:lstStyle/>
          <a:p>
            <a:pPr algn="r"/>
            <a:r>
              <a:rPr lang="en-US" sz="1200" dirty="0">
                <a:solidFill>
                  <a:schemeClr val="tx1">
                    <a:lumMod val="65000"/>
                    <a:lumOff val="35000"/>
                  </a:schemeClr>
                </a:solidFill>
                <a:latin typeface="Century Gothic" panose="020B0502020202020204" pitchFamily="34" charset="0"/>
              </a:rPr>
              <a:t>Time Frame</a:t>
            </a:r>
          </a:p>
          <a:p>
            <a:pPr algn="r"/>
            <a:r>
              <a:rPr lang="en-US" sz="1200" dirty="0">
                <a:solidFill>
                  <a:schemeClr val="tx1">
                    <a:lumMod val="65000"/>
                    <a:lumOff val="35000"/>
                  </a:schemeClr>
                </a:solidFill>
                <a:latin typeface="Century Gothic" panose="020B0502020202020204" pitchFamily="34" charset="0"/>
              </a:rPr>
              <a:t>Represented</a:t>
            </a:r>
          </a:p>
        </p:txBody>
      </p:sp>
      <p:graphicFrame>
        <p:nvGraphicFramePr>
          <p:cNvPr id="77" name="Table 76">
            <a:extLst>
              <a:ext uri="{FF2B5EF4-FFF2-40B4-BE49-F238E27FC236}">
                <a16:creationId xmlns:a16="http://schemas.microsoft.com/office/drawing/2014/main" id="{9AF3F23A-EFB6-E77E-1EDA-04C89574D8B9}"/>
              </a:ext>
            </a:extLst>
          </p:cNvPr>
          <p:cNvGraphicFramePr>
            <a:graphicFrameLocks noGrp="1"/>
          </p:cNvGraphicFramePr>
          <p:nvPr/>
        </p:nvGraphicFramePr>
        <p:xfrm>
          <a:off x="8558638" y="338407"/>
          <a:ext cx="3436642" cy="593507"/>
        </p:xfrm>
        <a:graphic>
          <a:graphicData uri="http://schemas.openxmlformats.org/drawingml/2006/table">
            <a:tbl>
              <a:tblPr firstRow="1" bandRow="1">
                <a:tableStyleId>{5C22544A-7EE6-4342-B048-85BDC9FD1C3A}</a:tableStyleId>
              </a:tblPr>
              <a:tblGrid>
                <a:gridCol w="3436642">
                  <a:extLst>
                    <a:ext uri="{9D8B030D-6E8A-4147-A177-3AD203B41FA5}">
                      <a16:colId xmlns:a16="http://schemas.microsoft.com/office/drawing/2014/main" val="9942878"/>
                    </a:ext>
                  </a:extLst>
                </a:gridCol>
              </a:tblGrid>
              <a:tr h="593507">
                <a:tc>
                  <a:txBody>
                    <a:bodyPr/>
                    <a:lstStyle/>
                    <a:p>
                      <a:pPr algn="ctr"/>
                      <a:endParaRPr lang="en-US" b="0" dirty="0">
                        <a:solidFill>
                          <a:schemeClr val="tx1">
                            <a:lumMod val="75000"/>
                            <a:lumOff val="2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5317722"/>
                  </a:ext>
                </a:extLst>
              </a:tr>
            </a:tbl>
          </a:graphicData>
        </a:graphic>
      </p:graphicFrame>
    </p:spTree>
    <p:extLst>
      <p:ext uri="{BB962C8B-B14F-4D97-AF65-F5344CB8AC3E}">
        <p14:creationId xmlns:p14="http://schemas.microsoft.com/office/powerpoint/2010/main" val="1094329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23829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3" name="Table 2">
            <a:extLst>
              <a:ext uri="{FF2B5EF4-FFF2-40B4-BE49-F238E27FC236}">
                <a16:creationId xmlns:a16="http://schemas.microsoft.com/office/drawing/2014/main" id="{0D8728CF-4F2E-840E-D523-6E6E132A5261}"/>
              </a:ext>
            </a:extLst>
          </p:cNvPr>
          <p:cNvGraphicFramePr>
            <a:graphicFrameLocks noGrp="1"/>
          </p:cNvGraphicFramePr>
          <p:nvPr>
            <p:extLst>
              <p:ext uri="{D42A27DB-BD31-4B8C-83A1-F6EECF244321}">
                <p14:modId xmlns:p14="http://schemas.microsoft.com/office/powerpoint/2010/main" val="664050462"/>
              </p:ext>
            </p:extLst>
          </p:nvPr>
        </p:nvGraphicFramePr>
        <p:xfrm>
          <a:off x="344058" y="1137880"/>
          <a:ext cx="11651222" cy="3810359"/>
        </p:xfrm>
        <a:graphic>
          <a:graphicData uri="http://schemas.openxmlformats.org/drawingml/2006/table">
            <a:tbl>
              <a:tblPr firstRow="1" firstCol="1" bandRow="1">
                <a:tableStyleId>{5C22544A-7EE6-4342-B048-85BDC9FD1C3A}</a:tableStyleId>
              </a:tblPr>
              <a:tblGrid>
                <a:gridCol w="2494145">
                  <a:extLst>
                    <a:ext uri="{9D8B030D-6E8A-4147-A177-3AD203B41FA5}">
                      <a16:colId xmlns:a16="http://schemas.microsoft.com/office/drawing/2014/main" val="4269460571"/>
                    </a:ext>
                  </a:extLst>
                </a:gridCol>
                <a:gridCol w="3847605">
                  <a:extLst>
                    <a:ext uri="{9D8B030D-6E8A-4147-A177-3AD203B41FA5}">
                      <a16:colId xmlns:a16="http://schemas.microsoft.com/office/drawing/2014/main" val="2112142354"/>
                    </a:ext>
                  </a:extLst>
                </a:gridCol>
                <a:gridCol w="2654736">
                  <a:extLst>
                    <a:ext uri="{9D8B030D-6E8A-4147-A177-3AD203B41FA5}">
                      <a16:colId xmlns:a16="http://schemas.microsoft.com/office/drawing/2014/main" val="3497846195"/>
                    </a:ext>
                  </a:extLst>
                </a:gridCol>
                <a:gridCol w="2654736">
                  <a:extLst>
                    <a:ext uri="{9D8B030D-6E8A-4147-A177-3AD203B41FA5}">
                      <a16:colId xmlns:a16="http://schemas.microsoft.com/office/drawing/2014/main" val="2817551302"/>
                    </a:ext>
                  </a:extLst>
                </a:gridCol>
              </a:tblGrid>
              <a:tr h="684751">
                <a:tc>
                  <a:txBody>
                    <a:bodyPr/>
                    <a:lstStyle/>
                    <a:p>
                      <a:pPr marL="0" marR="0">
                        <a:spcBef>
                          <a:spcPts val="0"/>
                        </a:spcBef>
                        <a:spcAft>
                          <a:spcPts val="0"/>
                        </a:spcAft>
                      </a:pPr>
                      <a:r>
                        <a:rPr lang="en-US" sz="2400" b="0" dirty="0">
                          <a:solidFill>
                            <a:srgbClr val="1A6370"/>
                          </a:solidFill>
                          <a:effectLst/>
                          <a:latin typeface="Century Gothic" panose="020B0502020202020204" pitchFamily="34" charset="0"/>
                        </a:rPr>
                        <a:t>METRIC</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4E2E4"/>
                    </a:solidFill>
                  </a:tcPr>
                </a:tc>
                <a:tc>
                  <a:txBody>
                    <a:bodyPr/>
                    <a:lstStyle/>
                    <a:p>
                      <a:pPr marL="0" marR="0">
                        <a:spcBef>
                          <a:spcPts val="0"/>
                        </a:spcBef>
                        <a:spcAft>
                          <a:spcPts val="0"/>
                        </a:spcAft>
                      </a:pPr>
                      <a:r>
                        <a:rPr lang="en-US" sz="1600" b="0" dirty="0">
                          <a:solidFill>
                            <a:srgbClr val="1A6370"/>
                          </a:solidFill>
                          <a:effectLst/>
                          <a:latin typeface="Century Gothic" panose="020B0502020202020204" pitchFamily="34" charset="0"/>
                        </a:rPr>
                        <a:t>DESCRIPTION</a:t>
                      </a:r>
                      <a:endParaRPr lang="en-US" sz="14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marL="0" marR="0" algn="ctr">
                        <a:spcBef>
                          <a:spcPts val="0"/>
                        </a:spcBef>
                        <a:spcAft>
                          <a:spcPts val="0"/>
                        </a:spcAft>
                      </a:pPr>
                      <a:r>
                        <a:rPr lang="en-US" sz="2400" b="0" dirty="0">
                          <a:solidFill>
                            <a:schemeClr val="bg1"/>
                          </a:solidFill>
                          <a:effectLst/>
                          <a:latin typeface="Century Gothic" panose="020B0502020202020204" pitchFamily="34" charset="0"/>
                        </a:rPr>
                        <a:t>GOAL</a:t>
                      </a:r>
                      <a:endParaRPr lang="en-US" sz="1200" b="0" dirty="0">
                        <a:solidFill>
                          <a:schemeClr val="bg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38293"/>
                    </a:solidFill>
                  </a:tcPr>
                </a:tc>
                <a:tc>
                  <a:txBody>
                    <a:bodyPr/>
                    <a:lstStyle/>
                    <a:p>
                      <a:pPr marL="0" marR="0" algn="ctr">
                        <a:spcBef>
                          <a:spcPts val="0"/>
                        </a:spcBef>
                        <a:spcAft>
                          <a:spcPts val="0"/>
                        </a:spcAft>
                      </a:pPr>
                      <a:r>
                        <a:rPr lang="en-US" sz="2400" b="0" dirty="0">
                          <a:solidFill>
                            <a:schemeClr val="bg1"/>
                          </a:solidFill>
                          <a:effectLst/>
                          <a:latin typeface="Century Gothic" panose="020B0502020202020204" pitchFamily="34" charset="0"/>
                        </a:rPr>
                        <a:t>ACTUAL</a:t>
                      </a:r>
                      <a:endParaRPr lang="en-US" sz="1200" b="0" dirty="0">
                        <a:solidFill>
                          <a:schemeClr val="bg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A6370"/>
                    </a:solidFill>
                  </a:tcPr>
                </a:tc>
                <a:extLst>
                  <a:ext uri="{0D108BD9-81ED-4DB2-BD59-A6C34878D82A}">
                    <a16:rowId xmlns:a16="http://schemas.microsoft.com/office/drawing/2014/main" val="1780875742"/>
                  </a:ext>
                </a:extLst>
              </a:tr>
              <a:tr h="781402">
                <a:tc>
                  <a:txBody>
                    <a:bodyPr/>
                    <a:lstStyle/>
                    <a:p>
                      <a:pPr algn="l" fontAlgn="ctr"/>
                      <a:r>
                        <a:rPr lang="en-US" sz="1500" b="0" i="0" u="none" strike="noStrike">
                          <a:solidFill>
                            <a:srgbClr val="097D8A"/>
                          </a:solidFill>
                          <a:effectLst/>
                          <a:latin typeface="Century Gothic" panose="020B0502020202020204" pitchFamily="34" charset="0"/>
                        </a:rPr>
                        <a:t>Upsell Opportunities</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a:solidFill>
                            <a:srgbClr val="07656F"/>
                          </a:solidFill>
                          <a:effectLst/>
                          <a:latin typeface="Century Gothic" panose="020B0502020202020204" pitchFamily="34" charset="0"/>
                        </a:rPr>
                        <a:t>Total opportunities generated for upsell</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161102000"/>
                  </a:ext>
                </a:extLst>
              </a:tr>
              <a:tr h="781402">
                <a:tc>
                  <a:txBody>
                    <a:bodyPr/>
                    <a:lstStyle/>
                    <a:p>
                      <a:pPr algn="l" fontAlgn="ctr"/>
                      <a:r>
                        <a:rPr lang="en-US" sz="1500" b="0" i="0" u="none" strike="noStrike">
                          <a:solidFill>
                            <a:srgbClr val="097D8A"/>
                          </a:solidFill>
                          <a:effectLst/>
                          <a:latin typeface="Century Gothic" panose="020B0502020202020204" pitchFamily="34" charset="0"/>
                        </a:rPr>
                        <a:t>Customer TAL Upsell Contract Value</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a:solidFill>
                            <a:srgbClr val="07656F"/>
                          </a:solidFill>
                          <a:effectLst/>
                          <a:latin typeface="Century Gothic" panose="020B0502020202020204" pitchFamily="34" charset="0"/>
                        </a:rPr>
                        <a:t>Average contract value of all upsell deals</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339727513"/>
                  </a:ext>
                </a:extLst>
              </a:tr>
              <a:tr h="781402">
                <a:tc>
                  <a:txBody>
                    <a:bodyPr/>
                    <a:lstStyle/>
                    <a:p>
                      <a:pPr algn="l" fontAlgn="ctr"/>
                      <a:r>
                        <a:rPr lang="en-US" sz="1500" b="0" i="0" u="none" strike="noStrike">
                          <a:solidFill>
                            <a:srgbClr val="097D8A"/>
                          </a:solidFill>
                          <a:effectLst/>
                          <a:latin typeface="Century Gothic" panose="020B0502020202020204" pitchFamily="34" charset="0"/>
                        </a:rPr>
                        <a:t>Customer TAL Upsell Win Rate</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a:solidFill>
                            <a:srgbClr val="07656F"/>
                          </a:solidFill>
                          <a:effectLst/>
                          <a:latin typeface="Century Gothic" panose="020B0502020202020204" pitchFamily="34" charset="0"/>
                        </a:rPr>
                        <a:t>Number of TAL upsell deals closed</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1471268736"/>
                  </a:ext>
                </a:extLst>
              </a:tr>
              <a:tr h="781402">
                <a:tc>
                  <a:txBody>
                    <a:bodyPr/>
                    <a:lstStyle/>
                    <a:p>
                      <a:pPr algn="l" fontAlgn="ctr"/>
                      <a:r>
                        <a:rPr lang="en-US" sz="1500" b="0" i="0" u="none" strike="noStrike">
                          <a:solidFill>
                            <a:srgbClr val="097D8A"/>
                          </a:solidFill>
                          <a:effectLst/>
                          <a:latin typeface="Century Gothic" panose="020B0502020202020204" pitchFamily="34" charset="0"/>
                        </a:rPr>
                        <a:t>Customer TAL Upsell Sales Cycle Length</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tc>
                  <a:txBody>
                    <a:bodyPr/>
                    <a:lstStyle/>
                    <a:p>
                      <a:pPr algn="l" fontAlgn="ctr"/>
                      <a:r>
                        <a:rPr lang="en-US" sz="1200" b="0" i="0" u="none" strike="noStrike" dirty="0">
                          <a:solidFill>
                            <a:srgbClr val="07656F"/>
                          </a:solidFill>
                          <a:effectLst/>
                          <a:latin typeface="Century Gothic" panose="020B0502020202020204" pitchFamily="34" charset="0"/>
                        </a:rPr>
                        <a:t>Average length of time it takes to move an upsell deal through to close</a:t>
                      </a:r>
                    </a:p>
                  </a:txBody>
                  <a:tcPr marT="9525"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1FAF9"/>
                    </a:solidFill>
                  </a:tcPr>
                </a:tc>
                <a:tc>
                  <a:txBody>
                    <a:bodyPr/>
                    <a:lstStyle/>
                    <a:p>
                      <a:pPr marL="0" marR="0" algn="ctr">
                        <a:spcBef>
                          <a:spcPts val="0"/>
                        </a:spcBef>
                        <a:spcAft>
                          <a:spcPts val="0"/>
                        </a:spcAft>
                      </a:pPr>
                      <a:r>
                        <a:rPr lang="en-US" sz="2400" b="0" dirty="0">
                          <a:solidFill>
                            <a:schemeClr val="tx1">
                              <a:lumMod val="75000"/>
                              <a:lumOff val="25000"/>
                            </a:schemeClr>
                          </a:solidFill>
                          <a:effectLst/>
                          <a:latin typeface="Century Gothic" panose="020B0502020202020204" pitchFamily="34" charset="0"/>
                        </a:rPr>
                        <a:t> </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400" b="0" dirty="0">
                          <a:solidFill>
                            <a:srgbClr val="1A6370"/>
                          </a:solidFill>
                          <a:effectLst/>
                          <a:latin typeface="Century Gothic" panose="020B0502020202020204" pitchFamily="34" charset="0"/>
                        </a:rPr>
                        <a:t> </a:t>
                      </a:r>
                      <a:endParaRPr lang="en-US" sz="1200" b="0" dirty="0">
                        <a:solidFill>
                          <a:srgbClr val="1A6370"/>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F2F2"/>
                    </a:solidFill>
                  </a:tcPr>
                </a:tc>
                <a:extLst>
                  <a:ext uri="{0D108BD9-81ED-4DB2-BD59-A6C34878D82A}">
                    <a16:rowId xmlns:a16="http://schemas.microsoft.com/office/drawing/2014/main" val="4032257737"/>
                  </a:ext>
                </a:extLst>
              </a:tr>
            </a:tbl>
          </a:graphicData>
        </a:graphic>
      </p:graphicFrame>
      <p:grpSp>
        <p:nvGrpSpPr>
          <p:cNvPr id="33" name="Group 32">
            <a:extLst>
              <a:ext uri="{FF2B5EF4-FFF2-40B4-BE49-F238E27FC236}">
                <a16:creationId xmlns:a16="http://schemas.microsoft.com/office/drawing/2014/main" id="{FF7F29D7-DC41-D659-F45F-B55BEE593F06}"/>
              </a:ext>
            </a:extLst>
          </p:cNvPr>
          <p:cNvGrpSpPr>
            <a:grpSpLocks noChangeAspect="1"/>
          </p:cNvGrpSpPr>
          <p:nvPr/>
        </p:nvGrpSpPr>
        <p:grpSpPr>
          <a:xfrm>
            <a:off x="10596008" y="6159107"/>
            <a:ext cx="1325880" cy="625573"/>
            <a:chOff x="7146234" y="4423550"/>
            <a:chExt cx="4850063" cy="2288344"/>
          </a:xfrm>
        </p:grpSpPr>
        <p:grpSp>
          <p:nvGrpSpPr>
            <p:cNvPr id="34" name="Graphic 3">
              <a:extLst>
                <a:ext uri="{FF2B5EF4-FFF2-40B4-BE49-F238E27FC236}">
                  <a16:creationId xmlns:a16="http://schemas.microsoft.com/office/drawing/2014/main" id="{48FDB10F-DD9B-884F-67E4-F9FEA1DE7BC8}"/>
                </a:ext>
              </a:extLst>
            </p:cNvPr>
            <p:cNvGrpSpPr/>
            <p:nvPr/>
          </p:nvGrpSpPr>
          <p:grpSpPr>
            <a:xfrm>
              <a:off x="7146234" y="4423550"/>
              <a:ext cx="4850063" cy="1754651"/>
              <a:chOff x="0" y="0"/>
              <a:chExt cx="2642190" cy="956167"/>
            </a:xfrm>
            <a:solidFill>
              <a:srgbClr val="0033A3"/>
            </a:solidFill>
          </p:grpSpPr>
          <p:sp>
            <p:nvSpPr>
              <p:cNvPr id="60" name="Freeform 59">
                <a:extLst>
                  <a:ext uri="{FF2B5EF4-FFF2-40B4-BE49-F238E27FC236}">
                    <a16:creationId xmlns:a16="http://schemas.microsoft.com/office/drawing/2014/main" id="{2A754002-AE24-4E11-EB61-FE12492B6A6C}"/>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238293"/>
                  </a:gs>
                  <a:gs pos="99000">
                    <a:srgbClr val="7ABCBF"/>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05186EF-E691-5489-751F-C55F85D36EB8}"/>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2626BA6C-5CAA-4711-6899-5DA33411B0A1}"/>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238293"/>
                  </a:gs>
                  <a:gs pos="99000">
                    <a:srgbClr val="7ABCBF"/>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5" name="Group 34">
              <a:extLst>
                <a:ext uri="{FF2B5EF4-FFF2-40B4-BE49-F238E27FC236}">
                  <a16:creationId xmlns:a16="http://schemas.microsoft.com/office/drawing/2014/main" id="{0666C16C-C657-48EB-0FDB-DF2AE2CB495E}"/>
                </a:ext>
              </a:extLst>
            </p:cNvPr>
            <p:cNvGrpSpPr/>
            <p:nvPr/>
          </p:nvGrpSpPr>
          <p:grpSpPr>
            <a:xfrm>
              <a:off x="7146234" y="6320753"/>
              <a:ext cx="4846320" cy="391141"/>
              <a:chOff x="7146234" y="6320753"/>
              <a:chExt cx="4846320" cy="391141"/>
            </a:xfrm>
          </p:grpSpPr>
          <p:grpSp>
            <p:nvGrpSpPr>
              <p:cNvPr id="36" name="Group 35">
                <a:extLst>
                  <a:ext uri="{FF2B5EF4-FFF2-40B4-BE49-F238E27FC236}">
                    <a16:creationId xmlns:a16="http://schemas.microsoft.com/office/drawing/2014/main" id="{A014038C-76B4-217E-41DD-C3373C30400B}"/>
                  </a:ext>
                </a:extLst>
              </p:cNvPr>
              <p:cNvGrpSpPr/>
              <p:nvPr/>
            </p:nvGrpSpPr>
            <p:grpSpPr>
              <a:xfrm>
                <a:off x="7156363" y="6320753"/>
                <a:ext cx="4836191" cy="391049"/>
                <a:chOff x="7156363" y="6320753"/>
                <a:chExt cx="4836191" cy="391049"/>
              </a:xfrm>
            </p:grpSpPr>
            <p:sp>
              <p:nvSpPr>
                <p:cNvPr id="39" name="Freeform 38">
                  <a:extLst>
                    <a:ext uri="{FF2B5EF4-FFF2-40B4-BE49-F238E27FC236}">
                      <a16:creationId xmlns:a16="http://schemas.microsoft.com/office/drawing/2014/main" id="{CDE4AB57-0F9D-92EC-227E-2065B250E1E5}"/>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F18B8AD-5A47-6B70-FC27-24F29077A3E1}"/>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BA193514-BAA0-AF25-2BCE-1763085F5E9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solidFill>
                  <a:srgbClr val="238293"/>
                </a:solid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904053F-EED0-4F1D-0303-108E74EB3AAA}"/>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solidFill>
                  <a:srgbClr val="238293"/>
                </a:solid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A81DD518-1C93-9914-AC8D-0311BD7DA3A8}"/>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solidFill>
                  <a:srgbClr val="238293"/>
                </a:solid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5121DD38-BC5D-9994-C624-FA16B03A61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B9AF606-B4D8-15D0-28E5-002B00A1682B}"/>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1E1B12E9-E768-6DFC-99C8-88D814E8255F}"/>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solidFill>
                  <a:srgbClr val="238293"/>
                </a:solid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D6BEE435-2327-7F63-161B-8126947677F6}"/>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solidFill>
                  <a:srgbClr val="238293"/>
                </a:solid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E044C14D-E2D6-92CA-397B-E38CA7D7FF45}"/>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solidFill>
                  <a:srgbClr val="238293"/>
                </a:solid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7B83910F-52FB-73D8-4A19-3CE5E427B3FF}"/>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F8533523-9E4A-3B28-1EEE-12AC796230AB}"/>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solidFill>
                  <a:srgbClr val="238293"/>
                </a:soli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8649693-4A14-3A5B-6A7B-3BF47479748C}"/>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solidFill>
                  <a:srgbClr val="238293"/>
                </a:solid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59E7D27F-3285-0EBA-15A5-E24BF91914DB}"/>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solidFill>
                  <a:srgbClr val="238293"/>
                </a:solid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F14FD431-3EE2-568A-5673-3D0B431154AE}"/>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solidFill>
                  <a:srgbClr val="238293"/>
                </a:solid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DC54693F-E1CA-D1BB-5CCF-063DF5D18176}"/>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solidFill>
                  <a:srgbClr val="238293"/>
                </a:solid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1CD9E02-4197-1438-A9AC-907D9A25061B}"/>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solidFill>
                  <a:srgbClr val="238293"/>
                </a:solid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34431AEB-7200-C1B4-5FFB-C84C7D706C88}"/>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solidFill>
                  <a:srgbClr val="238293"/>
                </a:solid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7F7F915F-381E-A8AA-A383-FC6441309FA8}"/>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solidFill>
                  <a:srgbClr val="238293"/>
                </a:solid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637F61E7-C176-0EB3-12B5-6AA541C4F8AC}"/>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solidFill>
                  <a:srgbClr val="238293"/>
                </a:solid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D9BF7A77-85BC-633F-CD50-538393F302E8}"/>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solidFill>
                  <a:srgbClr val="238293"/>
                </a:solidFill>
                <a:ln w="8653" cap="flat">
                  <a:noFill/>
                  <a:prstDash val="solid"/>
                  <a:miter/>
                </a:ln>
              </p:spPr>
              <p:txBody>
                <a:bodyPr rtlCol="0" anchor="ctr"/>
                <a:lstStyle/>
                <a:p>
                  <a:endParaRPr lang="en-US"/>
                </a:p>
              </p:txBody>
            </p:sp>
          </p:grpSp>
          <p:sp>
            <p:nvSpPr>
              <p:cNvPr id="37" name="Freeform 36">
                <a:extLst>
                  <a:ext uri="{FF2B5EF4-FFF2-40B4-BE49-F238E27FC236}">
                    <a16:creationId xmlns:a16="http://schemas.microsoft.com/office/drawing/2014/main" id="{E05F1225-9460-1F8D-6459-329C66A76DC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238293"/>
                  </a:gs>
                  <a:gs pos="99000">
                    <a:srgbClr val="7ABCBF"/>
                  </a:gs>
                </a:gsLst>
                <a:lin ang="0" scaled="0"/>
              </a:gradFill>
              <a:ln w="8653"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9872386C-A23A-4AEF-E404-D76692CD5B47}"/>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38293">
                  <a:alpha val="74902"/>
                </a:srgbClr>
              </a:solidFill>
              <a:ln w="8653" cap="flat">
                <a:noFill/>
                <a:prstDash val="solid"/>
                <a:miter/>
              </a:ln>
            </p:spPr>
            <p:txBody>
              <a:bodyPr rtlCol="0" anchor="ctr"/>
              <a:lstStyle/>
              <a:p>
                <a:endParaRPr lang="en-US"/>
              </a:p>
            </p:txBody>
          </p:sp>
        </p:grpSp>
      </p:grpSp>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6" name="TextBox 65">
            <a:extLst>
              <a:ext uri="{FF2B5EF4-FFF2-40B4-BE49-F238E27FC236}">
                <a16:creationId xmlns:a16="http://schemas.microsoft.com/office/drawing/2014/main" id="{392C93AE-3A98-939C-33D7-9A33299B1D81}"/>
              </a:ext>
            </a:extLst>
          </p:cNvPr>
          <p:cNvSpPr txBox="1"/>
          <p:nvPr/>
        </p:nvSpPr>
        <p:spPr>
          <a:xfrm>
            <a:off x="324091" y="338408"/>
            <a:ext cx="6857505" cy="615553"/>
          </a:xfrm>
          <a:prstGeom prst="rect">
            <a:avLst/>
          </a:prstGeom>
          <a:noFill/>
        </p:spPr>
        <p:txBody>
          <a:bodyPr wrap="square">
            <a:spAutoFit/>
          </a:bodyPr>
          <a:lstStyle/>
          <a:p>
            <a:r>
              <a:rPr lang="en-US" sz="3400" dirty="0">
                <a:solidFill>
                  <a:srgbClr val="238293"/>
                </a:solidFill>
                <a:latin typeface="Century Gothic" panose="020B0502020202020204" pitchFamily="34" charset="0"/>
              </a:rPr>
              <a:t>Ultimate Expansion ABM Metrics</a:t>
            </a:r>
          </a:p>
        </p:txBody>
      </p:sp>
      <p:sp>
        <p:nvSpPr>
          <p:cNvPr id="68" name="TextBox 67">
            <a:extLst>
              <a:ext uri="{FF2B5EF4-FFF2-40B4-BE49-F238E27FC236}">
                <a16:creationId xmlns:a16="http://schemas.microsoft.com/office/drawing/2014/main" id="{AFA22579-B276-CFCA-0BF8-6E0E4353EDF9}"/>
              </a:ext>
            </a:extLst>
          </p:cNvPr>
          <p:cNvSpPr txBox="1"/>
          <p:nvPr/>
        </p:nvSpPr>
        <p:spPr>
          <a:xfrm>
            <a:off x="7181596" y="444320"/>
            <a:ext cx="1377538" cy="461665"/>
          </a:xfrm>
          <a:prstGeom prst="rect">
            <a:avLst/>
          </a:prstGeom>
          <a:noFill/>
        </p:spPr>
        <p:txBody>
          <a:bodyPr wrap="square">
            <a:spAutoFit/>
          </a:bodyPr>
          <a:lstStyle/>
          <a:p>
            <a:pPr algn="r"/>
            <a:r>
              <a:rPr lang="en-US" sz="1200" dirty="0">
                <a:solidFill>
                  <a:schemeClr val="tx1">
                    <a:lumMod val="65000"/>
                    <a:lumOff val="35000"/>
                  </a:schemeClr>
                </a:solidFill>
                <a:latin typeface="Century Gothic" panose="020B0502020202020204" pitchFamily="34" charset="0"/>
              </a:rPr>
              <a:t>Time Frame</a:t>
            </a:r>
          </a:p>
          <a:p>
            <a:pPr algn="r"/>
            <a:r>
              <a:rPr lang="en-US" sz="1200" dirty="0">
                <a:solidFill>
                  <a:schemeClr val="tx1">
                    <a:lumMod val="65000"/>
                    <a:lumOff val="35000"/>
                  </a:schemeClr>
                </a:solidFill>
                <a:latin typeface="Century Gothic" panose="020B0502020202020204" pitchFamily="34" charset="0"/>
              </a:rPr>
              <a:t>Represented</a:t>
            </a:r>
          </a:p>
        </p:txBody>
      </p:sp>
      <p:graphicFrame>
        <p:nvGraphicFramePr>
          <p:cNvPr id="77" name="Table 76">
            <a:extLst>
              <a:ext uri="{FF2B5EF4-FFF2-40B4-BE49-F238E27FC236}">
                <a16:creationId xmlns:a16="http://schemas.microsoft.com/office/drawing/2014/main" id="{9AF3F23A-EFB6-E77E-1EDA-04C89574D8B9}"/>
              </a:ext>
            </a:extLst>
          </p:cNvPr>
          <p:cNvGraphicFramePr>
            <a:graphicFrameLocks noGrp="1"/>
          </p:cNvGraphicFramePr>
          <p:nvPr/>
        </p:nvGraphicFramePr>
        <p:xfrm>
          <a:off x="8558638" y="338407"/>
          <a:ext cx="3436642" cy="593507"/>
        </p:xfrm>
        <a:graphic>
          <a:graphicData uri="http://schemas.openxmlformats.org/drawingml/2006/table">
            <a:tbl>
              <a:tblPr firstRow="1" bandRow="1">
                <a:tableStyleId>{5C22544A-7EE6-4342-B048-85BDC9FD1C3A}</a:tableStyleId>
              </a:tblPr>
              <a:tblGrid>
                <a:gridCol w="3436642">
                  <a:extLst>
                    <a:ext uri="{9D8B030D-6E8A-4147-A177-3AD203B41FA5}">
                      <a16:colId xmlns:a16="http://schemas.microsoft.com/office/drawing/2014/main" val="9942878"/>
                    </a:ext>
                  </a:extLst>
                </a:gridCol>
              </a:tblGrid>
              <a:tr h="593507">
                <a:tc>
                  <a:txBody>
                    <a:bodyPr/>
                    <a:lstStyle/>
                    <a:p>
                      <a:pPr algn="ctr"/>
                      <a:endParaRPr lang="en-US" b="0" dirty="0">
                        <a:solidFill>
                          <a:schemeClr val="tx1">
                            <a:lumMod val="75000"/>
                            <a:lumOff val="2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5317722"/>
                  </a:ext>
                </a:extLst>
              </a:tr>
            </a:tbl>
          </a:graphicData>
        </a:graphic>
      </p:graphicFrame>
    </p:spTree>
    <p:extLst>
      <p:ext uri="{BB962C8B-B14F-4D97-AF65-F5344CB8AC3E}">
        <p14:creationId xmlns:p14="http://schemas.microsoft.com/office/powerpoint/2010/main" val="311983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8257</TotalTime>
  <Words>578</Words>
  <Application>Microsoft Macintosh PowerPoint</Application>
  <PresentationFormat>Widescreen</PresentationFormat>
  <Paragraphs>169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129</cp:revision>
  <cp:lastPrinted>2020-08-31T22:23:58Z</cp:lastPrinted>
  <dcterms:created xsi:type="dcterms:W3CDTF">2021-07-07T23:54:57Z</dcterms:created>
  <dcterms:modified xsi:type="dcterms:W3CDTF">2024-02-05T21:22:34Z</dcterms:modified>
</cp:coreProperties>
</file>