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351" r:id="rId2"/>
    <p:sldId id="357" r:id="rId3"/>
    <p:sldId id="358" r:id="rId4"/>
    <p:sldId id="367" r:id="rId5"/>
    <p:sldId id="360" r:id="rId6"/>
    <p:sldId id="365" r:id="rId7"/>
    <p:sldId id="369" r:id="rId8"/>
    <p:sldId id="371" r:id="rId9"/>
    <p:sldId id="372" r:id="rId10"/>
    <p:sldId id="370" r:id="rId11"/>
    <p:sldId id="368" r:id="rId12"/>
    <p:sldId id="366" r:id="rId13"/>
    <p:sldId id="359" r:id="rId14"/>
    <p:sldId id="361" r:id="rId15"/>
    <p:sldId id="363" r:id="rId16"/>
    <p:sldId id="373" r:id="rId17"/>
    <p:sldId id="35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CF7"/>
    <a:srgbClr val="17195B"/>
    <a:srgbClr val="020A6F"/>
    <a:srgbClr val="2715A9"/>
    <a:srgbClr val="FFBE23"/>
    <a:srgbClr val="D6DAF7"/>
    <a:srgbClr val="5006B3"/>
    <a:srgbClr val="D58100"/>
    <a:srgbClr val="FB9800"/>
    <a:srgbClr val="080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6058"/>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17</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41&amp;utm_source=template-powerpoint&amp;utm_medium=content&amp;utm_campaign=Account-Based+Marketing+Strategy-powerpoint-11941&amp;lpa=Account-Based+Marketing+Strategy+powerpoint+11941" TargetMode="External"/><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850E03EB-4B99-6CA3-63E8-2CE70A5EE522}"/>
              </a:ext>
            </a:extLst>
          </p:cNvPr>
          <p:cNvPicPr>
            <a:picLocks noChangeAspect="1"/>
          </p:cNvPicPr>
          <p:nvPr/>
        </p:nvPicPr>
        <p:blipFill>
          <a:blip r:embed="rId2">
            <a:lum bright="-53000" contrast="82000"/>
          </a:blip>
          <a:stretch>
            <a:fillRect/>
          </a:stretch>
        </p:blipFill>
        <p:spPr>
          <a:xfrm>
            <a:off x="6563666" y="0"/>
            <a:ext cx="5230481" cy="6812280"/>
          </a:xfrm>
          <a:prstGeom prst="rect">
            <a:avLst/>
          </a:prstGeom>
        </p:spPr>
      </p:pic>
      <p:sp>
        <p:nvSpPr>
          <p:cNvPr id="69" name="Rectangle 68">
            <a:extLst>
              <a:ext uri="{FF2B5EF4-FFF2-40B4-BE49-F238E27FC236}">
                <a16:creationId xmlns:a16="http://schemas.microsoft.com/office/drawing/2014/main" id="{087807A3-7B6F-BCF4-8CC4-8C8548E353CE}"/>
              </a:ext>
            </a:extLst>
          </p:cNvPr>
          <p:cNvSpPr/>
          <p:nvPr/>
        </p:nvSpPr>
        <p:spPr>
          <a:xfrm>
            <a:off x="0" y="-3869"/>
            <a:ext cx="12192000"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grpSp>
        <p:nvGrpSpPr>
          <p:cNvPr id="70" name="Group 69">
            <a:extLst>
              <a:ext uri="{FF2B5EF4-FFF2-40B4-BE49-F238E27FC236}">
                <a16:creationId xmlns:a16="http://schemas.microsoft.com/office/drawing/2014/main" id="{EB1E5137-1CFD-C47A-B137-CD7C6C14D31A}"/>
              </a:ext>
            </a:extLst>
          </p:cNvPr>
          <p:cNvGrpSpPr>
            <a:grpSpLocks noChangeAspect="1"/>
          </p:cNvGrpSpPr>
          <p:nvPr/>
        </p:nvGrpSpPr>
        <p:grpSpPr>
          <a:xfrm>
            <a:off x="7127718" y="4425802"/>
            <a:ext cx="4845097" cy="2286000"/>
            <a:chOff x="7146234" y="4423550"/>
            <a:chExt cx="4850063" cy="2288344"/>
          </a:xfrm>
          <a:solidFill>
            <a:srgbClr val="D0D3DE"/>
          </a:solidFill>
          <a:effectLst/>
        </p:grpSpPr>
        <p:grpSp>
          <p:nvGrpSpPr>
            <p:cNvPr id="71" name="Group 70">
              <a:extLst>
                <a:ext uri="{FF2B5EF4-FFF2-40B4-BE49-F238E27FC236}">
                  <a16:creationId xmlns:a16="http://schemas.microsoft.com/office/drawing/2014/main" id="{62721378-DA67-2644-2185-F6D8C62BE73D}"/>
                </a:ext>
              </a:extLst>
            </p:cNvPr>
            <p:cNvGrpSpPr/>
            <p:nvPr/>
          </p:nvGrpSpPr>
          <p:grpSpPr>
            <a:xfrm>
              <a:off x="7146234" y="4423550"/>
              <a:ext cx="4850063" cy="2288344"/>
              <a:chOff x="7146234" y="4423550"/>
              <a:chExt cx="4850063" cy="2288344"/>
            </a:xfrm>
            <a:grpFill/>
          </p:grpSpPr>
          <p:grpSp>
            <p:nvGrpSpPr>
              <p:cNvPr id="73" name="Graphic 3">
                <a:extLst>
                  <a:ext uri="{FF2B5EF4-FFF2-40B4-BE49-F238E27FC236}">
                    <a16:creationId xmlns:a16="http://schemas.microsoft.com/office/drawing/2014/main" id="{55E72F69-584C-2AB7-94D7-7C2AF2D446DB}"/>
                  </a:ext>
                </a:extLst>
              </p:cNvPr>
              <p:cNvGrpSpPr/>
              <p:nvPr/>
            </p:nvGrpSpPr>
            <p:grpSpPr>
              <a:xfrm>
                <a:off x="7146234" y="4423550"/>
                <a:ext cx="4850063" cy="1754651"/>
                <a:chOff x="0" y="0"/>
                <a:chExt cx="2642190" cy="956167"/>
              </a:xfrm>
              <a:grpFill/>
            </p:grpSpPr>
            <p:sp>
              <p:nvSpPr>
                <p:cNvPr id="97" name="Freeform 96">
                  <a:extLst>
                    <a:ext uri="{FF2B5EF4-FFF2-40B4-BE49-F238E27FC236}">
                      <a16:creationId xmlns:a16="http://schemas.microsoft.com/office/drawing/2014/main" id="{658F0575-5E99-5615-BFAC-AADED941C2C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8" name="Freeform 97">
                  <a:extLst>
                    <a:ext uri="{FF2B5EF4-FFF2-40B4-BE49-F238E27FC236}">
                      <a16:creationId xmlns:a16="http://schemas.microsoft.com/office/drawing/2014/main" id="{6D53AA73-BA8C-8441-217A-758C1C41510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9" name="Freeform 98">
                  <a:extLst>
                    <a:ext uri="{FF2B5EF4-FFF2-40B4-BE49-F238E27FC236}">
                      <a16:creationId xmlns:a16="http://schemas.microsoft.com/office/drawing/2014/main" id="{4AA2BC5A-9840-9E8B-3B6A-B8D2E26F3A6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4" name="Group 73">
                <a:extLst>
                  <a:ext uri="{FF2B5EF4-FFF2-40B4-BE49-F238E27FC236}">
                    <a16:creationId xmlns:a16="http://schemas.microsoft.com/office/drawing/2014/main" id="{FEF4CF2D-1F0D-3BDD-DA19-0D9D8B361014}"/>
                  </a:ext>
                </a:extLst>
              </p:cNvPr>
              <p:cNvGrpSpPr>
                <a:grpSpLocks noChangeAspect="1"/>
              </p:cNvGrpSpPr>
              <p:nvPr/>
            </p:nvGrpSpPr>
            <p:grpSpPr>
              <a:xfrm>
                <a:off x="7146234" y="6320753"/>
                <a:ext cx="4846320" cy="391141"/>
                <a:chOff x="4725585" y="3319895"/>
                <a:chExt cx="2747209" cy="221724"/>
              </a:xfrm>
              <a:grpFill/>
            </p:grpSpPr>
            <p:sp>
              <p:nvSpPr>
                <p:cNvPr id="75" name="Freeform 74">
                  <a:extLst>
                    <a:ext uri="{FF2B5EF4-FFF2-40B4-BE49-F238E27FC236}">
                      <a16:creationId xmlns:a16="http://schemas.microsoft.com/office/drawing/2014/main" id="{E070B4B3-2FFE-E90A-0168-3D4CAD0ED695}"/>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A65FFC77-E801-6CFC-DA17-EF9FA1CE0606}"/>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95054C39-9E8C-8460-DD39-806D1D5330DC}"/>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033298CB-779A-29B1-648C-7EEC825FB4D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A3B82D7-43AC-7073-8473-16AAE1450507}"/>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11B737B5-0F2D-0D8E-C422-6ADEABD319D5}"/>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1AE8D78D-CF0F-C38C-9FDB-4068A20CE034}"/>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FD20B62D-907C-B886-2851-9465BEA59D10}"/>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51B320A1-6FF2-4284-D54A-F95C8D93FC8B}"/>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82638448-12AD-390B-2E31-A5A0ED93C5A8}"/>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5D7E00D3-5AC7-A550-F482-F653D00B2BF6}"/>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62FAF71F-4508-DE0D-AA67-D2F0FFE726EC}"/>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1C59BE5E-F746-4C6E-AFA1-9A1240205B8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160B5F16-0A59-D320-EFB7-82C93D7C764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A7CD2138-D065-D6E1-EFFA-18A806622AF3}"/>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E511B0CB-BD4C-0D89-A7D1-AD3A93EADD93}"/>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B7AB15D0-073C-4591-B4FF-D6C645289850}"/>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7D243E46-7440-DA46-1415-51214224EA21}"/>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784A1D09-3676-1B01-7FC0-A23D7CEA5FA9}"/>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45D5631A-1EDD-5DDD-B9F2-79D7E75CE39B}"/>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4FFE4121-AB06-8461-3F40-E48BF7D1D302}"/>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5EB970EE-9427-1785-FAA4-B6AE9082362C}"/>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72" name="Freeform 71">
              <a:extLst>
                <a:ext uri="{FF2B5EF4-FFF2-40B4-BE49-F238E27FC236}">
                  <a16:creationId xmlns:a16="http://schemas.microsoft.com/office/drawing/2014/main" id="{B07D8735-D383-F93D-5511-A8BA1C50494F}"/>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grpSp>
        <p:nvGrpSpPr>
          <p:cNvPr id="3" name="Group 2">
            <a:extLst>
              <a:ext uri="{FF2B5EF4-FFF2-40B4-BE49-F238E27FC236}">
                <a16:creationId xmlns:a16="http://schemas.microsoft.com/office/drawing/2014/main" id="{5A5F9222-13DC-DCA7-26D6-6F57FBBDA55A}"/>
              </a:ext>
            </a:extLst>
          </p:cNvPr>
          <p:cNvGrpSpPr/>
          <p:nvPr/>
        </p:nvGrpSpPr>
        <p:grpSpPr>
          <a:xfrm>
            <a:off x="-1052951" y="0"/>
            <a:ext cx="6858001" cy="6858000"/>
            <a:chOff x="-3" y="0"/>
            <a:chExt cx="7777357" cy="6858000"/>
          </a:xfrm>
        </p:grpSpPr>
        <p:sp>
          <p:nvSpPr>
            <p:cNvPr id="4" name="Graphic 5">
              <a:extLst>
                <a:ext uri="{FF2B5EF4-FFF2-40B4-BE49-F238E27FC236}">
                  <a16:creationId xmlns:a16="http://schemas.microsoft.com/office/drawing/2014/main" id="{7135DB99-5FF6-1650-5EA0-E7BEA2576784}"/>
                </a:ext>
              </a:extLst>
            </p:cNvPr>
            <p:cNvSpPr/>
            <p:nvPr/>
          </p:nvSpPr>
          <p:spPr>
            <a:xfrm>
              <a:off x="-2" y="0"/>
              <a:ext cx="7777356" cy="6858000"/>
            </a:xfrm>
            <a:prstGeom prst="ellipse">
              <a:avLst/>
            </a:prstGeom>
            <a:solidFill>
              <a:srgbClr val="17195B">
                <a:alpha val="33000"/>
              </a:srgbClr>
            </a:solidFill>
            <a:ln w="8653" cap="flat">
              <a:noFill/>
              <a:prstDash val="solid"/>
              <a:miter/>
            </a:ln>
          </p:spPr>
          <p:txBody>
            <a:bodyPr rtlCol="0" anchor="ctr"/>
            <a:lstStyle/>
            <a:p>
              <a:endParaRPr lang="en-US" dirty="0"/>
            </a:p>
          </p:txBody>
        </p:sp>
        <p:sp>
          <p:nvSpPr>
            <p:cNvPr id="5" name="Graphic 5">
              <a:extLst>
                <a:ext uri="{FF2B5EF4-FFF2-40B4-BE49-F238E27FC236}">
                  <a16:creationId xmlns:a16="http://schemas.microsoft.com/office/drawing/2014/main" id="{EFEEDCB5-B668-DFA7-668A-65A7DDF638CA}"/>
                </a:ext>
              </a:extLst>
            </p:cNvPr>
            <p:cNvSpPr/>
            <p:nvPr/>
          </p:nvSpPr>
          <p:spPr>
            <a:xfrm>
              <a:off x="-3" y="1139131"/>
              <a:ext cx="5184904" cy="4572000"/>
            </a:xfrm>
            <a:prstGeom prst="ellipse">
              <a:avLst/>
            </a:prstGeom>
            <a:solidFill>
              <a:schemeClr val="bg1">
                <a:alpha val="17000"/>
              </a:schemeClr>
            </a:solidFill>
            <a:ln w="8653" cap="flat">
              <a:noFill/>
              <a:prstDash val="solid"/>
              <a:miter/>
            </a:ln>
          </p:spPr>
          <p:txBody>
            <a:bodyPr rtlCol="0" anchor="ctr"/>
            <a:lstStyle/>
            <a:p>
              <a:endParaRPr lang="en-US" b="1" dirty="0"/>
            </a:p>
          </p:txBody>
        </p:sp>
        <p:sp>
          <p:nvSpPr>
            <p:cNvPr id="6" name="Graphic 5">
              <a:extLst>
                <a:ext uri="{FF2B5EF4-FFF2-40B4-BE49-F238E27FC236}">
                  <a16:creationId xmlns:a16="http://schemas.microsoft.com/office/drawing/2014/main" id="{EC55AF35-2FCB-D830-BCB0-87B280D1FA83}"/>
                </a:ext>
              </a:extLst>
            </p:cNvPr>
            <p:cNvSpPr/>
            <p:nvPr/>
          </p:nvSpPr>
          <p:spPr>
            <a:xfrm>
              <a:off x="-3" y="2291423"/>
              <a:ext cx="2592452" cy="2286000"/>
            </a:xfrm>
            <a:prstGeom prst="ellipse">
              <a:avLst/>
            </a:prstGeom>
            <a:solidFill>
              <a:schemeClr val="bg1">
                <a:alpha val="16576"/>
              </a:schemeClr>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473844" cy="1077218"/>
          </a:xfrm>
          <a:prstGeom prst="rect">
            <a:avLst/>
          </a:prstGeom>
          <a:noFill/>
          <a:effectLst/>
        </p:spPr>
        <p:txBody>
          <a:bodyPr wrap="square" rtlCol="0">
            <a:spAutoFit/>
          </a:bodyPr>
          <a:lstStyle/>
          <a:p>
            <a:r>
              <a:rPr lang="en-US" sz="3200" b="1" i="0" u="none" strike="noStrike" dirty="0">
                <a:solidFill>
                  <a:schemeClr val="bg1">
                    <a:alpha val="85000"/>
                  </a:schemeClr>
                </a:solidFill>
                <a:effectLst/>
                <a:latin typeface="Century Gothic" panose="020B0502020202020204" pitchFamily="34" charset="0"/>
              </a:rPr>
              <a:t>ACCOUNT-BASED MARKETING (ABM) STRATEGY </a:t>
            </a:r>
            <a:r>
              <a:rPr lang="en-US" sz="3200" b="1" dirty="0">
                <a:solidFill>
                  <a:schemeClr val="bg1">
                    <a:alpha val="85000"/>
                  </a:schemeClr>
                </a:solidFill>
                <a:latin typeface="Century Gothic" panose="020B0502020202020204" pitchFamily="34" charset="0"/>
              </a:rPr>
              <a:t>TEMPLATE</a:t>
            </a: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183220" cy="5216172"/>
          </a:xfrm>
          <a:prstGeom prst="rect">
            <a:avLst/>
          </a:prstGeom>
          <a:noFill/>
        </p:spPr>
        <p:txBody>
          <a:bodyPr wrap="square" rtlCol="0">
            <a:spAutoFit/>
          </a:bodyPr>
          <a:lstStyle/>
          <a:p>
            <a:pPr>
              <a:lnSpc>
                <a:spcPct val="150000"/>
              </a:lnSpc>
              <a:spcAft>
                <a:spcPts val="1200"/>
              </a:spcAft>
            </a:pPr>
            <a:r>
              <a:rPr lang="en-US" sz="1600" dirty="0">
                <a:solidFill>
                  <a:schemeClr val="bg1"/>
                </a:solidFill>
                <a:latin typeface="Century Gothic" panose="020B0502020202020204" pitchFamily="34" charset="0"/>
              </a:rPr>
              <a:t>Use this account-based marketing (ABM) strategy blueprint to home in on top-tier accounts and ensure consistency in your account-based marketing initiatives. Fill in key areas such as aims and aspirations, priority accounts, customer profiles, content blueprints, media approaches, interaction methods, collaboration blueprints, financial allocations and assets, key performance indicators, schedules, and evaluation and feedback cycles. By integrating this framework, your marketing team can align their objectives with sales and boost conversion rates, thereby elevating company revenue and enhancing brand prestige.</a:t>
            </a:r>
          </a:p>
        </p:txBody>
      </p:sp>
    </p:spTree>
    <p:extLst>
      <p:ext uri="{BB962C8B-B14F-4D97-AF65-F5344CB8AC3E}">
        <p14:creationId xmlns:p14="http://schemas.microsoft.com/office/powerpoint/2010/main" val="1096222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23C4FA5-96AC-4EAE-F0D6-9AB9FAF4C5F1}"/>
              </a:ext>
            </a:extLst>
          </p:cNvPr>
          <p:cNvGrpSpPr/>
          <p:nvPr/>
        </p:nvGrpSpPr>
        <p:grpSpPr>
          <a:xfrm>
            <a:off x="-1052951" y="0"/>
            <a:ext cx="6858001" cy="6858000"/>
            <a:chOff x="-3" y="0"/>
            <a:chExt cx="7777357" cy="6858000"/>
          </a:xfrm>
        </p:grpSpPr>
        <p:sp>
          <p:nvSpPr>
            <p:cNvPr id="9" name="Graphic 5">
              <a:extLst>
                <a:ext uri="{FF2B5EF4-FFF2-40B4-BE49-F238E27FC236}">
                  <a16:creationId xmlns:a16="http://schemas.microsoft.com/office/drawing/2014/main" id="{57F65A56-33FF-2884-7D7E-926B8BF076C8}"/>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 name="Graphic 5">
              <a:extLst>
                <a:ext uri="{FF2B5EF4-FFF2-40B4-BE49-F238E27FC236}">
                  <a16:creationId xmlns:a16="http://schemas.microsoft.com/office/drawing/2014/main" id="{4EC57649-4D51-E2F3-2A67-674E2B65121C}"/>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35" name="Graphic 5">
              <a:extLst>
                <a:ext uri="{FF2B5EF4-FFF2-40B4-BE49-F238E27FC236}">
                  <a16:creationId xmlns:a16="http://schemas.microsoft.com/office/drawing/2014/main" id="{2F3C5C5C-7830-1E3D-B572-C0ADD03901D4}"/>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2747875422"/>
              </p:ext>
            </p:extLst>
          </p:nvPr>
        </p:nvGraphicFramePr>
        <p:xfrm>
          <a:off x="324091" y="3233767"/>
          <a:ext cx="11643325" cy="3164967"/>
        </p:xfrm>
        <a:graphic>
          <a:graphicData uri="http://schemas.openxmlformats.org/drawingml/2006/table">
            <a:tbl>
              <a:tblPr firstRow="1" bandRow="1">
                <a:tableStyleId>{5C22544A-7EE6-4342-B048-85BDC9FD1C3A}</a:tableStyleId>
              </a:tblPr>
              <a:tblGrid>
                <a:gridCol w="2328665">
                  <a:extLst>
                    <a:ext uri="{9D8B030D-6E8A-4147-A177-3AD203B41FA5}">
                      <a16:colId xmlns:a16="http://schemas.microsoft.com/office/drawing/2014/main" val="3414664192"/>
                    </a:ext>
                  </a:extLst>
                </a:gridCol>
                <a:gridCol w="2328665">
                  <a:extLst>
                    <a:ext uri="{9D8B030D-6E8A-4147-A177-3AD203B41FA5}">
                      <a16:colId xmlns:a16="http://schemas.microsoft.com/office/drawing/2014/main" val="1766314388"/>
                    </a:ext>
                  </a:extLst>
                </a:gridCol>
                <a:gridCol w="2328665">
                  <a:extLst>
                    <a:ext uri="{9D8B030D-6E8A-4147-A177-3AD203B41FA5}">
                      <a16:colId xmlns:a16="http://schemas.microsoft.com/office/drawing/2014/main" val="3006815530"/>
                    </a:ext>
                  </a:extLst>
                </a:gridCol>
                <a:gridCol w="2328665">
                  <a:extLst>
                    <a:ext uri="{9D8B030D-6E8A-4147-A177-3AD203B41FA5}">
                      <a16:colId xmlns:a16="http://schemas.microsoft.com/office/drawing/2014/main" val="2717681533"/>
                    </a:ext>
                  </a:extLst>
                </a:gridCol>
                <a:gridCol w="2328665">
                  <a:extLst>
                    <a:ext uri="{9D8B030D-6E8A-4147-A177-3AD203B41FA5}">
                      <a16:colId xmlns:a16="http://schemas.microsoft.com/office/drawing/2014/main" val="3938082832"/>
                    </a:ext>
                  </a:extLst>
                </a:gridCol>
              </a:tblGrid>
              <a:tr h="362602">
                <a:tc>
                  <a:txBody>
                    <a:bodyPr/>
                    <a:lstStyle/>
                    <a:p>
                      <a:pPr algn="ctr" fontAlgn="b"/>
                      <a:r>
                        <a:rPr lang="en-US" sz="1500" b="0" i="0" u="none" strike="noStrike" dirty="0">
                          <a:solidFill>
                            <a:schemeClr val="bg1"/>
                          </a:solidFill>
                          <a:effectLst/>
                          <a:latin typeface="Century Gothic" panose="020B0502020202020204" pitchFamily="34" charset="0"/>
                        </a:rPr>
                        <a:t>MESSAGE / THEMES</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E66E1">
                        <a:alpha val="74902"/>
                      </a:srgbClr>
                    </a:solidFill>
                  </a:tcPr>
                </a:tc>
                <a:tc>
                  <a:txBody>
                    <a:bodyPr/>
                    <a:lstStyle/>
                    <a:p>
                      <a:pPr algn="ctr" fontAlgn="b"/>
                      <a:r>
                        <a:rPr lang="en-US" sz="1500" b="0" i="0" u="none" strike="noStrike" dirty="0">
                          <a:solidFill>
                            <a:schemeClr val="bg1"/>
                          </a:solidFill>
                          <a:effectLst/>
                          <a:latin typeface="Century Gothic" panose="020B0502020202020204" pitchFamily="34" charset="0"/>
                        </a:rPr>
                        <a:t>TARGET AUDIENCE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E66E1">
                        <a:alpha val="74902"/>
                      </a:srgbClr>
                    </a:solidFill>
                  </a:tcPr>
                </a:tc>
                <a:tc>
                  <a:txBody>
                    <a:bodyPr/>
                    <a:lstStyle/>
                    <a:p>
                      <a:pPr algn="ctr" fontAlgn="b"/>
                      <a:r>
                        <a:rPr lang="en-US" sz="1500" b="0" i="0" u="none" strike="noStrike" dirty="0">
                          <a:solidFill>
                            <a:schemeClr val="bg1"/>
                          </a:solidFill>
                          <a:effectLst/>
                          <a:latin typeface="Century Gothic" panose="020B0502020202020204" pitchFamily="34" charset="0"/>
                        </a:rPr>
                        <a:t>PAID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tc>
                  <a:txBody>
                    <a:bodyPr/>
                    <a:lstStyle/>
                    <a:p>
                      <a:pPr algn="ctr" fontAlgn="b"/>
                      <a:r>
                        <a:rPr lang="en-US" sz="1500" b="0" i="0" u="none" strike="noStrike" dirty="0">
                          <a:solidFill>
                            <a:schemeClr val="bg1"/>
                          </a:solidFill>
                          <a:effectLst/>
                          <a:latin typeface="Century Gothic" panose="020B0502020202020204" pitchFamily="34" charset="0"/>
                        </a:rPr>
                        <a:t>OWNED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tc>
                  <a:txBody>
                    <a:bodyPr/>
                    <a:lstStyle/>
                    <a:p>
                      <a:pPr algn="ctr" fontAlgn="b"/>
                      <a:r>
                        <a:rPr lang="en-US" sz="1500" b="0" i="0" u="none" strike="noStrike" dirty="0">
                          <a:solidFill>
                            <a:schemeClr val="bg1"/>
                          </a:solidFill>
                          <a:effectLst/>
                          <a:latin typeface="Century Gothic" panose="020B0502020202020204" pitchFamily="34" charset="0"/>
                        </a:rPr>
                        <a:t>EARNED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extLst>
                  <a:ext uri="{0D108BD9-81ED-4DB2-BD59-A6C34878D82A}">
                    <a16:rowId xmlns:a16="http://schemas.microsoft.com/office/drawing/2014/main" val="516212170"/>
                  </a:ext>
                </a:extLst>
              </a:tr>
              <a:tr h="2802365">
                <a:tc>
                  <a:txBody>
                    <a:bodyPr/>
                    <a:lstStyle/>
                    <a:p>
                      <a:pPr algn="l" fontAlgn="b"/>
                      <a:r>
                        <a:rPr lang="en-US" sz="1400" b="0" i="0" u="none" strike="noStrike" dirty="0">
                          <a:solidFill>
                            <a:schemeClr val="tx1">
                              <a:lumMod val="85000"/>
                              <a:lumOff val="15000"/>
                            </a:schemeClr>
                          </a:solidFill>
                          <a:effectLst/>
                          <a:latin typeface="Century Gothic" panose="020B0502020202020204" pitchFamily="34" charset="0"/>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r>
                        <a:rPr lang="en-US" sz="1400" b="0" i="0" u="none" strike="noStrike" dirty="0">
                          <a:solidFill>
                            <a:schemeClr val="tx1">
                              <a:lumMod val="85000"/>
                              <a:lumOff val="15000"/>
                            </a:schemeClr>
                          </a:solidFill>
                          <a:effectLst/>
                          <a:latin typeface="Century Gothic" panose="020B0502020202020204" pitchFamily="34" charset="0"/>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r>
                        <a:rPr lang="en-US" sz="1400" b="0" i="0" u="none" strike="noStrike" dirty="0">
                          <a:solidFill>
                            <a:srgbClr val="003F98"/>
                          </a:solidFill>
                          <a:effectLst/>
                          <a:latin typeface="Century Gothic" panose="020B0502020202020204" pitchFamily="34" charset="0"/>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F98"/>
                          </a:solidFill>
                          <a:effectLst/>
                          <a:uLnTx/>
                          <a:uFillTx/>
                          <a:latin typeface="Century Gothic" panose="020B0502020202020204" pitchFamily="34" charset="0"/>
                          <a:ea typeface="+mn-ea"/>
                          <a:cs typeface="+mn-cs"/>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F98"/>
                          </a:solidFill>
                          <a:effectLst/>
                          <a:uLnTx/>
                          <a:uFillTx/>
                          <a:latin typeface="Century Gothic" panose="020B0502020202020204" pitchFamily="34" charset="0"/>
                          <a:ea typeface="+mn-ea"/>
                          <a:cs typeface="+mn-cs"/>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bl>
          </a:graphicData>
        </a:graphic>
      </p:graphicFrame>
      <p:sp>
        <p:nvSpPr>
          <p:cNvPr id="4" name="Rounded Rectangle 3">
            <a:extLst>
              <a:ext uri="{FF2B5EF4-FFF2-40B4-BE49-F238E27FC236}">
                <a16:creationId xmlns:a16="http://schemas.microsoft.com/office/drawing/2014/main" id="{94BD2AA6-9CE4-F550-F95C-94B18ECD2F58}"/>
              </a:ext>
            </a:extLst>
          </p:cNvPr>
          <p:cNvSpPr/>
          <p:nvPr/>
        </p:nvSpPr>
        <p:spPr>
          <a:xfrm>
            <a:off x="4975123" y="2816641"/>
            <a:ext cx="7027525" cy="325545"/>
          </a:xfrm>
          <a:prstGeom prst="roundRect">
            <a:avLst>
              <a:gd name="adj" fmla="val 44954"/>
            </a:avLst>
          </a:prstGeom>
          <a:solidFill>
            <a:srgbClr val="1E5B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B2D2FC"/>
                </a:solidFill>
                <a:latin typeface="Century Gothic" panose="020B0502020202020204" pitchFamily="34" charset="0"/>
              </a:rPr>
              <a:t>TACTICS</a:t>
            </a:r>
          </a:p>
        </p:txBody>
      </p:sp>
      <p:sp>
        <p:nvSpPr>
          <p:cNvPr id="7" name="TextBox 6">
            <a:extLst>
              <a:ext uri="{FF2B5EF4-FFF2-40B4-BE49-F238E27FC236}">
                <a16:creationId xmlns:a16="http://schemas.microsoft.com/office/drawing/2014/main" id="{194F041F-1363-8CFC-2960-D1A0BF76B84F}"/>
              </a:ext>
            </a:extLst>
          </p:cNvPr>
          <p:cNvSpPr txBox="1"/>
          <p:nvPr/>
        </p:nvSpPr>
        <p:spPr>
          <a:xfrm>
            <a:off x="386500" y="879322"/>
            <a:ext cx="11539324" cy="369332"/>
          </a:xfrm>
          <a:prstGeom prst="rect">
            <a:avLst/>
          </a:prstGeom>
          <a:noFill/>
        </p:spPr>
        <p:txBody>
          <a:bodyPr wrap="square" rtlCol="0">
            <a:spAutoFit/>
          </a:bodyPr>
          <a:lstStyle/>
          <a:p>
            <a:r>
              <a:rPr lang="en-US" kern="800" spc="200" dirty="0">
                <a:solidFill>
                  <a:srgbClr val="1E5BB3"/>
                </a:solidFill>
                <a:effectLst/>
                <a:latin typeface="Century Gothic" panose="020B0502020202020204" pitchFamily="34" charset="0"/>
                <a:ea typeface="Arial" panose="020B0604020202020204" pitchFamily="34" charset="0"/>
              </a:rPr>
              <a:t>Define Problem           Consider Solutions           Evaluate Vendors           Decide</a:t>
            </a:r>
            <a:endParaRPr lang="en-US" kern="800" spc="200" dirty="0">
              <a:solidFill>
                <a:srgbClr val="1E5BB3"/>
              </a:solidFill>
              <a:latin typeface="Century Gothic" panose="020B0502020202020204" pitchFamily="34" charset="0"/>
            </a:endParaRPr>
          </a:p>
        </p:txBody>
      </p:sp>
      <p:grpSp>
        <p:nvGrpSpPr>
          <p:cNvPr id="14" name="Group 13">
            <a:extLst>
              <a:ext uri="{FF2B5EF4-FFF2-40B4-BE49-F238E27FC236}">
                <a16:creationId xmlns:a16="http://schemas.microsoft.com/office/drawing/2014/main" id="{D0D94B9C-A467-3220-7526-E68DD93353B8}"/>
              </a:ext>
            </a:extLst>
          </p:cNvPr>
          <p:cNvGrpSpPr/>
          <p:nvPr/>
        </p:nvGrpSpPr>
        <p:grpSpPr>
          <a:xfrm>
            <a:off x="-11224" y="1292173"/>
            <a:ext cx="11978642" cy="73"/>
            <a:chOff x="2584486" y="1067175"/>
            <a:chExt cx="7534874" cy="73"/>
          </a:xfrm>
        </p:grpSpPr>
        <p:cxnSp>
          <p:nvCxnSpPr>
            <p:cNvPr id="15" name="Straight Arrow Connector 14">
              <a:extLst>
                <a:ext uri="{FF2B5EF4-FFF2-40B4-BE49-F238E27FC236}">
                  <a16:creationId xmlns:a16="http://schemas.microsoft.com/office/drawing/2014/main" id="{C2198C37-3F97-7DA4-3161-D2DDA825C0B6}"/>
                </a:ext>
              </a:extLst>
            </p:cNvPr>
            <p:cNvCxnSpPr>
              <a:cxnSpLocks/>
            </p:cNvCxnSpPr>
            <p:nvPr/>
          </p:nvCxnSpPr>
          <p:spPr>
            <a:xfrm>
              <a:off x="2584488" y="1067175"/>
              <a:ext cx="7534872" cy="0"/>
            </a:xfrm>
            <a:prstGeom prst="straightConnector1">
              <a:avLst/>
            </a:prstGeom>
            <a:ln w="127000">
              <a:gradFill>
                <a:gsLst>
                  <a:gs pos="7000">
                    <a:srgbClr val="B2D2FC">
                      <a:alpha val="50000"/>
                    </a:srgbClr>
                  </a:gs>
                  <a:gs pos="98000">
                    <a:srgbClr val="1E5BB3"/>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3801A2-F697-EC69-0C78-9DEAC1DFFDDF}"/>
                </a:ext>
              </a:extLst>
            </p:cNvPr>
            <p:cNvCxnSpPr>
              <a:cxnSpLocks/>
            </p:cNvCxnSpPr>
            <p:nvPr/>
          </p:nvCxnSpPr>
          <p:spPr>
            <a:xfrm>
              <a:off x="2584486" y="1067248"/>
              <a:ext cx="7353705" cy="0"/>
            </a:xfrm>
            <a:prstGeom prst="line">
              <a:avLst/>
            </a:prstGeom>
            <a:ln w="25400">
              <a:gradFill>
                <a:gsLst>
                  <a:gs pos="0">
                    <a:schemeClr val="bg1"/>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 name="Group 69">
            <a:extLst>
              <a:ext uri="{FF2B5EF4-FFF2-40B4-BE49-F238E27FC236}">
                <a16:creationId xmlns:a16="http://schemas.microsoft.com/office/drawing/2014/main" id="{E32F4845-1A02-F31C-D3B3-49CF87BA7285}"/>
              </a:ext>
            </a:extLst>
          </p:cNvPr>
          <p:cNvGrpSpPr/>
          <p:nvPr/>
        </p:nvGrpSpPr>
        <p:grpSpPr>
          <a:xfrm>
            <a:off x="2851798" y="853432"/>
            <a:ext cx="7221101" cy="430890"/>
            <a:chOff x="2356639" y="851730"/>
            <a:chExt cx="7221101" cy="430890"/>
          </a:xfrm>
          <a:solidFill>
            <a:srgbClr val="1E5BB3"/>
          </a:solidFill>
        </p:grpSpPr>
        <p:sp>
          <p:nvSpPr>
            <p:cNvPr id="73" name="Triangle 1050">
              <a:extLst>
                <a:ext uri="{FF2B5EF4-FFF2-40B4-BE49-F238E27FC236}">
                  <a16:creationId xmlns:a16="http://schemas.microsoft.com/office/drawing/2014/main" id="{7E3E9C1D-D330-AF33-1F92-74C4DBB01493}"/>
                </a:ext>
              </a:extLst>
            </p:cNvPr>
            <p:cNvSpPr/>
            <p:nvPr/>
          </p:nvSpPr>
          <p:spPr>
            <a:xfrm rot="5400000">
              <a:off x="2335035"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grp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riangle 1050">
              <a:extLst>
                <a:ext uri="{FF2B5EF4-FFF2-40B4-BE49-F238E27FC236}">
                  <a16:creationId xmlns:a16="http://schemas.microsoft.com/office/drawing/2014/main" id="{79013250-FC5F-7501-0505-9212AADFBCA2}"/>
                </a:ext>
              </a:extLst>
            </p:cNvPr>
            <p:cNvSpPr/>
            <p:nvPr/>
          </p:nvSpPr>
          <p:spPr>
            <a:xfrm rot="5400000">
              <a:off x="5722468" y="873335"/>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518EE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riangle 1050">
              <a:extLst>
                <a:ext uri="{FF2B5EF4-FFF2-40B4-BE49-F238E27FC236}">
                  <a16:creationId xmlns:a16="http://schemas.microsoft.com/office/drawing/2014/main" id="{B1D14D7C-C888-4584-DCA6-CF1345A075F2}"/>
                </a:ext>
              </a:extLst>
            </p:cNvPr>
            <p:cNvSpPr/>
            <p:nvPr/>
          </p:nvSpPr>
          <p:spPr>
            <a:xfrm rot="5400000">
              <a:off x="9168454" y="873335"/>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8EBCF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77" name="Table 76">
            <a:extLst>
              <a:ext uri="{FF2B5EF4-FFF2-40B4-BE49-F238E27FC236}">
                <a16:creationId xmlns:a16="http://schemas.microsoft.com/office/drawing/2014/main" id="{005B1B39-6803-5899-9DEE-FA25695F91C0}"/>
              </a:ext>
            </a:extLst>
          </p:cNvPr>
          <p:cNvGraphicFramePr>
            <a:graphicFrameLocks noGrp="1"/>
          </p:cNvGraphicFramePr>
          <p:nvPr>
            <p:extLst>
              <p:ext uri="{D42A27DB-BD31-4B8C-83A1-F6EECF244321}">
                <p14:modId xmlns:p14="http://schemas.microsoft.com/office/powerpoint/2010/main" val="2508866682"/>
              </p:ext>
            </p:extLst>
          </p:nvPr>
        </p:nvGraphicFramePr>
        <p:xfrm>
          <a:off x="510988" y="2010188"/>
          <a:ext cx="11482299" cy="620151"/>
        </p:xfrm>
        <a:graphic>
          <a:graphicData uri="http://schemas.openxmlformats.org/drawingml/2006/table">
            <a:tbl>
              <a:tblPr firstRow="1" bandRow="1">
                <a:tableStyleId>{5C22544A-7EE6-4342-B048-85BDC9FD1C3A}</a:tableStyleId>
              </a:tblPr>
              <a:tblGrid>
                <a:gridCol w="1275811">
                  <a:extLst>
                    <a:ext uri="{9D8B030D-6E8A-4147-A177-3AD203B41FA5}">
                      <a16:colId xmlns:a16="http://schemas.microsoft.com/office/drawing/2014/main" val="3581979655"/>
                    </a:ext>
                  </a:extLst>
                </a:gridCol>
                <a:gridCol w="1275811">
                  <a:extLst>
                    <a:ext uri="{9D8B030D-6E8A-4147-A177-3AD203B41FA5}">
                      <a16:colId xmlns:a16="http://schemas.microsoft.com/office/drawing/2014/main" val="2127927479"/>
                    </a:ext>
                  </a:extLst>
                </a:gridCol>
                <a:gridCol w="1275811">
                  <a:extLst>
                    <a:ext uri="{9D8B030D-6E8A-4147-A177-3AD203B41FA5}">
                      <a16:colId xmlns:a16="http://schemas.microsoft.com/office/drawing/2014/main" val="4004236879"/>
                    </a:ext>
                  </a:extLst>
                </a:gridCol>
                <a:gridCol w="1275811">
                  <a:extLst>
                    <a:ext uri="{9D8B030D-6E8A-4147-A177-3AD203B41FA5}">
                      <a16:colId xmlns:a16="http://schemas.microsoft.com/office/drawing/2014/main" val="1348369133"/>
                    </a:ext>
                  </a:extLst>
                </a:gridCol>
                <a:gridCol w="1275811">
                  <a:extLst>
                    <a:ext uri="{9D8B030D-6E8A-4147-A177-3AD203B41FA5}">
                      <a16:colId xmlns:a16="http://schemas.microsoft.com/office/drawing/2014/main" val="101125340"/>
                    </a:ext>
                  </a:extLst>
                </a:gridCol>
                <a:gridCol w="1275811">
                  <a:extLst>
                    <a:ext uri="{9D8B030D-6E8A-4147-A177-3AD203B41FA5}">
                      <a16:colId xmlns:a16="http://schemas.microsoft.com/office/drawing/2014/main" val="3414664192"/>
                    </a:ext>
                  </a:extLst>
                </a:gridCol>
                <a:gridCol w="1275811">
                  <a:extLst>
                    <a:ext uri="{9D8B030D-6E8A-4147-A177-3AD203B41FA5}">
                      <a16:colId xmlns:a16="http://schemas.microsoft.com/office/drawing/2014/main" val="1766314388"/>
                    </a:ext>
                  </a:extLst>
                </a:gridCol>
                <a:gridCol w="1275811">
                  <a:extLst>
                    <a:ext uri="{9D8B030D-6E8A-4147-A177-3AD203B41FA5}">
                      <a16:colId xmlns:a16="http://schemas.microsoft.com/office/drawing/2014/main" val="3006815530"/>
                    </a:ext>
                  </a:extLst>
                </a:gridCol>
                <a:gridCol w="1275811">
                  <a:extLst>
                    <a:ext uri="{9D8B030D-6E8A-4147-A177-3AD203B41FA5}">
                      <a16:colId xmlns:a16="http://schemas.microsoft.com/office/drawing/2014/main" val="2717681533"/>
                    </a:ext>
                  </a:extLst>
                </a:gridCol>
              </a:tblGrid>
              <a:tr h="620151">
                <a:tc>
                  <a:txBody>
                    <a:bodyPr/>
                    <a:lstStyle/>
                    <a:p>
                      <a:pPr algn="ctr"/>
                      <a:r>
                        <a:rPr lang="en-US" sz="1100" b="0" dirty="0">
                          <a:solidFill>
                            <a:srgbClr val="B2D2FC"/>
                          </a:solidFill>
                          <a:latin typeface="Century Gothic" panose="020B0502020202020204" pitchFamily="34" charset="0"/>
                        </a:rPr>
                        <a:t>Make Aware and Educate </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Engage</a:t>
                      </a:r>
                      <a:br>
                        <a:rPr lang="en-US" sz="1100" b="0" dirty="0">
                          <a:solidFill>
                            <a:srgbClr val="B2D2FC"/>
                          </a:solidFill>
                          <a:latin typeface="Century Gothic" panose="020B0502020202020204" pitchFamily="34" charset="0"/>
                        </a:rPr>
                      </a:br>
                      <a:r>
                        <a:rPr lang="en-US" sz="1100" b="0" dirty="0">
                          <a:solidFill>
                            <a:srgbClr val="B2D2FC"/>
                          </a:solidFill>
                          <a:latin typeface="Century Gothic" panose="020B0502020202020204" pitchFamily="34" charset="0"/>
                        </a:rPr>
                        <a:t>and Educate</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Connect </a:t>
                      </a:r>
                    </a:p>
                    <a:p>
                      <a:pPr algn="ctr"/>
                      <a:r>
                        <a:rPr lang="en-US" sz="1100" b="0" dirty="0">
                          <a:solidFill>
                            <a:srgbClr val="B2D2FC"/>
                          </a:solidFill>
                          <a:latin typeface="Century Gothic" panose="020B0502020202020204" pitchFamily="34" charset="0"/>
                        </a:rPr>
                        <a:t>and Educate</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Identify</a:t>
                      </a:r>
                      <a:br>
                        <a:rPr lang="en-US" sz="1100" b="0" dirty="0">
                          <a:solidFill>
                            <a:srgbClr val="B2D2FC"/>
                          </a:solidFill>
                          <a:latin typeface="Century Gothic" panose="020B0502020202020204" pitchFamily="34" charset="0"/>
                        </a:rPr>
                      </a:br>
                      <a:r>
                        <a:rPr lang="en-US" sz="1100" b="0" dirty="0">
                          <a:solidFill>
                            <a:srgbClr val="B2D2FC"/>
                          </a:solidFill>
                          <a:latin typeface="Century Gothic" panose="020B0502020202020204" pitchFamily="34" charset="0"/>
                        </a:rPr>
                        <a:t>and Talk</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Sell</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Sell</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Differentiate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Close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Close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extLst>
                  <a:ext uri="{0D108BD9-81ED-4DB2-BD59-A6C34878D82A}">
                    <a16:rowId xmlns:a16="http://schemas.microsoft.com/office/drawing/2014/main" val="2238185335"/>
                  </a:ext>
                </a:extLst>
              </a:tr>
            </a:tbl>
          </a:graphicData>
        </a:graphic>
      </p:graphicFrame>
      <p:sp>
        <p:nvSpPr>
          <p:cNvPr id="78" name="Rounded Rectangle 77">
            <a:extLst>
              <a:ext uri="{FF2B5EF4-FFF2-40B4-BE49-F238E27FC236}">
                <a16:creationId xmlns:a16="http://schemas.microsoft.com/office/drawing/2014/main" id="{2BC9A7E5-700C-0900-C62E-5D04E682CA7B}"/>
              </a:ext>
            </a:extLst>
          </p:cNvPr>
          <p:cNvSpPr/>
          <p:nvPr/>
        </p:nvSpPr>
        <p:spPr>
          <a:xfrm>
            <a:off x="552806" y="1606443"/>
            <a:ext cx="1188720" cy="457200"/>
          </a:xfrm>
          <a:prstGeom prst="roundRect">
            <a:avLst>
              <a:gd name="adj" fmla="val 44954"/>
            </a:avLst>
          </a:prstGeom>
          <a:solidFill>
            <a:srgbClr val="01075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Initial Research</a:t>
            </a:r>
          </a:p>
        </p:txBody>
      </p:sp>
      <p:sp>
        <p:nvSpPr>
          <p:cNvPr id="79" name="Rounded Rectangle 78">
            <a:extLst>
              <a:ext uri="{FF2B5EF4-FFF2-40B4-BE49-F238E27FC236}">
                <a16:creationId xmlns:a16="http://schemas.microsoft.com/office/drawing/2014/main" id="{66228569-5B36-AE25-5D72-F9E9F4548BD6}"/>
              </a:ext>
            </a:extLst>
          </p:cNvPr>
          <p:cNvSpPr/>
          <p:nvPr/>
        </p:nvSpPr>
        <p:spPr>
          <a:xfrm>
            <a:off x="3103768" y="1606443"/>
            <a:ext cx="1188720" cy="457200"/>
          </a:xfrm>
          <a:prstGeom prst="roundRect">
            <a:avLst>
              <a:gd name="adj" fmla="val 44954"/>
            </a:avLst>
          </a:prstGeom>
          <a:solidFill>
            <a:srgbClr val="020A6E"/>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Social Network</a:t>
            </a:r>
          </a:p>
        </p:txBody>
      </p:sp>
      <p:sp>
        <p:nvSpPr>
          <p:cNvPr id="80" name="Rounded Rectangle 79">
            <a:extLst>
              <a:ext uri="{FF2B5EF4-FFF2-40B4-BE49-F238E27FC236}">
                <a16:creationId xmlns:a16="http://schemas.microsoft.com/office/drawing/2014/main" id="{5A5EEF5E-2FE9-46A4-505F-AFAD11D92F17}"/>
              </a:ext>
            </a:extLst>
          </p:cNvPr>
          <p:cNvSpPr/>
          <p:nvPr/>
        </p:nvSpPr>
        <p:spPr>
          <a:xfrm>
            <a:off x="4379249" y="1606443"/>
            <a:ext cx="1188720" cy="457200"/>
          </a:xfrm>
          <a:prstGeom prst="roundRect">
            <a:avLst>
              <a:gd name="adj" fmla="val 44954"/>
            </a:avLst>
          </a:prstGeom>
          <a:solidFill>
            <a:srgbClr val="030D8A"/>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Web Research</a:t>
            </a:r>
          </a:p>
        </p:txBody>
      </p:sp>
      <p:sp>
        <p:nvSpPr>
          <p:cNvPr id="81" name="Rounded Rectangle 80">
            <a:extLst>
              <a:ext uri="{FF2B5EF4-FFF2-40B4-BE49-F238E27FC236}">
                <a16:creationId xmlns:a16="http://schemas.microsoft.com/office/drawing/2014/main" id="{CAD16E61-07E9-188C-8E6F-03156996889B}"/>
              </a:ext>
            </a:extLst>
          </p:cNvPr>
          <p:cNvSpPr/>
          <p:nvPr/>
        </p:nvSpPr>
        <p:spPr>
          <a:xfrm>
            <a:off x="5654730" y="1606443"/>
            <a:ext cx="1188720" cy="457200"/>
          </a:xfrm>
          <a:prstGeom prst="roundRect">
            <a:avLst>
              <a:gd name="adj" fmla="val 44954"/>
            </a:avLst>
          </a:prstGeom>
          <a:solidFill>
            <a:srgbClr val="1E5BB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Buyer Committee</a:t>
            </a:r>
          </a:p>
        </p:txBody>
      </p:sp>
      <p:sp>
        <p:nvSpPr>
          <p:cNvPr id="82" name="Rounded Rectangle 81">
            <a:extLst>
              <a:ext uri="{FF2B5EF4-FFF2-40B4-BE49-F238E27FC236}">
                <a16:creationId xmlns:a16="http://schemas.microsoft.com/office/drawing/2014/main" id="{8C4A5F30-D06B-F6AA-7E92-1DF03DF0334B}"/>
              </a:ext>
            </a:extLst>
          </p:cNvPr>
          <p:cNvSpPr/>
          <p:nvPr/>
        </p:nvSpPr>
        <p:spPr>
          <a:xfrm>
            <a:off x="6930211" y="1606443"/>
            <a:ext cx="1188720" cy="457200"/>
          </a:xfrm>
          <a:prstGeom prst="roundRect">
            <a:avLst>
              <a:gd name="adj" fmla="val 44954"/>
            </a:avLst>
          </a:prstGeom>
          <a:solidFill>
            <a:srgbClr val="0659E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Buyer Contact</a:t>
            </a:r>
          </a:p>
        </p:txBody>
      </p:sp>
      <p:sp>
        <p:nvSpPr>
          <p:cNvPr id="83" name="Rounded Rectangle 82">
            <a:extLst>
              <a:ext uri="{FF2B5EF4-FFF2-40B4-BE49-F238E27FC236}">
                <a16:creationId xmlns:a16="http://schemas.microsoft.com/office/drawing/2014/main" id="{C4C2F1E3-AE00-C239-B842-91A42AA87EF0}"/>
              </a:ext>
            </a:extLst>
          </p:cNvPr>
          <p:cNvSpPr/>
          <p:nvPr/>
        </p:nvSpPr>
        <p:spPr>
          <a:xfrm>
            <a:off x="9481173" y="1606443"/>
            <a:ext cx="1188720" cy="457200"/>
          </a:xfrm>
          <a:prstGeom prst="roundRect">
            <a:avLst>
              <a:gd name="adj" fmla="val 44954"/>
            </a:avLst>
          </a:prstGeom>
          <a:solidFill>
            <a:srgbClr val="00A7B7"/>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Validation</a:t>
            </a:r>
          </a:p>
        </p:txBody>
      </p:sp>
      <p:sp>
        <p:nvSpPr>
          <p:cNvPr id="84" name="Rounded Rectangle 83">
            <a:extLst>
              <a:ext uri="{FF2B5EF4-FFF2-40B4-BE49-F238E27FC236}">
                <a16:creationId xmlns:a16="http://schemas.microsoft.com/office/drawing/2014/main" id="{1B75642C-0CF4-86B1-BB5D-F4E9D0DBC3AF}"/>
              </a:ext>
            </a:extLst>
          </p:cNvPr>
          <p:cNvSpPr/>
          <p:nvPr/>
        </p:nvSpPr>
        <p:spPr>
          <a:xfrm>
            <a:off x="8205692" y="1606443"/>
            <a:ext cx="1188720" cy="457200"/>
          </a:xfrm>
          <a:prstGeom prst="roundRect">
            <a:avLst>
              <a:gd name="adj" fmla="val 44954"/>
            </a:avLst>
          </a:prstGeom>
          <a:solidFill>
            <a:srgbClr val="0387AF"/>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Evaluation</a:t>
            </a:r>
          </a:p>
        </p:txBody>
      </p:sp>
      <p:sp>
        <p:nvSpPr>
          <p:cNvPr id="85" name="Rounded Rectangle 84">
            <a:extLst>
              <a:ext uri="{FF2B5EF4-FFF2-40B4-BE49-F238E27FC236}">
                <a16:creationId xmlns:a16="http://schemas.microsoft.com/office/drawing/2014/main" id="{317D2A09-096E-3454-05A4-929D77DF98FF}"/>
              </a:ext>
            </a:extLst>
          </p:cNvPr>
          <p:cNvSpPr/>
          <p:nvPr/>
        </p:nvSpPr>
        <p:spPr>
          <a:xfrm>
            <a:off x="10756652" y="1606443"/>
            <a:ext cx="1188720" cy="457200"/>
          </a:xfrm>
          <a:prstGeom prst="roundRect">
            <a:avLst>
              <a:gd name="adj" fmla="val 44954"/>
            </a:avLst>
          </a:prstGeom>
          <a:solidFill>
            <a:srgbClr val="23829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Decision</a:t>
            </a:r>
          </a:p>
        </p:txBody>
      </p:sp>
      <p:sp>
        <p:nvSpPr>
          <p:cNvPr id="86" name="Rounded Rectangle 85">
            <a:extLst>
              <a:ext uri="{FF2B5EF4-FFF2-40B4-BE49-F238E27FC236}">
                <a16:creationId xmlns:a16="http://schemas.microsoft.com/office/drawing/2014/main" id="{16A4D82A-8D55-01B4-FEDF-95D239B266B2}"/>
              </a:ext>
            </a:extLst>
          </p:cNvPr>
          <p:cNvSpPr/>
          <p:nvPr/>
        </p:nvSpPr>
        <p:spPr>
          <a:xfrm>
            <a:off x="1828287" y="1606443"/>
            <a:ext cx="1188720" cy="457200"/>
          </a:xfrm>
          <a:prstGeom prst="roundRect">
            <a:avLst>
              <a:gd name="adj" fmla="val 44954"/>
            </a:avLst>
          </a:prstGeom>
          <a:solidFill>
            <a:srgbClr val="01075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Social Media</a:t>
            </a:r>
          </a:p>
        </p:txBody>
      </p:sp>
      <p:sp>
        <p:nvSpPr>
          <p:cNvPr id="87" name="TextBox 86">
            <a:extLst>
              <a:ext uri="{FF2B5EF4-FFF2-40B4-BE49-F238E27FC236}">
                <a16:creationId xmlns:a16="http://schemas.microsoft.com/office/drawing/2014/main" id="{149C4CAE-7D1D-4A8A-36D1-0C193E50E104}"/>
              </a:ext>
            </a:extLst>
          </p:cNvPr>
          <p:cNvSpPr txBox="1"/>
          <p:nvPr/>
        </p:nvSpPr>
        <p:spPr>
          <a:xfrm rot="16200000">
            <a:off x="-247918" y="1988253"/>
            <a:ext cx="1089202" cy="230832"/>
          </a:xfrm>
          <a:prstGeom prst="rect">
            <a:avLst/>
          </a:prstGeom>
          <a:noFill/>
          <a:effectLst/>
        </p:spPr>
        <p:txBody>
          <a:bodyPr wrap="square" lIns="0" tIns="0" rIns="0" bIns="0" rtlCol="0">
            <a:spAutoFit/>
          </a:bodyPr>
          <a:lstStyle/>
          <a:p>
            <a:pPr algn="ctr"/>
            <a:r>
              <a:rPr lang="en-US" sz="1500" dirty="0">
                <a:solidFill>
                  <a:srgbClr val="1E5BB3"/>
                </a:solidFill>
                <a:latin typeface="Century Gothic" panose="020B0502020202020204" pitchFamily="34" charset="0"/>
              </a:rPr>
              <a:t>OBJECTIVES</a:t>
            </a:r>
          </a:p>
        </p:txBody>
      </p:sp>
      <p:grpSp>
        <p:nvGrpSpPr>
          <p:cNvPr id="2" name="Group 1">
            <a:extLst>
              <a:ext uri="{FF2B5EF4-FFF2-40B4-BE49-F238E27FC236}">
                <a16:creationId xmlns:a16="http://schemas.microsoft.com/office/drawing/2014/main" id="{42D64C80-B92E-7FD8-AFA5-A9C56A94ACB9}"/>
              </a:ext>
            </a:extLst>
          </p:cNvPr>
          <p:cNvGrpSpPr>
            <a:grpSpLocks noChangeAspect="1"/>
          </p:cNvGrpSpPr>
          <p:nvPr/>
        </p:nvGrpSpPr>
        <p:grpSpPr>
          <a:xfrm>
            <a:off x="10600967" y="6144195"/>
            <a:ext cx="1325880" cy="625573"/>
            <a:chOff x="7128670" y="4423550"/>
            <a:chExt cx="4850063" cy="2288344"/>
          </a:xfrm>
        </p:grpSpPr>
        <p:sp>
          <p:nvSpPr>
            <p:cNvPr id="5" name="Freeform 4">
              <a:extLst>
                <a:ext uri="{FF2B5EF4-FFF2-40B4-BE49-F238E27FC236}">
                  <a16:creationId xmlns:a16="http://schemas.microsoft.com/office/drawing/2014/main" id="{02983732-B35E-9071-E5A4-A947B591859C}"/>
                </a:ext>
              </a:extLst>
            </p:cNvPr>
            <p:cNvSpPr/>
            <p:nvPr/>
          </p:nvSpPr>
          <p:spPr>
            <a:xfrm>
              <a:off x="7128670" y="4423550"/>
              <a:ext cx="1525633" cy="1754651"/>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1E5BB3"/>
                </a:gs>
                <a:gs pos="99000">
                  <a:srgbClr val="749DD9">
                    <a:alpha val="75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Freeform 10">
              <a:extLst>
                <a:ext uri="{FF2B5EF4-FFF2-40B4-BE49-F238E27FC236}">
                  <a16:creationId xmlns:a16="http://schemas.microsoft.com/office/drawing/2014/main" id="{0897C5C6-01B3-113C-A38E-EECDE0485B63}"/>
                </a:ext>
              </a:extLst>
            </p:cNvPr>
            <p:cNvSpPr/>
            <p:nvPr/>
          </p:nvSpPr>
          <p:spPr>
            <a:xfrm>
              <a:off x="8888780" y="4425139"/>
              <a:ext cx="1211184" cy="1749509"/>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a:extLst>
                <a:ext uri="{FF2B5EF4-FFF2-40B4-BE49-F238E27FC236}">
                  <a16:creationId xmlns:a16="http://schemas.microsoft.com/office/drawing/2014/main" id="{84BC139B-B2D4-2861-4212-6353547067C9}"/>
                </a:ext>
              </a:extLst>
            </p:cNvPr>
            <p:cNvSpPr/>
            <p:nvPr/>
          </p:nvSpPr>
          <p:spPr>
            <a:xfrm>
              <a:off x="10378125" y="4425139"/>
              <a:ext cx="1600608" cy="1749509"/>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3" name="Group 12">
              <a:extLst>
                <a:ext uri="{FF2B5EF4-FFF2-40B4-BE49-F238E27FC236}">
                  <a16:creationId xmlns:a16="http://schemas.microsoft.com/office/drawing/2014/main" id="{BB5BD866-26D6-50CD-CE17-65B3898C6082}"/>
                </a:ext>
              </a:extLst>
            </p:cNvPr>
            <p:cNvGrpSpPr/>
            <p:nvPr/>
          </p:nvGrpSpPr>
          <p:grpSpPr>
            <a:xfrm>
              <a:off x="7138799" y="6320753"/>
              <a:ext cx="4836191" cy="391049"/>
              <a:chOff x="7156363" y="6320753"/>
              <a:chExt cx="4836191" cy="391049"/>
            </a:xfrm>
            <a:solidFill>
              <a:srgbClr val="1E5BB3"/>
            </a:solidFill>
          </p:grpSpPr>
          <p:sp>
            <p:nvSpPr>
              <p:cNvPr id="19" name="Freeform 18">
                <a:extLst>
                  <a:ext uri="{FF2B5EF4-FFF2-40B4-BE49-F238E27FC236}">
                    <a16:creationId xmlns:a16="http://schemas.microsoft.com/office/drawing/2014/main" id="{F27B5F6F-AC01-19EA-AED3-64014266AB9E}"/>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7273CB56-4A0C-0B1F-1C8D-C2E4FD2ADBD7}"/>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27D7AA-BBD2-61E4-87C7-533186906C86}"/>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7C0245F-7070-DE7A-18ED-09BB909AE762}"/>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CAAB77C-ABE4-8FF7-B7AB-E12B166F5B7D}"/>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DE4CA34-3F29-3CD2-5381-FBC9A60E7B96}"/>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C1FB6F1-830F-3129-5A32-3FBE11BC6BED}"/>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0DD9F6F-414D-B9A2-C2F1-BF1E1476F2FA}"/>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F18FC640-24B9-8E02-35CD-689E2413C742}"/>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22508A5-8DF9-70E1-44E3-144EEF28DBB4}"/>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CF74231A-5F60-7DBA-4B36-92BCD95FD90B}"/>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C01C049-0189-52E3-ADCC-B6478EA458F1}"/>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03D7461-3E89-BC0B-82C7-EF9D4A133061}"/>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68E4BC8A-6CFB-FE6F-82B7-478BB0C351C2}"/>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E8775DD-536D-4F07-3E1C-93FCED4A23F9}"/>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AED9A77-99B9-B6E8-E343-A7BF9E9F44C4}"/>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65F32D3-81CD-1CD3-CBFB-FA809E92D6A5}"/>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2C8DFAE-380B-B832-A4AD-09B765054CF2}"/>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A3AAF01-FC14-B2FF-71B0-D724097D6BDD}"/>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6E134D2E-B61F-A152-CCA9-627D068EDD1A}"/>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6B3C9675-2658-1A01-6B65-658AF12A60CF}"/>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17" name="Freeform 16">
              <a:extLst>
                <a:ext uri="{FF2B5EF4-FFF2-40B4-BE49-F238E27FC236}">
                  <a16:creationId xmlns:a16="http://schemas.microsoft.com/office/drawing/2014/main" id="{CEAF3F05-D672-4BE9-9E71-BD0083417F50}"/>
                </a:ext>
              </a:extLst>
            </p:cNvPr>
            <p:cNvSpPr/>
            <p:nvPr/>
          </p:nvSpPr>
          <p:spPr>
            <a:xfrm>
              <a:off x="7128670"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1E5BB3"/>
                </a:gs>
                <a:gs pos="99000">
                  <a:srgbClr val="749DD9">
                    <a:alpha val="50000"/>
                  </a:srgbClr>
                </a:gs>
              </a:gsLst>
              <a:lin ang="0" scaled="0"/>
            </a:grad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4A31DA4-E178-A544-80A4-FAA6A3F40F9B}"/>
                </a:ext>
              </a:extLst>
            </p:cNvPr>
            <p:cNvSpPr/>
            <p:nvPr/>
          </p:nvSpPr>
          <p:spPr>
            <a:xfrm>
              <a:off x="8687152"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749DD9"/>
            </a:solidFill>
            <a:ln w="8653" cap="flat">
              <a:noFill/>
              <a:prstDash val="solid"/>
              <a:miter/>
            </a:ln>
          </p:spPr>
          <p:txBody>
            <a:bodyPr rtlCol="0" anchor="ctr"/>
            <a:lstStyle/>
            <a:p>
              <a:endParaRPr lang="en-US"/>
            </a:p>
          </p:txBody>
        </p:sp>
      </p:grpSp>
      <p:cxnSp>
        <p:nvCxnSpPr>
          <p:cNvPr id="90" name="Straight Connector 89">
            <a:extLst>
              <a:ext uri="{FF2B5EF4-FFF2-40B4-BE49-F238E27FC236}">
                <a16:creationId xmlns:a16="http://schemas.microsoft.com/office/drawing/2014/main" id="{2A39E29A-267C-0A5D-4640-D9D55D4AE8B0}"/>
              </a:ext>
            </a:extLst>
          </p:cNvPr>
          <p:cNvCxnSpPr>
            <a:cxnSpLocks/>
          </p:cNvCxnSpPr>
          <p:nvPr/>
        </p:nvCxnSpPr>
        <p:spPr>
          <a:xfrm>
            <a:off x="9232490" y="2962304"/>
            <a:ext cx="2597074" cy="0"/>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0169DB68-3C2B-5A73-2F68-582A6ABEF21C}"/>
              </a:ext>
            </a:extLst>
          </p:cNvPr>
          <p:cNvCxnSpPr>
            <a:cxnSpLocks/>
          </p:cNvCxnSpPr>
          <p:nvPr/>
        </p:nvCxnSpPr>
        <p:spPr>
          <a:xfrm flipH="1">
            <a:off x="5144827" y="2962450"/>
            <a:ext cx="2560320" cy="0"/>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95" name="Graphic 94">
            <a:extLst>
              <a:ext uri="{FF2B5EF4-FFF2-40B4-BE49-F238E27FC236}">
                <a16:creationId xmlns:a16="http://schemas.microsoft.com/office/drawing/2014/main" id="{AF848F75-B24D-89FC-3C6B-DE37592E8E4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85418" y="5681054"/>
            <a:ext cx="640890" cy="640890"/>
          </a:xfrm>
          <a:prstGeom prst="rect">
            <a:avLst/>
          </a:prstGeom>
        </p:spPr>
      </p:pic>
      <p:grpSp>
        <p:nvGrpSpPr>
          <p:cNvPr id="1052" name="Group 1051">
            <a:extLst>
              <a:ext uri="{FF2B5EF4-FFF2-40B4-BE49-F238E27FC236}">
                <a16:creationId xmlns:a16="http://schemas.microsoft.com/office/drawing/2014/main" id="{6F5B735E-82A9-AA62-69E0-59B5DA28CDC2}"/>
              </a:ext>
            </a:extLst>
          </p:cNvPr>
          <p:cNvGrpSpPr/>
          <p:nvPr/>
        </p:nvGrpSpPr>
        <p:grpSpPr>
          <a:xfrm>
            <a:off x="1965447" y="5724706"/>
            <a:ext cx="571276" cy="547472"/>
            <a:chOff x="1965447" y="5608956"/>
            <a:chExt cx="571276" cy="547472"/>
          </a:xfrm>
        </p:grpSpPr>
        <p:grpSp>
          <p:nvGrpSpPr>
            <p:cNvPr id="1046" name="Graphic 1029">
              <a:extLst>
                <a:ext uri="{FF2B5EF4-FFF2-40B4-BE49-F238E27FC236}">
                  <a16:creationId xmlns:a16="http://schemas.microsoft.com/office/drawing/2014/main" id="{DBA04C5A-B0C8-E642-9A51-3C90091781B7}"/>
                </a:ext>
              </a:extLst>
            </p:cNvPr>
            <p:cNvGrpSpPr/>
            <p:nvPr/>
          </p:nvGrpSpPr>
          <p:grpSpPr>
            <a:xfrm>
              <a:off x="1965447" y="5608956"/>
              <a:ext cx="571276" cy="547472"/>
              <a:chOff x="1965447" y="5608956"/>
              <a:chExt cx="571276" cy="547472"/>
            </a:xfrm>
          </p:grpSpPr>
          <p:sp>
            <p:nvSpPr>
              <p:cNvPr id="1047" name="Freeform 1046">
                <a:extLst>
                  <a:ext uri="{FF2B5EF4-FFF2-40B4-BE49-F238E27FC236}">
                    <a16:creationId xmlns:a16="http://schemas.microsoft.com/office/drawing/2014/main" id="{0B8125D1-BE62-BE48-C8F9-0892B5CC064F}"/>
                  </a:ext>
                </a:extLst>
              </p:cNvPr>
              <p:cNvSpPr/>
              <p:nvPr/>
            </p:nvSpPr>
            <p:spPr>
              <a:xfrm>
                <a:off x="1977348" y="5692267"/>
                <a:ext cx="380850" cy="452260"/>
              </a:xfrm>
              <a:custGeom>
                <a:avLst/>
                <a:gdLst>
                  <a:gd name="connsiteX0" fmla="*/ 95213 w 380850"/>
                  <a:gd name="connsiteY0" fmla="*/ 452260 h 452260"/>
                  <a:gd name="connsiteX1" fmla="*/ 238032 w 380850"/>
                  <a:gd name="connsiteY1" fmla="*/ 309441 h 452260"/>
                  <a:gd name="connsiteX2" fmla="*/ 380851 w 380850"/>
                  <a:gd name="connsiteY2" fmla="*/ 309441 h 452260"/>
                  <a:gd name="connsiteX3" fmla="*/ 309441 w 380850"/>
                  <a:gd name="connsiteY3" fmla="*/ 238032 h 452260"/>
                  <a:gd name="connsiteX4" fmla="*/ 113065 w 380850"/>
                  <a:gd name="connsiteY4" fmla="*/ 238032 h 452260"/>
                  <a:gd name="connsiteX5" fmla="*/ 95213 w 380850"/>
                  <a:gd name="connsiteY5" fmla="*/ 220179 h 452260"/>
                  <a:gd name="connsiteX6" fmla="*/ 95213 w 380850"/>
                  <a:gd name="connsiteY6" fmla="*/ 0 h 452260"/>
                  <a:gd name="connsiteX7" fmla="*/ 17852 w 380850"/>
                  <a:gd name="connsiteY7" fmla="*/ 0 h 452260"/>
                  <a:gd name="connsiteX8" fmla="*/ 0 w 380850"/>
                  <a:gd name="connsiteY8" fmla="*/ 17852 h 452260"/>
                  <a:gd name="connsiteX9" fmla="*/ 0 w 380850"/>
                  <a:gd name="connsiteY9" fmla="*/ 291589 h 452260"/>
                  <a:gd name="connsiteX10" fmla="*/ 17852 w 380850"/>
                  <a:gd name="connsiteY10" fmla="*/ 309441 h 452260"/>
                  <a:gd name="connsiteX11" fmla="*/ 95213 w 380850"/>
                  <a:gd name="connsiteY11" fmla="*/ 309441 h 452260"/>
                  <a:gd name="connsiteX12" fmla="*/ 95213 w 380850"/>
                  <a:gd name="connsiteY12" fmla="*/ 452260 h 452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0850" h="452260">
                    <a:moveTo>
                      <a:pt x="95213" y="452260"/>
                    </a:moveTo>
                    <a:lnTo>
                      <a:pt x="238032" y="309441"/>
                    </a:lnTo>
                    <a:lnTo>
                      <a:pt x="380851" y="309441"/>
                    </a:lnTo>
                    <a:lnTo>
                      <a:pt x="309441" y="238032"/>
                    </a:lnTo>
                    <a:lnTo>
                      <a:pt x="113065" y="238032"/>
                    </a:lnTo>
                    <a:cubicBezTo>
                      <a:pt x="103544" y="238032"/>
                      <a:pt x="95213" y="229701"/>
                      <a:pt x="95213" y="220179"/>
                    </a:cubicBezTo>
                    <a:lnTo>
                      <a:pt x="95213" y="0"/>
                    </a:lnTo>
                    <a:lnTo>
                      <a:pt x="17852" y="0"/>
                    </a:lnTo>
                    <a:cubicBezTo>
                      <a:pt x="8331" y="0"/>
                      <a:pt x="0" y="8331"/>
                      <a:pt x="0" y="17852"/>
                    </a:cubicBezTo>
                    <a:lnTo>
                      <a:pt x="0" y="291589"/>
                    </a:lnTo>
                    <a:cubicBezTo>
                      <a:pt x="0" y="301110"/>
                      <a:pt x="8331" y="309441"/>
                      <a:pt x="17852" y="309441"/>
                    </a:cubicBezTo>
                    <a:lnTo>
                      <a:pt x="95213" y="309441"/>
                    </a:lnTo>
                    <a:lnTo>
                      <a:pt x="95213" y="452260"/>
                    </a:lnTo>
                    <a:close/>
                  </a:path>
                </a:pathLst>
              </a:custGeom>
              <a:solidFill>
                <a:srgbClr val="518EE1">
                  <a:alpha val="24000"/>
                </a:srgbClr>
              </a:solidFill>
              <a:ln w="11708" cap="flat">
                <a:noFill/>
                <a:prstDash val="solid"/>
                <a:miter/>
              </a:ln>
            </p:spPr>
            <p:txBody>
              <a:bodyPr rtlCol="0" anchor="ctr"/>
              <a:lstStyle/>
              <a:p>
                <a:endParaRPr lang="en-US"/>
              </a:p>
            </p:txBody>
          </p:sp>
          <p:sp>
            <p:nvSpPr>
              <p:cNvPr id="1048" name="Freeform 1047">
                <a:extLst>
                  <a:ext uri="{FF2B5EF4-FFF2-40B4-BE49-F238E27FC236}">
                    <a16:creationId xmlns:a16="http://schemas.microsoft.com/office/drawing/2014/main" id="{A8394368-131B-5916-A59A-61CD88D8E8D8}"/>
                  </a:ext>
                </a:extLst>
              </p:cNvPr>
              <p:cNvSpPr/>
              <p:nvPr/>
            </p:nvSpPr>
            <p:spPr>
              <a:xfrm>
                <a:off x="1965447" y="5608956"/>
                <a:ext cx="571276" cy="547472"/>
              </a:xfrm>
              <a:custGeom>
                <a:avLst/>
                <a:gdLst>
                  <a:gd name="connsiteX0" fmla="*/ 541522 w 571276"/>
                  <a:gd name="connsiteY0" fmla="*/ 0 h 547472"/>
                  <a:gd name="connsiteX1" fmla="*/ 124967 w 571276"/>
                  <a:gd name="connsiteY1" fmla="*/ 0 h 547472"/>
                  <a:gd name="connsiteX2" fmla="*/ 95213 w 571276"/>
                  <a:gd name="connsiteY2" fmla="*/ 29754 h 547472"/>
                  <a:gd name="connsiteX3" fmla="*/ 95213 w 571276"/>
                  <a:gd name="connsiteY3" fmla="*/ 71410 h 547472"/>
                  <a:gd name="connsiteX4" fmla="*/ 29754 w 571276"/>
                  <a:gd name="connsiteY4" fmla="*/ 71410 h 547472"/>
                  <a:gd name="connsiteX5" fmla="*/ 0 w 571276"/>
                  <a:gd name="connsiteY5" fmla="*/ 101163 h 547472"/>
                  <a:gd name="connsiteX6" fmla="*/ 0 w 571276"/>
                  <a:gd name="connsiteY6" fmla="*/ 374900 h 547472"/>
                  <a:gd name="connsiteX7" fmla="*/ 29754 w 571276"/>
                  <a:gd name="connsiteY7" fmla="*/ 404654 h 547472"/>
                  <a:gd name="connsiteX8" fmla="*/ 95213 w 571276"/>
                  <a:gd name="connsiteY8" fmla="*/ 404654 h 547472"/>
                  <a:gd name="connsiteX9" fmla="*/ 95213 w 571276"/>
                  <a:gd name="connsiteY9" fmla="*/ 535571 h 547472"/>
                  <a:gd name="connsiteX10" fmla="*/ 102354 w 571276"/>
                  <a:gd name="connsiteY10" fmla="*/ 546283 h 547472"/>
                  <a:gd name="connsiteX11" fmla="*/ 107114 w 571276"/>
                  <a:gd name="connsiteY11" fmla="*/ 547473 h 547472"/>
                  <a:gd name="connsiteX12" fmla="*/ 115445 w 571276"/>
                  <a:gd name="connsiteY12" fmla="*/ 543902 h 547472"/>
                  <a:gd name="connsiteX13" fmla="*/ 254694 w 571276"/>
                  <a:gd name="connsiteY13" fmla="*/ 404654 h 547472"/>
                  <a:gd name="connsiteX14" fmla="*/ 387992 w 571276"/>
                  <a:gd name="connsiteY14" fmla="*/ 404654 h 547472"/>
                  <a:gd name="connsiteX15" fmla="*/ 455831 w 571276"/>
                  <a:gd name="connsiteY15" fmla="*/ 472493 h 547472"/>
                  <a:gd name="connsiteX16" fmla="*/ 464162 w 571276"/>
                  <a:gd name="connsiteY16" fmla="*/ 476063 h 547472"/>
                  <a:gd name="connsiteX17" fmla="*/ 468922 w 571276"/>
                  <a:gd name="connsiteY17" fmla="*/ 474873 h 547472"/>
                  <a:gd name="connsiteX18" fmla="*/ 476063 w 571276"/>
                  <a:gd name="connsiteY18" fmla="*/ 464162 h 547472"/>
                  <a:gd name="connsiteX19" fmla="*/ 476063 w 571276"/>
                  <a:gd name="connsiteY19" fmla="*/ 333244 h 547472"/>
                  <a:gd name="connsiteX20" fmla="*/ 541522 w 571276"/>
                  <a:gd name="connsiteY20" fmla="*/ 333244 h 547472"/>
                  <a:gd name="connsiteX21" fmla="*/ 571276 w 571276"/>
                  <a:gd name="connsiteY21" fmla="*/ 303490 h 547472"/>
                  <a:gd name="connsiteX22" fmla="*/ 571276 w 571276"/>
                  <a:gd name="connsiteY22" fmla="*/ 29754 h 547472"/>
                  <a:gd name="connsiteX23" fmla="*/ 541522 w 571276"/>
                  <a:gd name="connsiteY23" fmla="*/ 0 h 547472"/>
                  <a:gd name="connsiteX24" fmla="*/ 119016 w 571276"/>
                  <a:gd name="connsiteY24" fmla="*/ 507007 h 547472"/>
                  <a:gd name="connsiteX25" fmla="*/ 119016 w 571276"/>
                  <a:gd name="connsiteY25" fmla="*/ 404654 h 547472"/>
                  <a:gd name="connsiteX26" fmla="*/ 221369 w 571276"/>
                  <a:gd name="connsiteY26" fmla="*/ 404654 h 547472"/>
                  <a:gd name="connsiteX27" fmla="*/ 119016 w 571276"/>
                  <a:gd name="connsiteY27" fmla="*/ 507007 h 547472"/>
                  <a:gd name="connsiteX28" fmla="*/ 249933 w 571276"/>
                  <a:gd name="connsiteY28" fmla="*/ 380851 h 547472"/>
                  <a:gd name="connsiteX29" fmla="*/ 29754 w 571276"/>
                  <a:gd name="connsiteY29" fmla="*/ 380851 h 547472"/>
                  <a:gd name="connsiteX30" fmla="*/ 23803 w 571276"/>
                  <a:gd name="connsiteY30" fmla="*/ 374900 h 547472"/>
                  <a:gd name="connsiteX31" fmla="*/ 23803 w 571276"/>
                  <a:gd name="connsiteY31" fmla="*/ 101163 h 547472"/>
                  <a:gd name="connsiteX32" fmla="*/ 29754 w 571276"/>
                  <a:gd name="connsiteY32" fmla="*/ 95213 h 547472"/>
                  <a:gd name="connsiteX33" fmla="*/ 95213 w 571276"/>
                  <a:gd name="connsiteY33" fmla="*/ 95213 h 547472"/>
                  <a:gd name="connsiteX34" fmla="*/ 95213 w 571276"/>
                  <a:gd name="connsiteY34" fmla="*/ 303490 h 547472"/>
                  <a:gd name="connsiteX35" fmla="*/ 124967 w 571276"/>
                  <a:gd name="connsiteY35" fmla="*/ 333244 h 547472"/>
                  <a:gd name="connsiteX36" fmla="*/ 316582 w 571276"/>
                  <a:gd name="connsiteY36" fmla="*/ 333244 h 547472"/>
                  <a:gd name="connsiteX37" fmla="*/ 364188 w 571276"/>
                  <a:gd name="connsiteY37" fmla="*/ 380851 h 547472"/>
                  <a:gd name="connsiteX38" fmla="*/ 249933 w 571276"/>
                  <a:gd name="connsiteY38" fmla="*/ 380851 h 547472"/>
                  <a:gd name="connsiteX39" fmla="*/ 452260 w 571276"/>
                  <a:gd name="connsiteY39" fmla="*/ 435598 h 547472"/>
                  <a:gd name="connsiteX40" fmla="*/ 401083 w 571276"/>
                  <a:gd name="connsiteY40" fmla="*/ 384421 h 547472"/>
                  <a:gd name="connsiteX41" fmla="*/ 349907 w 571276"/>
                  <a:gd name="connsiteY41" fmla="*/ 333244 h 547472"/>
                  <a:gd name="connsiteX42" fmla="*/ 452260 w 571276"/>
                  <a:gd name="connsiteY42" fmla="*/ 333244 h 547472"/>
                  <a:gd name="connsiteX43" fmla="*/ 452260 w 571276"/>
                  <a:gd name="connsiteY43" fmla="*/ 435598 h 547472"/>
                  <a:gd name="connsiteX44" fmla="*/ 547473 w 571276"/>
                  <a:gd name="connsiteY44" fmla="*/ 303490 h 547472"/>
                  <a:gd name="connsiteX45" fmla="*/ 541522 w 571276"/>
                  <a:gd name="connsiteY45" fmla="*/ 309441 h 547472"/>
                  <a:gd name="connsiteX46" fmla="*/ 124967 w 571276"/>
                  <a:gd name="connsiteY46" fmla="*/ 309441 h 547472"/>
                  <a:gd name="connsiteX47" fmla="*/ 119016 w 571276"/>
                  <a:gd name="connsiteY47" fmla="*/ 303490 h 547472"/>
                  <a:gd name="connsiteX48" fmla="*/ 119016 w 571276"/>
                  <a:gd name="connsiteY48" fmla="*/ 29754 h 547472"/>
                  <a:gd name="connsiteX49" fmla="*/ 124967 w 571276"/>
                  <a:gd name="connsiteY49" fmla="*/ 23803 h 547472"/>
                  <a:gd name="connsiteX50" fmla="*/ 541522 w 571276"/>
                  <a:gd name="connsiteY50" fmla="*/ 23803 h 547472"/>
                  <a:gd name="connsiteX51" fmla="*/ 547473 w 571276"/>
                  <a:gd name="connsiteY51" fmla="*/ 29754 h 547472"/>
                  <a:gd name="connsiteX52" fmla="*/ 547473 w 571276"/>
                  <a:gd name="connsiteY52" fmla="*/ 303490 h 5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71276" h="547472">
                    <a:moveTo>
                      <a:pt x="541522" y="0"/>
                    </a:moveTo>
                    <a:lnTo>
                      <a:pt x="124967" y="0"/>
                    </a:lnTo>
                    <a:cubicBezTo>
                      <a:pt x="108304" y="0"/>
                      <a:pt x="95213" y="13092"/>
                      <a:pt x="95213" y="29754"/>
                    </a:cubicBezTo>
                    <a:lnTo>
                      <a:pt x="95213" y="71410"/>
                    </a:lnTo>
                    <a:lnTo>
                      <a:pt x="29754" y="71410"/>
                    </a:lnTo>
                    <a:cubicBezTo>
                      <a:pt x="13092" y="71410"/>
                      <a:pt x="0" y="84501"/>
                      <a:pt x="0" y="101163"/>
                    </a:cubicBezTo>
                    <a:lnTo>
                      <a:pt x="0" y="374900"/>
                    </a:lnTo>
                    <a:cubicBezTo>
                      <a:pt x="0" y="391562"/>
                      <a:pt x="13092" y="404654"/>
                      <a:pt x="29754" y="404654"/>
                    </a:cubicBezTo>
                    <a:lnTo>
                      <a:pt x="95213" y="404654"/>
                    </a:lnTo>
                    <a:lnTo>
                      <a:pt x="95213" y="535571"/>
                    </a:lnTo>
                    <a:cubicBezTo>
                      <a:pt x="95213" y="540332"/>
                      <a:pt x="97593" y="545093"/>
                      <a:pt x="102354" y="546283"/>
                    </a:cubicBezTo>
                    <a:cubicBezTo>
                      <a:pt x="103544" y="547473"/>
                      <a:pt x="105924" y="547473"/>
                      <a:pt x="107114" y="547473"/>
                    </a:cubicBezTo>
                    <a:cubicBezTo>
                      <a:pt x="110685" y="547473"/>
                      <a:pt x="113065" y="546283"/>
                      <a:pt x="115445" y="543902"/>
                    </a:cubicBezTo>
                    <a:lnTo>
                      <a:pt x="254694" y="404654"/>
                    </a:lnTo>
                    <a:lnTo>
                      <a:pt x="387992" y="404654"/>
                    </a:lnTo>
                    <a:lnTo>
                      <a:pt x="455831" y="472493"/>
                    </a:lnTo>
                    <a:cubicBezTo>
                      <a:pt x="458211" y="474873"/>
                      <a:pt x="460591" y="476063"/>
                      <a:pt x="464162" y="476063"/>
                    </a:cubicBezTo>
                    <a:cubicBezTo>
                      <a:pt x="465352" y="476063"/>
                      <a:pt x="467732" y="476063"/>
                      <a:pt x="468922" y="474873"/>
                    </a:cubicBezTo>
                    <a:cubicBezTo>
                      <a:pt x="473683" y="472493"/>
                      <a:pt x="476063" y="468922"/>
                      <a:pt x="476063" y="464162"/>
                    </a:cubicBezTo>
                    <a:lnTo>
                      <a:pt x="476063" y="333244"/>
                    </a:lnTo>
                    <a:lnTo>
                      <a:pt x="541522" y="333244"/>
                    </a:lnTo>
                    <a:cubicBezTo>
                      <a:pt x="558184" y="333244"/>
                      <a:pt x="571276" y="320153"/>
                      <a:pt x="571276" y="303490"/>
                    </a:cubicBezTo>
                    <a:lnTo>
                      <a:pt x="571276" y="29754"/>
                    </a:lnTo>
                    <a:cubicBezTo>
                      <a:pt x="571276" y="13092"/>
                      <a:pt x="558184" y="0"/>
                      <a:pt x="541522" y="0"/>
                    </a:cubicBezTo>
                    <a:close/>
                    <a:moveTo>
                      <a:pt x="119016" y="507007"/>
                    </a:moveTo>
                    <a:lnTo>
                      <a:pt x="119016" y="404654"/>
                    </a:lnTo>
                    <a:lnTo>
                      <a:pt x="221369" y="404654"/>
                    </a:lnTo>
                    <a:lnTo>
                      <a:pt x="119016" y="507007"/>
                    </a:lnTo>
                    <a:close/>
                    <a:moveTo>
                      <a:pt x="249933" y="380851"/>
                    </a:moveTo>
                    <a:lnTo>
                      <a:pt x="29754" y="380851"/>
                    </a:lnTo>
                    <a:cubicBezTo>
                      <a:pt x="26183" y="380851"/>
                      <a:pt x="23803" y="378470"/>
                      <a:pt x="23803" y="374900"/>
                    </a:cubicBezTo>
                    <a:lnTo>
                      <a:pt x="23803" y="101163"/>
                    </a:lnTo>
                    <a:cubicBezTo>
                      <a:pt x="23803" y="97593"/>
                      <a:pt x="26183" y="95213"/>
                      <a:pt x="29754" y="95213"/>
                    </a:cubicBezTo>
                    <a:lnTo>
                      <a:pt x="95213" y="95213"/>
                    </a:lnTo>
                    <a:lnTo>
                      <a:pt x="95213" y="303490"/>
                    </a:lnTo>
                    <a:cubicBezTo>
                      <a:pt x="95213" y="320153"/>
                      <a:pt x="108304" y="333244"/>
                      <a:pt x="124967" y="333244"/>
                    </a:cubicBezTo>
                    <a:lnTo>
                      <a:pt x="316582" y="333244"/>
                    </a:lnTo>
                    <a:lnTo>
                      <a:pt x="364188" y="380851"/>
                    </a:lnTo>
                    <a:lnTo>
                      <a:pt x="249933" y="380851"/>
                    </a:lnTo>
                    <a:close/>
                    <a:moveTo>
                      <a:pt x="452260" y="435598"/>
                    </a:moveTo>
                    <a:lnTo>
                      <a:pt x="401083" y="384421"/>
                    </a:lnTo>
                    <a:lnTo>
                      <a:pt x="349907" y="333244"/>
                    </a:lnTo>
                    <a:lnTo>
                      <a:pt x="452260" y="333244"/>
                    </a:lnTo>
                    <a:lnTo>
                      <a:pt x="452260" y="435598"/>
                    </a:lnTo>
                    <a:close/>
                    <a:moveTo>
                      <a:pt x="547473" y="303490"/>
                    </a:moveTo>
                    <a:cubicBezTo>
                      <a:pt x="547473" y="307061"/>
                      <a:pt x="545093" y="309441"/>
                      <a:pt x="541522" y="309441"/>
                    </a:cubicBezTo>
                    <a:lnTo>
                      <a:pt x="124967" y="309441"/>
                    </a:lnTo>
                    <a:cubicBezTo>
                      <a:pt x="121396" y="309441"/>
                      <a:pt x="119016" y="307061"/>
                      <a:pt x="119016" y="303490"/>
                    </a:cubicBezTo>
                    <a:lnTo>
                      <a:pt x="119016" y="29754"/>
                    </a:lnTo>
                    <a:cubicBezTo>
                      <a:pt x="119016" y="26183"/>
                      <a:pt x="121396" y="23803"/>
                      <a:pt x="124967" y="23803"/>
                    </a:cubicBezTo>
                    <a:lnTo>
                      <a:pt x="541522" y="23803"/>
                    </a:lnTo>
                    <a:cubicBezTo>
                      <a:pt x="545093" y="23803"/>
                      <a:pt x="547473" y="26183"/>
                      <a:pt x="547473" y="29754"/>
                    </a:cubicBezTo>
                    <a:lnTo>
                      <a:pt x="547473" y="303490"/>
                    </a:lnTo>
                    <a:close/>
                  </a:path>
                </a:pathLst>
              </a:custGeom>
              <a:solidFill>
                <a:srgbClr val="518EE1"/>
              </a:solidFill>
              <a:ln w="11708" cap="flat">
                <a:noFill/>
                <a:prstDash val="solid"/>
                <a:miter/>
              </a:ln>
            </p:spPr>
            <p:txBody>
              <a:bodyPr rtlCol="0" anchor="ctr"/>
              <a:lstStyle/>
              <a:p>
                <a:endParaRPr lang="en-US"/>
              </a:p>
            </p:txBody>
          </p:sp>
        </p:grpSp>
        <p:sp>
          <p:nvSpPr>
            <p:cNvPr id="1051" name="Freeform 1050">
              <a:extLst>
                <a:ext uri="{FF2B5EF4-FFF2-40B4-BE49-F238E27FC236}">
                  <a16:creationId xmlns:a16="http://schemas.microsoft.com/office/drawing/2014/main" id="{03FC4691-EC87-7796-78E7-E7813B0155AC}"/>
                </a:ext>
              </a:extLst>
            </p:cNvPr>
            <p:cNvSpPr/>
            <p:nvPr/>
          </p:nvSpPr>
          <p:spPr>
            <a:xfrm>
              <a:off x="2247034" y="5653321"/>
              <a:ext cx="111164" cy="250054"/>
            </a:xfrm>
            <a:custGeom>
              <a:avLst/>
              <a:gdLst>
                <a:gd name="connsiteX0" fmla="*/ 55613 w 111164"/>
                <a:gd name="connsiteY0" fmla="*/ 249916 h 250054"/>
                <a:gd name="connsiteX1" fmla="*/ 50753 w 111164"/>
                <a:gd name="connsiteY1" fmla="*/ 248944 h 250054"/>
                <a:gd name="connsiteX2" fmla="*/ 42560 w 111164"/>
                <a:gd name="connsiteY2" fmla="*/ 231169 h 250054"/>
                <a:gd name="connsiteX3" fmla="*/ 42560 w 111164"/>
                <a:gd name="connsiteY3" fmla="*/ 231169 h 250054"/>
                <a:gd name="connsiteX4" fmla="*/ 77275 w 111164"/>
                <a:gd name="connsiteY4" fmla="*/ 138965 h 250054"/>
                <a:gd name="connsiteX5" fmla="*/ 13954 w 111164"/>
                <a:gd name="connsiteY5" fmla="*/ 138965 h 250054"/>
                <a:gd name="connsiteX6" fmla="*/ 2568 w 111164"/>
                <a:gd name="connsiteY6" fmla="*/ 132994 h 250054"/>
                <a:gd name="connsiteX7" fmla="*/ 901 w 111164"/>
                <a:gd name="connsiteY7" fmla="*/ 120080 h 250054"/>
                <a:gd name="connsiteX8" fmla="*/ 42560 w 111164"/>
                <a:gd name="connsiteY8" fmla="*/ 8990 h 250054"/>
                <a:gd name="connsiteX9" fmla="*/ 60612 w 111164"/>
                <a:gd name="connsiteY9" fmla="*/ 936 h 250054"/>
                <a:gd name="connsiteX10" fmla="*/ 68666 w 111164"/>
                <a:gd name="connsiteY10" fmla="*/ 18850 h 250054"/>
                <a:gd name="connsiteX11" fmla="*/ 68666 w 111164"/>
                <a:gd name="connsiteY11" fmla="*/ 18850 h 250054"/>
                <a:gd name="connsiteX12" fmla="*/ 33951 w 111164"/>
                <a:gd name="connsiteY12" fmla="*/ 111193 h 250054"/>
                <a:gd name="connsiteX13" fmla="*/ 97272 w 111164"/>
                <a:gd name="connsiteY13" fmla="*/ 111193 h 250054"/>
                <a:gd name="connsiteX14" fmla="*/ 108658 w 111164"/>
                <a:gd name="connsiteY14" fmla="*/ 117164 h 250054"/>
                <a:gd name="connsiteX15" fmla="*/ 110325 w 111164"/>
                <a:gd name="connsiteY15" fmla="*/ 129939 h 250054"/>
                <a:gd name="connsiteX16" fmla="*/ 68666 w 111164"/>
                <a:gd name="connsiteY16" fmla="*/ 241029 h 250054"/>
                <a:gd name="connsiteX17" fmla="*/ 55613 w 111164"/>
                <a:gd name="connsiteY17" fmla="*/ 250055 h 25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164" h="250054">
                  <a:moveTo>
                    <a:pt x="55613" y="249916"/>
                  </a:moveTo>
                  <a:cubicBezTo>
                    <a:pt x="53947" y="249916"/>
                    <a:pt x="52280" y="249638"/>
                    <a:pt x="50753" y="248944"/>
                  </a:cubicBezTo>
                  <a:cubicBezTo>
                    <a:pt x="43532" y="246305"/>
                    <a:pt x="39922" y="238251"/>
                    <a:pt x="42560" y="231169"/>
                  </a:cubicBezTo>
                  <a:cubicBezTo>
                    <a:pt x="42560" y="231169"/>
                    <a:pt x="42560" y="231169"/>
                    <a:pt x="42560" y="231169"/>
                  </a:cubicBezTo>
                  <a:lnTo>
                    <a:pt x="77275" y="138965"/>
                  </a:lnTo>
                  <a:lnTo>
                    <a:pt x="13954" y="138965"/>
                  </a:lnTo>
                  <a:cubicBezTo>
                    <a:pt x="9372" y="138965"/>
                    <a:pt x="5206" y="136743"/>
                    <a:pt x="2568" y="132994"/>
                  </a:cubicBezTo>
                  <a:cubicBezTo>
                    <a:pt x="-71" y="129245"/>
                    <a:pt x="-765" y="124385"/>
                    <a:pt x="901" y="120080"/>
                  </a:cubicBezTo>
                  <a:lnTo>
                    <a:pt x="42560" y="8990"/>
                  </a:lnTo>
                  <a:cubicBezTo>
                    <a:pt x="45337" y="1770"/>
                    <a:pt x="53391" y="-1841"/>
                    <a:pt x="60612" y="936"/>
                  </a:cubicBezTo>
                  <a:cubicBezTo>
                    <a:pt x="67833" y="3714"/>
                    <a:pt x="71443" y="11768"/>
                    <a:pt x="68666" y="18850"/>
                  </a:cubicBezTo>
                  <a:lnTo>
                    <a:pt x="68666" y="18850"/>
                  </a:lnTo>
                  <a:lnTo>
                    <a:pt x="33951" y="111193"/>
                  </a:lnTo>
                  <a:lnTo>
                    <a:pt x="97272" y="111193"/>
                  </a:lnTo>
                  <a:cubicBezTo>
                    <a:pt x="101854" y="111193"/>
                    <a:pt x="106020" y="113415"/>
                    <a:pt x="108658" y="117164"/>
                  </a:cubicBezTo>
                  <a:cubicBezTo>
                    <a:pt x="111297" y="120913"/>
                    <a:pt x="111852" y="125634"/>
                    <a:pt x="110325" y="129939"/>
                  </a:cubicBezTo>
                  <a:lnTo>
                    <a:pt x="68666" y="241029"/>
                  </a:lnTo>
                  <a:cubicBezTo>
                    <a:pt x="66583" y="246444"/>
                    <a:pt x="61445" y="250055"/>
                    <a:pt x="55613" y="250055"/>
                  </a:cubicBezTo>
                  <a:close/>
                </a:path>
              </a:pathLst>
            </a:custGeom>
            <a:solidFill>
              <a:srgbClr val="518EE1"/>
            </a:solidFill>
            <a:ln w="13692" cap="flat">
              <a:noFill/>
              <a:prstDash val="solid"/>
              <a:miter/>
            </a:ln>
          </p:spPr>
          <p:txBody>
            <a:bodyPr rtlCol="0" anchor="ctr"/>
            <a:lstStyle/>
            <a:p>
              <a:endParaRPr lang="en-US"/>
            </a:p>
          </p:txBody>
        </p:sp>
      </p:grpSp>
      <p:grpSp>
        <p:nvGrpSpPr>
          <p:cNvPr id="1062" name="Group 1061">
            <a:extLst>
              <a:ext uri="{FF2B5EF4-FFF2-40B4-BE49-F238E27FC236}">
                <a16:creationId xmlns:a16="http://schemas.microsoft.com/office/drawing/2014/main" id="{77D6B7ED-AA86-3AC7-499F-375EC747B514}"/>
              </a:ext>
            </a:extLst>
          </p:cNvPr>
          <p:cNvGrpSpPr>
            <a:grpSpLocks noChangeAspect="1"/>
          </p:cNvGrpSpPr>
          <p:nvPr/>
        </p:nvGrpSpPr>
        <p:grpSpPr>
          <a:xfrm>
            <a:off x="6595441" y="5825431"/>
            <a:ext cx="640080" cy="459982"/>
            <a:chOff x="6545601" y="5688578"/>
            <a:chExt cx="602470" cy="432955"/>
          </a:xfrm>
        </p:grpSpPr>
        <p:sp>
          <p:nvSpPr>
            <p:cNvPr id="1056" name="Freeform 1055">
              <a:extLst>
                <a:ext uri="{FF2B5EF4-FFF2-40B4-BE49-F238E27FC236}">
                  <a16:creationId xmlns:a16="http://schemas.microsoft.com/office/drawing/2014/main" id="{C1A66232-B6D7-714C-A93C-8D749827238B}"/>
                </a:ext>
              </a:extLst>
            </p:cNvPr>
            <p:cNvSpPr/>
            <p:nvPr/>
          </p:nvSpPr>
          <p:spPr>
            <a:xfrm>
              <a:off x="6558201" y="5701304"/>
              <a:ext cx="125469" cy="125469"/>
            </a:xfrm>
            <a:custGeom>
              <a:avLst/>
              <a:gdLst>
                <a:gd name="connsiteX0" fmla="*/ 125470 w 125469"/>
                <a:gd name="connsiteY0" fmla="*/ 62735 h 125469"/>
                <a:gd name="connsiteX1" fmla="*/ 62735 w 125469"/>
                <a:gd name="connsiteY1" fmla="*/ 125470 h 125469"/>
                <a:gd name="connsiteX2" fmla="*/ 0 w 125469"/>
                <a:gd name="connsiteY2" fmla="*/ 62735 h 125469"/>
                <a:gd name="connsiteX3" fmla="*/ 62735 w 125469"/>
                <a:gd name="connsiteY3" fmla="*/ 0 h 125469"/>
                <a:gd name="connsiteX4" fmla="*/ 125470 w 125469"/>
                <a:gd name="connsiteY4" fmla="*/ 62735 h 125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469" h="125469">
                  <a:moveTo>
                    <a:pt x="125470" y="62735"/>
                  </a:moveTo>
                  <a:cubicBezTo>
                    <a:pt x="125470" y="97382"/>
                    <a:pt x="97382" y="125470"/>
                    <a:pt x="62735" y="125470"/>
                  </a:cubicBezTo>
                  <a:cubicBezTo>
                    <a:pt x="28087" y="125470"/>
                    <a:pt x="0" y="97382"/>
                    <a:pt x="0" y="62735"/>
                  </a:cubicBezTo>
                  <a:cubicBezTo>
                    <a:pt x="0" y="28087"/>
                    <a:pt x="28087" y="0"/>
                    <a:pt x="62735" y="0"/>
                  </a:cubicBezTo>
                  <a:cubicBezTo>
                    <a:pt x="97382" y="0"/>
                    <a:pt x="125470" y="28087"/>
                    <a:pt x="125470" y="62735"/>
                  </a:cubicBezTo>
                  <a:close/>
                </a:path>
              </a:pathLst>
            </a:custGeom>
            <a:solidFill>
              <a:srgbClr val="003F98">
                <a:alpha val="25000"/>
              </a:srgbClr>
            </a:solidFill>
            <a:ln w="12502" cap="flat">
              <a:noFill/>
              <a:prstDash val="solid"/>
              <a:miter/>
            </a:ln>
          </p:spPr>
          <p:txBody>
            <a:bodyPr rtlCol="0" anchor="ctr"/>
            <a:lstStyle/>
            <a:p>
              <a:endParaRPr lang="en-US"/>
            </a:p>
          </p:txBody>
        </p:sp>
        <p:sp>
          <p:nvSpPr>
            <p:cNvPr id="1057" name="Freeform 1056">
              <a:extLst>
                <a:ext uri="{FF2B5EF4-FFF2-40B4-BE49-F238E27FC236}">
                  <a16:creationId xmlns:a16="http://schemas.microsoft.com/office/drawing/2014/main" id="{796B8182-504D-11F4-A3FC-AAD2F9B7CBE2}"/>
                </a:ext>
              </a:extLst>
            </p:cNvPr>
            <p:cNvSpPr/>
            <p:nvPr/>
          </p:nvSpPr>
          <p:spPr>
            <a:xfrm>
              <a:off x="6896969" y="6033798"/>
              <a:ext cx="62734" cy="62734"/>
            </a:xfrm>
            <a:custGeom>
              <a:avLst/>
              <a:gdLst>
                <a:gd name="connsiteX0" fmla="*/ 62735 w 62734"/>
                <a:gd name="connsiteY0" fmla="*/ 31367 h 62734"/>
                <a:gd name="connsiteX1" fmla="*/ 31367 w 62734"/>
                <a:gd name="connsiteY1" fmla="*/ 62735 h 62734"/>
                <a:gd name="connsiteX2" fmla="*/ 0 w 62734"/>
                <a:gd name="connsiteY2" fmla="*/ 31367 h 62734"/>
                <a:gd name="connsiteX3" fmla="*/ 31367 w 62734"/>
                <a:gd name="connsiteY3" fmla="*/ 0 h 62734"/>
                <a:gd name="connsiteX4" fmla="*/ 62735 w 62734"/>
                <a:gd name="connsiteY4" fmla="*/ 31367 h 6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34" h="62734">
                  <a:moveTo>
                    <a:pt x="62735" y="31367"/>
                  </a:moveTo>
                  <a:cubicBezTo>
                    <a:pt x="62735" y="48691"/>
                    <a:pt x="48691" y="62735"/>
                    <a:pt x="31367" y="62735"/>
                  </a:cubicBezTo>
                  <a:cubicBezTo>
                    <a:pt x="14044" y="62735"/>
                    <a:pt x="0" y="48691"/>
                    <a:pt x="0" y="31367"/>
                  </a:cubicBezTo>
                  <a:cubicBezTo>
                    <a:pt x="0" y="14044"/>
                    <a:pt x="14044" y="0"/>
                    <a:pt x="31367" y="0"/>
                  </a:cubicBezTo>
                  <a:cubicBezTo>
                    <a:pt x="48691" y="0"/>
                    <a:pt x="62735" y="14044"/>
                    <a:pt x="62735" y="31367"/>
                  </a:cubicBezTo>
                  <a:close/>
                </a:path>
              </a:pathLst>
            </a:custGeom>
            <a:solidFill>
              <a:srgbClr val="003F98">
                <a:alpha val="25000"/>
              </a:srgbClr>
            </a:solidFill>
            <a:ln w="12502" cap="flat">
              <a:noFill/>
              <a:prstDash val="solid"/>
              <a:miter/>
            </a:ln>
          </p:spPr>
          <p:txBody>
            <a:bodyPr rtlCol="0" anchor="ctr"/>
            <a:lstStyle/>
            <a:p>
              <a:endParaRPr lang="en-US"/>
            </a:p>
          </p:txBody>
        </p:sp>
        <p:sp>
          <p:nvSpPr>
            <p:cNvPr id="1058" name="Freeform 1057">
              <a:extLst>
                <a:ext uri="{FF2B5EF4-FFF2-40B4-BE49-F238E27FC236}">
                  <a16:creationId xmlns:a16="http://schemas.microsoft.com/office/drawing/2014/main" id="{246D18E0-DE3B-AC4D-CE20-2103C4ECEBC6}"/>
                </a:ext>
              </a:extLst>
            </p:cNvPr>
            <p:cNvSpPr/>
            <p:nvPr/>
          </p:nvSpPr>
          <p:spPr>
            <a:xfrm>
              <a:off x="6545601" y="5688578"/>
              <a:ext cx="602470" cy="432955"/>
            </a:xfrm>
            <a:custGeom>
              <a:avLst/>
              <a:gdLst>
                <a:gd name="connsiteX0" fmla="*/ 558393 w 602470"/>
                <a:gd name="connsiteY0" fmla="*/ 321381 h 432955"/>
                <a:gd name="connsiteX1" fmla="*/ 558393 w 602470"/>
                <a:gd name="connsiteY1" fmla="*/ 200805 h 432955"/>
                <a:gd name="connsiteX2" fmla="*/ 545846 w 602470"/>
                <a:gd name="connsiteY2" fmla="*/ 188258 h 432955"/>
                <a:gd name="connsiteX3" fmla="*/ 437566 w 602470"/>
                <a:gd name="connsiteY3" fmla="*/ 188258 h 432955"/>
                <a:gd name="connsiteX4" fmla="*/ 370063 w 602470"/>
                <a:gd name="connsiteY4" fmla="*/ 145975 h 432955"/>
                <a:gd name="connsiteX5" fmla="*/ 327780 w 602470"/>
                <a:gd name="connsiteY5" fmla="*/ 188258 h 432955"/>
                <a:gd name="connsiteX6" fmla="*/ 213352 w 602470"/>
                <a:gd name="connsiteY6" fmla="*/ 188258 h 432955"/>
                <a:gd name="connsiteX7" fmla="*/ 213352 w 602470"/>
                <a:gd name="connsiteY7" fmla="*/ 75335 h 432955"/>
                <a:gd name="connsiteX8" fmla="*/ 200805 w 602470"/>
                <a:gd name="connsiteY8" fmla="*/ 62788 h 432955"/>
                <a:gd name="connsiteX9" fmla="*/ 149488 w 602470"/>
                <a:gd name="connsiteY9" fmla="*/ 62788 h 432955"/>
                <a:gd name="connsiteX10" fmla="*/ 62663 w 602470"/>
                <a:gd name="connsiteY10" fmla="*/ 1057 h 432955"/>
                <a:gd name="connsiteX11" fmla="*/ 1057 w 602470"/>
                <a:gd name="connsiteY11" fmla="*/ 87882 h 432955"/>
                <a:gd name="connsiteX12" fmla="*/ 87882 w 602470"/>
                <a:gd name="connsiteY12" fmla="*/ 149613 h 432955"/>
                <a:gd name="connsiteX13" fmla="*/ 149613 w 602470"/>
                <a:gd name="connsiteY13" fmla="*/ 87882 h 432955"/>
                <a:gd name="connsiteX14" fmla="*/ 188383 w 602470"/>
                <a:gd name="connsiteY14" fmla="*/ 87882 h 432955"/>
                <a:gd name="connsiteX15" fmla="*/ 188383 w 602470"/>
                <a:gd name="connsiteY15" fmla="*/ 376462 h 432955"/>
                <a:gd name="connsiteX16" fmla="*/ 200930 w 602470"/>
                <a:gd name="connsiteY16" fmla="*/ 389009 h 432955"/>
                <a:gd name="connsiteX17" fmla="*/ 327906 w 602470"/>
                <a:gd name="connsiteY17" fmla="*/ 389009 h 432955"/>
                <a:gd name="connsiteX18" fmla="*/ 395534 w 602470"/>
                <a:gd name="connsiteY18" fmla="*/ 431543 h 432955"/>
                <a:gd name="connsiteX19" fmla="*/ 438068 w 602470"/>
                <a:gd name="connsiteY19" fmla="*/ 363915 h 432955"/>
                <a:gd name="connsiteX20" fmla="*/ 370440 w 602470"/>
                <a:gd name="connsiteY20" fmla="*/ 321381 h 432955"/>
                <a:gd name="connsiteX21" fmla="*/ 327906 w 602470"/>
                <a:gd name="connsiteY21" fmla="*/ 363915 h 432955"/>
                <a:gd name="connsiteX22" fmla="*/ 213477 w 602470"/>
                <a:gd name="connsiteY22" fmla="*/ 363915 h 432955"/>
                <a:gd name="connsiteX23" fmla="*/ 213477 w 602470"/>
                <a:gd name="connsiteY23" fmla="*/ 213352 h 432955"/>
                <a:gd name="connsiteX24" fmla="*/ 327906 w 602470"/>
                <a:gd name="connsiteY24" fmla="*/ 213352 h 432955"/>
                <a:gd name="connsiteX25" fmla="*/ 395283 w 602470"/>
                <a:gd name="connsiteY25" fmla="*/ 255886 h 432955"/>
                <a:gd name="connsiteX26" fmla="*/ 437817 w 602470"/>
                <a:gd name="connsiteY26" fmla="*/ 213352 h 432955"/>
                <a:gd name="connsiteX27" fmla="*/ 533425 w 602470"/>
                <a:gd name="connsiteY27" fmla="*/ 213352 h 432955"/>
                <a:gd name="connsiteX28" fmla="*/ 533425 w 602470"/>
                <a:gd name="connsiteY28" fmla="*/ 321381 h 432955"/>
                <a:gd name="connsiteX29" fmla="*/ 490891 w 602470"/>
                <a:gd name="connsiteY29" fmla="*/ 389009 h 432955"/>
                <a:gd name="connsiteX30" fmla="*/ 558519 w 602470"/>
                <a:gd name="connsiteY30" fmla="*/ 431543 h 432955"/>
                <a:gd name="connsiteX31" fmla="*/ 601053 w 602470"/>
                <a:gd name="connsiteY31" fmla="*/ 363915 h 432955"/>
                <a:gd name="connsiteX32" fmla="*/ 558519 w 602470"/>
                <a:gd name="connsiteY32" fmla="*/ 321381 h 432955"/>
                <a:gd name="connsiteX33" fmla="*/ 75335 w 602470"/>
                <a:gd name="connsiteY33" fmla="*/ 125649 h 432955"/>
                <a:gd name="connsiteX34" fmla="*/ 25148 w 602470"/>
                <a:gd name="connsiteY34" fmla="*/ 75461 h 432955"/>
                <a:gd name="connsiteX35" fmla="*/ 75335 w 602470"/>
                <a:gd name="connsiteY35" fmla="*/ 25273 h 432955"/>
                <a:gd name="connsiteX36" fmla="*/ 125523 w 602470"/>
                <a:gd name="connsiteY36" fmla="*/ 75461 h 432955"/>
                <a:gd name="connsiteX37" fmla="*/ 75335 w 602470"/>
                <a:gd name="connsiteY37" fmla="*/ 125649 h 432955"/>
                <a:gd name="connsiteX38" fmla="*/ 382736 w 602470"/>
                <a:gd name="connsiteY38" fmla="*/ 345220 h 432955"/>
                <a:gd name="connsiteX39" fmla="*/ 414103 w 602470"/>
                <a:gd name="connsiteY39" fmla="*/ 376588 h 432955"/>
                <a:gd name="connsiteX40" fmla="*/ 382736 w 602470"/>
                <a:gd name="connsiteY40" fmla="*/ 407955 h 432955"/>
                <a:gd name="connsiteX41" fmla="*/ 351368 w 602470"/>
                <a:gd name="connsiteY41" fmla="*/ 376588 h 432955"/>
                <a:gd name="connsiteX42" fmla="*/ 382736 w 602470"/>
                <a:gd name="connsiteY42" fmla="*/ 345220 h 432955"/>
                <a:gd name="connsiteX43" fmla="*/ 382736 w 602470"/>
                <a:gd name="connsiteY43" fmla="*/ 232298 h 432955"/>
                <a:gd name="connsiteX44" fmla="*/ 351368 w 602470"/>
                <a:gd name="connsiteY44" fmla="*/ 200930 h 432955"/>
                <a:gd name="connsiteX45" fmla="*/ 382736 w 602470"/>
                <a:gd name="connsiteY45" fmla="*/ 169563 h 432955"/>
                <a:gd name="connsiteX46" fmla="*/ 414103 w 602470"/>
                <a:gd name="connsiteY46" fmla="*/ 200930 h 432955"/>
                <a:gd name="connsiteX47" fmla="*/ 382736 w 602470"/>
                <a:gd name="connsiteY47" fmla="*/ 232298 h 432955"/>
                <a:gd name="connsiteX48" fmla="*/ 545846 w 602470"/>
                <a:gd name="connsiteY48" fmla="*/ 407955 h 432955"/>
                <a:gd name="connsiteX49" fmla="*/ 514479 w 602470"/>
                <a:gd name="connsiteY49" fmla="*/ 376588 h 432955"/>
                <a:gd name="connsiteX50" fmla="*/ 545846 w 602470"/>
                <a:gd name="connsiteY50" fmla="*/ 345220 h 432955"/>
                <a:gd name="connsiteX51" fmla="*/ 545846 w 602470"/>
                <a:gd name="connsiteY51" fmla="*/ 345220 h 432955"/>
                <a:gd name="connsiteX52" fmla="*/ 577214 w 602470"/>
                <a:gd name="connsiteY52" fmla="*/ 376588 h 432955"/>
                <a:gd name="connsiteX53" fmla="*/ 545846 w 602470"/>
                <a:gd name="connsiteY53" fmla="*/ 407955 h 432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2470" h="432955">
                  <a:moveTo>
                    <a:pt x="558393" y="321381"/>
                  </a:moveTo>
                  <a:lnTo>
                    <a:pt x="558393" y="200805"/>
                  </a:lnTo>
                  <a:cubicBezTo>
                    <a:pt x="558393" y="193904"/>
                    <a:pt x="552747" y="188258"/>
                    <a:pt x="545846" y="188258"/>
                  </a:cubicBezTo>
                  <a:lnTo>
                    <a:pt x="437566" y="188258"/>
                  </a:lnTo>
                  <a:cubicBezTo>
                    <a:pt x="430540" y="157894"/>
                    <a:pt x="400302" y="139074"/>
                    <a:pt x="370063" y="145975"/>
                  </a:cubicBezTo>
                  <a:cubicBezTo>
                    <a:pt x="349110" y="150868"/>
                    <a:pt x="332673" y="167179"/>
                    <a:pt x="327780" y="188258"/>
                  </a:cubicBezTo>
                  <a:lnTo>
                    <a:pt x="213352" y="188258"/>
                  </a:lnTo>
                  <a:lnTo>
                    <a:pt x="213352" y="75335"/>
                  </a:lnTo>
                  <a:cubicBezTo>
                    <a:pt x="213352" y="68434"/>
                    <a:pt x="207706" y="62788"/>
                    <a:pt x="200805" y="62788"/>
                  </a:cubicBezTo>
                  <a:lnTo>
                    <a:pt x="149488" y="62788"/>
                  </a:lnTo>
                  <a:cubicBezTo>
                    <a:pt x="142587" y="21760"/>
                    <a:pt x="103691" y="-5844"/>
                    <a:pt x="62663" y="1057"/>
                  </a:cubicBezTo>
                  <a:cubicBezTo>
                    <a:pt x="21760" y="8084"/>
                    <a:pt x="-5843" y="46854"/>
                    <a:pt x="1057" y="87882"/>
                  </a:cubicBezTo>
                  <a:cubicBezTo>
                    <a:pt x="7958" y="128911"/>
                    <a:pt x="46854" y="156514"/>
                    <a:pt x="87882" y="149613"/>
                  </a:cubicBezTo>
                  <a:cubicBezTo>
                    <a:pt x="119501" y="144218"/>
                    <a:pt x="144218" y="119501"/>
                    <a:pt x="149613" y="87882"/>
                  </a:cubicBezTo>
                  <a:lnTo>
                    <a:pt x="188383" y="87882"/>
                  </a:lnTo>
                  <a:lnTo>
                    <a:pt x="188383" y="376462"/>
                  </a:lnTo>
                  <a:cubicBezTo>
                    <a:pt x="188383" y="383363"/>
                    <a:pt x="194030" y="389009"/>
                    <a:pt x="200930" y="389009"/>
                  </a:cubicBezTo>
                  <a:lnTo>
                    <a:pt x="327906" y="389009"/>
                  </a:lnTo>
                  <a:cubicBezTo>
                    <a:pt x="334806" y="419373"/>
                    <a:pt x="365045" y="438444"/>
                    <a:pt x="395534" y="431543"/>
                  </a:cubicBezTo>
                  <a:cubicBezTo>
                    <a:pt x="426023" y="424643"/>
                    <a:pt x="444969" y="394404"/>
                    <a:pt x="438068" y="363915"/>
                  </a:cubicBezTo>
                  <a:cubicBezTo>
                    <a:pt x="431167" y="333426"/>
                    <a:pt x="400929" y="314480"/>
                    <a:pt x="370440" y="321381"/>
                  </a:cubicBezTo>
                  <a:cubicBezTo>
                    <a:pt x="349235" y="326149"/>
                    <a:pt x="332799" y="342711"/>
                    <a:pt x="327906" y="363915"/>
                  </a:cubicBezTo>
                  <a:lnTo>
                    <a:pt x="213477" y="363915"/>
                  </a:lnTo>
                  <a:lnTo>
                    <a:pt x="213477" y="213352"/>
                  </a:lnTo>
                  <a:lnTo>
                    <a:pt x="327906" y="213352"/>
                  </a:lnTo>
                  <a:cubicBezTo>
                    <a:pt x="334806" y="243715"/>
                    <a:pt x="364919" y="262787"/>
                    <a:pt x="395283" y="255886"/>
                  </a:cubicBezTo>
                  <a:cubicBezTo>
                    <a:pt x="416487" y="251118"/>
                    <a:pt x="433049" y="234556"/>
                    <a:pt x="437817" y="213352"/>
                  </a:cubicBezTo>
                  <a:lnTo>
                    <a:pt x="533425" y="213352"/>
                  </a:lnTo>
                  <a:lnTo>
                    <a:pt x="533425" y="321381"/>
                  </a:lnTo>
                  <a:cubicBezTo>
                    <a:pt x="503061" y="328282"/>
                    <a:pt x="483990" y="358520"/>
                    <a:pt x="490891" y="389009"/>
                  </a:cubicBezTo>
                  <a:cubicBezTo>
                    <a:pt x="497791" y="419373"/>
                    <a:pt x="528030" y="438444"/>
                    <a:pt x="558519" y="431543"/>
                  </a:cubicBezTo>
                  <a:cubicBezTo>
                    <a:pt x="589008" y="424643"/>
                    <a:pt x="607954" y="394404"/>
                    <a:pt x="601053" y="363915"/>
                  </a:cubicBezTo>
                  <a:cubicBezTo>
                    <a:pt x="596285" y="342711"/>
                    <a:pt x="579723" y="326274"/>
                    <a:pt x="558519" y="321381"/>
                  </a:cubicBezTo>
                  <a:close/>
                  <a:moveTo>
                    <a:pt x="75335" y="125649"/>
                  </a:moveTo>
                  <a:cubicBezTo>
                    <a:pt x="47607" y="125649"/>
                    <a:pt x="25148" y="103189"/>
                    <a:pt x="25148" y="75461"/>
                  </a:cubicBezTo>
                  <a:cubicBezTo>
                    <a:pt x="25148" y="47732"/>
                    <a:pt x="47607" y="25273"/>
                    <a:pt x="75335" y="25273"/>
                  </a:cubicBezTo>
                  <a:cubicBezTo>
                    <a:pt x="103064" y="25273"/>
                    <a:pt x="125523" y="47732"/>
                    <a:pt x="125523" y="75461"/>
                  </a:cubicBezTo>
                  <a:cubicBezTo>
                    <a:pt x="125523" y="103189"/>
                    <a:pt x="103064" y="125649"/>
                    <a:pt x="75335" y="125649"/>
                  </a:cubicBezTo>
                  <a:close/>
                  <a:moveTo>
                    <a:pt x="382736" y="345220"/>
                  </a:moveTo>
                  <a:cubicBezTo>
                    <a:pt x="400051" y="345220"/>
                    <a:pt x="414103" y="359273"/>
                    <a:pt x="414103" y="376588"/>
                  </a:cubicBezTo>
                  <a:cubicBezTo>
                    <a:pt x="414103" y="393903"/>
                    <a:pt x="400051" y="407955"/>
                    <a:pt x="382736" y="407955"/>
                  </a:cubicBezTo>
                  <a:cubicBezTo>
                    <a:pt x="365421" y="407955"/>
                    <a:pt x="351368" y="393903"/>
                    <a:pt x="351368" y="376588"/>
                  </a:cubicBezTo>
                  <a:cubicBezTo>
                    <a:pt x="351368" y="359273"/>
                    <a:pt x="365421" y="345220"/>
                    <a:pt x="382736" y="345220"/>
                  </a:cubicBezTo>
                  <a:close/>
                  <a:moveTo>
                    <a:pt x="382736" y="232298"/>
                  </a:moveTo>
                  <a:cubicBezTo>
                    <a:pt x="365421" y="232298"/>
                    <a:pt x="351368" y="218245"/>
                    <a:pt x="351368" y="200930"/>
                  </a:cubicBezTo>
                  <a:cubicBezTo>
                    <a:pt x="351368" y="183615"/>
                    <a:pt x="365421" y="169563"/>
                    <a:pt x="382736" y="169563"/>
                  </a:cubicBezTo>
                  <a:cubicBezTo>
                    <a:pt x="400051" y="169563"/>
                    <a:pt x="414103" y="183615"/>
                    <a:pt x="414103" y="200930"/>
                  </a:cubicBezTo>
                  <a:cubicBezTo>
                    <a:pt x="414103" y="218245"/>
                    <a:pt x="400051" y="232298"/>
                    <a:pt x="382736" y="232298"/>
                  </a:cubicBezTo>
                  <a:close/>
                  <a:moveTo>
                    <a:pt x="545846" y="407955"/>
                  </a:moveTo>
                  <a:cubicBezTo>
                    <a:pt x="528532" y="407955"/>
                    <a:pt x="514479" y="393903"/>
                    <a:pt x="514479" y="376588"/>
                  </a:cubicBezTo>
                  <a:cubicBezTo>
                    <a:pt x="514479" y="359273"/>
                    <a:pt x="528532" y="345220"/>
                    <a:pt x="545846" y="345220"/>
                  </a:cubicBezTo>
                  <a:lnTo>
                    <a:pt x="545846" y="345220"/>
                  </a:lnTo>
                  <a:cubicBezTo>
                    <a:pt x="563161" y="345220"/>
                    <a:pt x="577214" y="359273"/>
                    <a:pt x="577214" y="376588"/>
                  </a:cubicBezTo>
                  <a:cubicBezTo>
                    <a:pt x="577214" y="393903"/>
                    <a:pt x="563161" y="407955"/>
                    <a:pt x="545846" y="407955"/>
                  </a:cubicBezTo>
                  <a:close/>
                </a:path>
              </a:pathLst>
            </a:custGeom>
            <a:solidFill>
              <a:srgbClr val="003F98"/>
            </a:solidFill>
            <a:ln w="12502" cap="flat">
              <a:noFill/>
              <a:prstDash val="solid"/>
              <a:miter/>
            </a:ln>
          </p:spPr>
          <p:txBody>
            <a:bodyPr rtlCol="0" anchor="ctr"/>
            <a:lstStyle/>
            <a:p>
              <a:endParaRPr lang="en-US"/>
            </a:p>
          </p:txBody>
        </p:sp>
      </p:grpSp>
      <p:sp>
        <p:nvSpPr>
          <p:cNvPr id="6" name="TextBox 5">
            <a:extLst>
              <a:ext uri="{FF2B5EF4-FFF2-40B4-BE49-F238E27FC236}">
                <a16:creationId xmlns:a16="http://schemas.microsoft.com/office/drawing/2014/main" id="{70A7DA4F-01CB-B140-FA36-90567A63BB2B}"/>
              </a:ext>
            </a:extLst>
          </p:cNvPr>
          <p:cNvSpPr txBox="1"/>
          <p:nvPr/>
        </p:nvSpPr>
        <p:spPr>
          <a:xfrm>
            <a:off x="249647" y="216762"/>
            <a:ext cx="5086282"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Engagement Tactics</a:t>
            </a:r>
            <a:endParaRPr lang="en-US" sz="3200" dirty="0">
              <a:solidFill>
                <a:srgbClr val="02096E"/>
              </a:solidFill>
              <a:latin typeface="Century Gothic" panose="020B0502020202020204" pitchFamily="34" charset="0"/>
            </a:endParaRPr>
          </a:p>
        </p:txBody>
      </p:sp>
      <p:sp>
        <p:nvSpPr>
          <p:cNvPr id="8" name="TextBox 7">
            <a:extLst>
              <a:ext uri="{FF2B5EF4-FFF2-40B4-BE49-F238E27FC236}">
                <a16:creationId xmlns:a16="http://schemas.microsoft.com/office/drawing/2014/main" id="{0B8A10EA-8642-2C68-D191-5EBFEF9AE024}"/>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Use specific tactics for engaging target accounts, such as personalizing emails or events.</a:t>
            </a:r>
          </a:p>
        </p:txBody>
      </p:sp>
    </p:spTree>
    <p:extLst>
      <p:ext uri="{BB962C8B-B14F-4D97-AF65-F5344CB8AC3E}">
        <p14:creationId xmlns:p14="http://schemas.microsoft.com/office/powerpoint/2010/main" val="2908484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68218-EF36-53EF-77EF-15CD740AE840}"/>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C512BAE5-3BBF-DFF9-917A-53FCFCC58831}"/>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8669DCE4-E279-BF30-43B8-6A7039421EE3}"/>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9199C8CC-7672-4BF6-CCE3-7C72399BC9AC}"/>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868F2312-7B37-CCFF-1BDF-3C24D6C78D0B}"/>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9" name="Graphic 5">
            <a:extLst>
              <a:ext uri="{FF2B5EF4-FFF2-40B4-BE49-F238E27FC236}">
                <a16:creationId xmlns:a16="http://schemas.microsoft.com/office/drawing/2014/main" id="{53CA3956-76E5-81B4-811C-AEEC43F44E61}"/>
              </a:ext>
            </a:extLst>
          </p:cNvPr>
          <p:cNvSpPr/>
          <p:nvPr/>
        </p:nvSpPr>
        <p:spPr>
          <a:xfrm>
            <a:off x="249003" y="2717856"/>
            <a:ext cx="3000035" cy="2339185"/>
          </a:xfrm>
          <a:prstGeom prst="rect">
            <a:avLst/>
          </a:prstGeom>
          <a:gradFill>
            <a:gsLst>
              <a:gs pos="0">
                <a:schemeClr val="bg1">
                  <a:alpha val="50000"/>
                </a:schemeClr>
              </a:gs>
              <a:gs pos="100000">
                <a:schemeClr val="bg2">
                  <a:alpha val="50000"/>
                </a:schemeClr>
              </a:gs>
            </a:gsLst>
            <a:lin ang="7500000" scaled="0"/>
          </a:gradFill>
          <a:ln w="8653" cap="flat">
            <a:noFill/>
            <a:prstDash val="solid"/>
            <a:miter/>
          </a:ln>
        </p:spPr>
        <p:txBody>
          <a:bodyPr rtlCol="0" anchor="ctr"/>
          <a:lstStyle/>
          <a:p>
            <a:endParaRPr lang="en-US" dirty="0"/>
          </a:p>
        </p:txBody>
      </p:sp>
      <p:pic>
        <p:nvPicPr>
          <p:cNvPr id="84" name="Picture 83" descr="A diagram of a diagram&#10;&#10;Description automatically generated">
            <a:extLst>
              <a:ext uri="{FF2B5EF4-FFF2-40B4-BE49-F238E27FC236}">
                <a16:creationId xmlns:a16="http://schemas.microsoft.com/office/drawing/2014/main" id="{134867C3-FE80-7B40-B510-319F14848E62}"/>
              </a:ext>
            </a:extLst>
          </p:cNvPr>
          <p:cNvPicPr>
            <a:picLocks noChangeAspect="1"/>
          </p:cNvPicPr>
          <p:nvPr/>
        </p:nvPicPr>
        <p:blipFill>
          <a:blip r:embed="rId2"/>
          <a:stretch>
            <a:fillRect/>
          </a:stretch>
        </p:blipFill>
        <p:spPr>
          <a:xfrm>
            <a:off x="6134912" y="1987105"/>
            <a:ext cx="5918200" cy="4572000"/>
          </a:xfrm>
          <a:prstGeom prst="rect">
            <a:avLst/>
          </a:prstGeom>
        </p:spPr>
      </p:pic>
      <p:sp>
        <p:nvSpPr>
          <p:cNvPr id="8" name="Rectangle 7">
            <a:extLst>
              <a:ext uri="{FF2B5EF4-FFF2-40B4-BE49-F238E27FC236}">
                <a16:creationId xmlns:a16="http://schemas.microsoft.com/office/drawing/2014/main" id="{5F001C80-08A7-DEAC-00A9-340A77F8D9C1}"/>
              </a:ext>
            </a:extLst>
          </p:cNvPr>
          <p:cNvSpPr/>
          <p:nvPr/>
        </p:nvSpPr>
        <p:spPr>
          <a:xfrm>
            <a:off x="2210765" y="877113"/>
            <a:ext cx="8463960"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D3830EF5-1D50-349D-B037-ED857F08C9A9}"/>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Coordination Plan</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54CBEF0D-81C0-464D-119D-CE738C263E0E}"/>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Ensure alignment between sales and marketing teams throughout the ABM process.</a:t>
            </a:r>
          </a:p>
        </p:txBody>
      </p:sp>
      <p:sp>
        <p:nvSpPr>
          <p:cNvPr id="7" name="Rounded Rectangle 6">
            <a:extLst>
              <a:ext uri="{FF2B5EF4-FFF2-40B4-BE49-F238E27FC236}">
                <a16:creationId xmlns:a16="http://schemas.microsoft.com/office/drawing/2014/main" id="{24DB963B-09F9-3E38-24BF-0FC9A7403806}"/>
              </a:ext>
            </a:extLst>
          </p:cNvPr>
          <p:cNvSpPr/>
          <p:nvPr/>
        </p:nvSpPr>
        <p:spPr>
          <a:xfrm>
            <a:off x="249003" y="877113"/>
            <a:ext cx="2285999"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COORDINATION STATEMENT</a:t>
            </a:r>
          </a:p>
        </p:txBody>
      </p:sp>
      <p:grpSp>
        <p:nvGrpSpPr>
          <p:cNvPr id="2" name="Group 1">
            <a:extLst>
              <a:ext uri="{FF2B5EF4-FFF2-40B4-BE49-F238E27FC236}">
                <a16:creationId xmlns:a16="http://schemas.microsoft.com/office/drawing/2014/main" id="{9EF07FD7-E67D-1E03-F561-2E40F19C9C7D}"/>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43BA348D-0EAA-11C6-20AC-B3986994F7DD}"/>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0EBA3584-B2D1-77D3-DE67-823A76944BB7}"/>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5F5B70F2-2E9F-1B94-63A1-9934392726C2}"/>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0735F7EB-8234-06DD-2B61-4015B7C0B2D6}"/>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057F6575-FB94-1515-B084-27BAA2D28D72}"/>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47815B17-D009-9284-0C48-5F918BB43A1F}"/>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BA7246EE-9F60-2776-E966-746AE8ED19B3}"/>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B1413C5-7FAC-1598-EB6A-AA7ADD4FBADF}"/>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D6A3F13-CEFD-F160-67B3-E363C8D76045}"/>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2D84BE4-E758-7814-9600-6A76BA913025}"/>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33DF112D-E03B-3B48-7B37-A2084FA1EB91}"/>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4EA42A0D-4D96-D651-AC7C-383BBBBFC750}"/>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FAE4476E-4339-36A8-1A6F-5A91F4FF1D00}"/>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168DFA2B-94F9-4D19-2190-0FD0E2AA1673}"/>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D3B4C8F-ADA1-5606-2CB7-50A2212C5EFB}"/>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8C82780-385A-547B-E2E1-74A8836DAFB4}"/>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95C5493-5F66-6A41-76C1-8A37A05A866A}"/>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89C2CF8-B972-48C4-9E30-07227E99AACE}"/>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E386E18-241C-4A46-B3A3-323329734699}"/>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8CE6A283-03B3-3477-849B-C6F0A85D4CB9}"/>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5B442B14-F3CE-C4CF-9A51-A50C785169C2}"/>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FD90ABC-BCAF-2C46-17DB-9EC05C82188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A3825D41-2CF5-241E-B618-6A39F0144A5B}"/>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EBA42866-E2F0-DE61-6D0C-D95E952C009C}"/>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4C81917-A944-0E30-15E7-90BC0045F0BC}"/>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2C10EFAB-355F-B302-6FC0-F9C35E2B8FCA}"/>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2F7BAAD0-B5FF-6B13-F895-60AFAA518F73}"/>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5E3560F-EAAF-4980-B6B0-A6D27216F816}"/>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336B27C2-C4B9-1173-F9E7-F27107D1432F}"/>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74" name="Group 73">
            <a:extLst>
              <a:ext uri="{FF2B5EF4-FFF2-40B4-BE49-F238E27FC236}">
                <a16:creationId xmlns:a16="http://schemas.microsoft.com/office/drawing/2014/main" id="{63DFC300-8B15-A520-A8DF-10ECC7DE952F}"/>
              </a:ext>
            </a:extLst>
          </p:cNvPr>
          <p:cNvGrpSpPr/>
          <p:nvPr/>
        </p:nvGrpSpPr>
        <p:grpSpPr>
          <a:xfrm>
            <a:off x="10306819" y="703485"/>
            <a:ext cx="1406505" cy="1406505"/>
            <a:chOff x="10306819" y="703485"/>
            <a:chExt cx="1406505" cy="1406505"/>
          </a:xfrm>
        </p:grpSpPr>
        <p:sp>
          <p:nvSpPr>
            <p:cNvPr id="43" name="Freeform 42">
              <a:extLst>
                <a:ext uri="{FF2B5EF4-FFF2-40B4-BE49-F238E27FC236}">
                  <a16:creationId xmlns:a16="http://schemas.microsoft.com/office/drawing/2014/main" id="{A10B697B-9A9D-9BF8-656C-02C19A6271D5}"/>
                </a:ext>
              </a:extLst>
            </p:cNvPr>
            <p:cNvSpPr/>
            <p:nvPr/>
          </p:nvSpPr>
          <p:spPr>
            <a:xfrm>
              <a:off x="10306819" y="703485"/>
              <a:ext cx="1406505" cy="1406505"/>
            </a:xfrm>
            <a:custGeom>
              <a:avLst/>
              <a:gdLst>
                <a:gd name="connsiteX0" fmla="*/ 1406506 w 1406505"/>
                <a:gd name="connsiteY0" fmla="*/ 703253 h 1406505"/>
                <a:gd name="connsiteX1" fmla="*/ 703253 w 1406505"/>
                <a:gd name="connsiteY1" fmla="*/ 1406506 h 1406505"/>
                <a:gd name="connsiteX2" fmla="*/ 0 w 1406505"/>
                <a:gd name="connsiteY2" fmla="*/ 703253 h 1406505"/>
                <a:gd name="connsiteX3" fmla="*/ 703253 w 1406505"/>
                <a:gd name="connsiteY3" fmla="*/ 0 h 1406505"/>
                <a:gd name="connsiteX4" fmla="*/ 1406506 w 1406505"/>
                <a:gd name="connsiteY4" fmla="*/ 703253 h 1406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6505" h="1406505">
                  <a:moveTo>
                    <a:pt x="1406506" y="703253"/>
                  </a:moveTo>
                  <a:cubicBezTo>
                    <a:pt x="1406506" y="1091649"/>
                    <a:pt x="1091649" y="1406506"/>
                    <a:pt x="703253" y="1406506"/>
                  </a:cubicBezTo>
                  <a:cubicBezTo>
                    <a:pt x="314857" y="1406506"/>
                    <a:pt x="0" y="1091649"/>
                    <a:pt x="0" y="703253"/>
                  </a:cubicBezTo>
                  <a:cubicBezTo>
                    <a:pt x="0" y="314857"/>
                    <a:pt x="314857" y="0"/>
                    <a:pt x="703253" y="0"/>
                  </a:cubicBezTo>
                  <a:cubicBezTo>
                    <a:pt x="1091649" y="0"/>
                    <a:pt x="1406506" y="314857"/>
                    <a:pt x="1406506" y="703253"/>
                  </a:cubicBezTo>
                  <a:close/>
                </a:path>
              </a:pathLst>
            </a:custGeom>
            <a:gradFill>
              <a:gsLst>
                <a:gs pos="40000">
                  <a:srgbClr val="FFBE23"/>
                </a:gs>
                <a:gs pos="98000">
                  <a:srgbClr val="D58100"/>
                </a:gs>
              </a:gsLst>
              <a:lin ang="2700000" scaled="0"/>
            </a:gradFill>
            <a:ln w="35123" cap="flat">
              <a:noFill/>
              <a:prstDash val="solid"/>
              <a:miter/>
            </a:ln>
            <a:effectLst>
              <a:outerShdw blurRad="38100" dist="38100" dir="8100000" sx="101000" sy="101000" algn="tr" rotWithShape="0">
                <a:srgbClr val="767690">
                  <a:alpha val="64000"/>
                </a:srgbClr>
              </a:outerShdw>
            </a:effectLst>
          </p:spPr>
          <p:txBody>
            <a:bodyPr rtlCol="0" anchor="ctr"/>
            <a:lstStyle/>
            <a:p>
              <a:endParaRPr lang="en-US"/>
            </a:p>
          </p:txBody>
        </p:sp>
        <p:grpSp>
          <p:nvGrpSpPr>
            <p:cNvPr id="71" name="Group 70">
              <a:extLst>
                <a:ext uri="{FF2B5EF4-FFF2-40B4-BE49-F238E27FC236}">
                  <a16:creationId xmlns:a16="http://schemas.microsoft.com/office/drawing/2014/main" id="{18996D58-7D4F-C29C-5F26-9F96C9549D80}"/>
                </a:ext>
              </a:extLst>
            </p:cNvPr>
            <p:cNvGrpSpPr/>
            <p:nvPr/>
          </p:nvGrpSpPr>
          <p:grpSpPr>
            <a:xfrm>
              <a:off x="10341888" y="1185968"/>
              <a:ext cx="1336366" cy="452093"/>
              <a:chOff x="10348549" y="1185968"/>
              <a:chExt cx="1336366" cy="452093"/>
            </a:xfrm>
          </p:grpSpPr>
          <p:sp>
            <p:nvSpPr>
              <p:cNvPr id="53" name="Freeform 52">
                <a:extLst>
                  <a:ext uri="{FF2B5EF4-FFF2-40B4-BE49-F238E27FC236}">
                    <a16:creationId xmlns:a16="http://schemas.microsoft.com/office/drawing/2014/main" id="{6531A64D-22B0-4BA6-6470-7BC58E5312C8}"/>
                  </a:ext>
                </a:extLst>
              </p:cNvPr>
              <p:cNvSpPr/>
              <p:nvPr/>
            </p:nvSpPr>
            <p:spPr>
              <a:xfrm rot="5400000">
                <a:off x="11182642" y="1135684"/>
                <a:ext cx="451989" cy="552557"/>
              </a:xfrm>
              <a:custGeom>
                <a:avLst/>
                <a:gdLst>
                  <a:gd name="connsiteX0" fmla="*/ 220596 w 451989"/>
                  <a:gd name="connsiteY0" fmla="*/ 338 h 552557"/>
                  <a:gd name="connsiteX1" fmla="*/ 185625 w 451989"/>
                  <a:gd name="connsiteY1" fmla="*/ 37551 h 552557"/>
                  <a:gd name="connsiteX2" fmla="*/ 185609 w 451989"/>
                  <a:gd name="connsiteY2" fmla="*/ 426218 h 552557"/>
                  <a:gd name="connsiteX3" fmla="*/ 68557 w 451989"/>
                  <a:gd name="connsiteY3" fmla="*/ 320568 h 552557"/>
                  <a:gd name="connsiteX4" fmla="*/ 64743 w 451989"/>
                  <a:gd name="connsiteY4" fmla="*/ 317555 h 552557"/>
                  <a:gd name="connsiteX5" fmla="*/ 12250 w 451989"/>
                  <a:gd name="connsiteY5" fmla="*/ 320565 h 552557"/>
                  <a:gd name="connsiteX6" fmla="*/ 12245 w 451989"/>
                  <a:gd name="connsiteY6" fmla="*/ 374453 h 552557"/>
                  <a:gd name="connsiteX7" fmla="*/ 197870 w 451989"/>
                  <a:gd name="connsiteY7" fmla="*/ 542032 h 552557"/>
                  <a:gd name="connsiteX8" fmla="*/ 201686 w 451989"/>
                  <a:gd name="connsiteY8" fmla="*/ 545046 h 552557"/>
                  <a:gd name="connsiteX9" fmla="*/ 254181 w 451989"/>
                  <a:gd name="connsiteY9" fmla="*/ 542037 h 552557"/>
                  <a:gd name="connsiteX10" fmla="*/ 439845 w 451989"/>
                  <a:gd name="connsiteY10" fmla="*/ 374455 h 552557"/>
                  <a:gd name="connsiteX11" fmla="*/ 443195 w 451989"/>
                  <a:gd name="connsiteY11" fmla="*/ 370998 h 552557"/>
                  <a:gd name="connsiteX12" fmla="*/ 439845 w 451989"/>
                  <a:gd name="connsiteY12" fmla="*/ 320568 h 552557"/>
                  <a:gd name="connsiteX13" fmla="*/ 436027 w 451989"/>
                  <a:gd name="connsiteY13" fmla="*/ 317552 h 552557"/>
                  <a:gd name="connsiteX14" fmla="*/ 430928 w 451989"/>
                  <a:gd name="connsiteY14" fmla="*/ 314597 h 552557"/>
                  <a:gd name="connsiteX15" fmla="*/ 383534 w 451989"/>
                  <a:gd name="connsiteY15" fmla="*/ 320568 h 552557"/>
                  <a:gd name="connsiteX16" fmla="*/ 266332 w 451989"/>
                  <a:gd name="connsiteY16" fmla="*/ 426218 h 552557"/>
                  <a:gd name="connsiteX17" fmla="*/ 266429 w 451989"/>
                  <a:gd name="connsiteY17" fmla="*/ 37552 h 552557"/>
                  <a:gd name="connsiteX18" fmla="*/ 266141 w 451989"/>
                  <a:gd name="connsiteY18" fmla="*/ 33228 h 552557"/>
                  <a:gd name="connsiteX19" fmla="*/ 226027 w 451989"/>
                  <a:gd name="connsiteY19" fmla="*/ 0 h 552557"/>
                  <a:gd name="connsiteX20" fmla="*/ 220596 w 451989"/>
                  <a:gd name="connsiteY20" fmla="*/ 338 h 55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989" h="552557">
                    <a:moveTo>
                      <a:pt x="220596" y="338"/>
                    </a:moveTo>
                    <a:cubicBezTo>
                      <a:pt x="201029" y="2789"/>
                      <a:pt x="185625" y="18297"/>
                      <a:pt x="185625" y="37551"/>
                    </a:cubicBezTo>
                    <a:lnTo>
                      <a:pt x="185609" y="426218"/>
                    </a:lnTo>
                    <a:lnTo>
                      <a:pt x="68557" y="320568"/>
                    </a:lnTo>
                    <a:lnTo>
                      <a:pt x="64743" y="317555"/>
                    </a:lnTo>
                    <a:cubicBezTo>
                      <a:pt x="48235" y="306458"/>
                      <a:pt x="26365" y="307828"/>
                      <a:pt x="12250" y="320565"/>
                    </a:cubicBezTo>
                    <a:cubicBezTo>
                      <a:pt x="-4081" y="335303"/>
                      <a:pt x="-4084" y="359711"/>
                      <a:pt x="12245" y="374453"/>
                    </a:cubicBezTo>
                    <a:lnTo>
                      <a:pt x="197870" y="542032"/>
                    </a:lnTo>
                    <a:lnTo>
                      <a:pt x="201686" y="545046"/>
                    </a:lnTo>
                    <a:cubicBezTo>
                      <a:pt x="218195" y="556148"/>
                      <a:pt x="240067" y="554776"/>
                      <a:pt x="254181" y="542037"/>
                    </a:cubicBezTo>
                    <a:lnTo>
                      <a:pt x="439845" y="374455"/>
                    </a:lnTo>
                    <a:lnTo>
                      <a:pt x="443195" y="370998"/>
                    </a:lnTo>
                    <a:cubicBezTo>
                      <a:pt x="456190" y="355245"/>
                      <a:pt x="454543" y="333836"/>
                      <a:pt x="439845" y="320568"/>
                    </a:cubicBezTo>
                    <a:lnTo>
                      <a:pt x="436027" y="317552"/>
                    </a:lnTo>
                    <a:lnTo>
                      <a:pt x="430928" y="314597"/>
                    </a:lnTo>
                    <a:cubicBezTo>
                      <a:pt x="415221" y="306845"/>
                      <a:pt x="396238" y="309103"/>
                      <a:pt x="383534" y="320568"/>
                    </a:cubicBezTo>
                    <a:lnTo>
                      <a:pt x="266332" y="426218"/>
                    </a:lnTo>
                    <a:lnTo>
                      <a:pt x="266429" y="37552"/>
                    </a:lnTo>
                    <a:lnTo>
                      <a:pt x="266141" y="33228"/>
                    </a:lnTo>
                    <a:cubicBezTo>
                      <a:pt x="263234" y="13659"/>
                      <a:pt x="246043" y="0"/>
                      <a:pt x="226027" y="0"/>
                    </a:cubicBezTo>
                    <a:lnTo>
                      <a:pt x="220596" y="338"/>
                    </a:lnTo>
                    <a:close/>
                  </a:path>
                </a:pathLst>
              </a:custGeom>
              <a:solidFill>
                <a:srgbClr val="FFEBC5"/>
              </a:solidFill>
              <a:ln w="4966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19F11D9B-D938-E4F2-93C7-963612ED2B1F}"/>
                  </a:ext>
                </a:extLst>
              </p:cNvPr>
              <p:cNvSpPr/>
              <p:nvPr/>
            </p:nvSpPr>
            <p:spPr>
              <a:xfrm rot="16200000">
                <a:off x="10398833" y="1135788"/>
                <a:ext cx="451989" cy="552557"/>
              </a:xfrm>
              <a:custGeom>
                <a:avLst/>
                <a:gdLst>
                  <a:gd name="connsiteX0" fmla="*/ 220596 w 451989"/>
                  <a:gd name="connsiteY0" fmla="*/ 338 h 552557"/>
                  <a:gd name="connsiteX1" fmla="*/ 185625 w 451989"/>
                  <a:gd name="connsiteY1" fmla="*/ 37551 h 552557"/>
                  <a:gd name="connsiteX2" fmla="*/ 185609 w 451989"/>
                  <a:gd name="connsiteY2" fmla="*/ 426218 h 552557"/>
                  <a:gd name="connsiteX3" fmla="*/ 68557 w 451989"/>
                  <a:gd name="connsiteY3" fmla="*/ 320568 h 552557"/>
                  <a:gd name="connsiteX4" fmla="*/ 64743 w 451989"/>
                  <a:gd name="connsiteY4" fmla="*/ 317555 h 552557"/>
                  <a:gd name="connsiteX5" fmla="*/ 12250 w 451989"/>
                  <a:gd name="connsiteY5" fmla="*/ 320565 h 552557"/>
                  <a:gd name="connsiteX6" fmla="*/ 12245 w 451989"/>
                  <a:gd name="connsiteY6" fmla="*/ 374453 h 552557"/>
                  <a:gd name="connsiteX7" fmla="*/ 197870 w 451989"/>
                  <a:gd name="connsiteY7" fmla="*/ 542032 h 552557"/>
                  <a:gd name="connsiteX8" fmla="*/ 201686 w 451989"/>
                  <a:gd name="connsiteY8" fmla="*/ 545046 h 552557"/>
                  <a:gd name="connsiteX9" fmla="*/ 254181 w 451989"/>
                  <a:gd name="connsiteY9" fmla="*/ 542037 h 552557"/>
                  <a:gd name="connsiteX10" fmla="*/ 439845 w 451989"/>
                  <a:gd name="connsiteY10" fmla="*/ 374455 h 552557"/>
                  <a:gd name="connsiteX11" fmla="*/ 443195 w 451989"/>
                  <a:gd name="connsiteY11" fmla="*/ 370998 h 552557"/>
                  <a:gd name="connsiteX12" fmla="*/ 439845 w 451989"/>
                  <a:gd name="connsiteY12" fmla="*/ 320568 h 552557"/>
                  <a:gd name="connsiteX13" fmla="*/ 436027 w 451989"/>
                  <a:gd name="connsiteY13" fmla="*/ 317552 h 552557"/>
                  <a:gd name="connsiteX14" fmla="*/ 430928 w 451989"/>
                  <a:gd name="connsiteY14" fmla="*/ 314597 h 552557"/>
                  <a:gd name="connsiteX15" fmla="*/ 383534 w 451989"/>
                  <a:gd name="connsiteY15" fmla="*/ 320568 h 552557"/>
                  <a:gd name="connsiteX16" fmla="*/ 266332 w 451989"/>
                  <a:gd name="connsiteY16" fmla="*/ 426218 h 552557"/>
                  <a:gd name="connsiteX17" fmla="*/ 266429 w 451989"/>
                  <a:gd name="connsiteY17" fmla="*/ 37552 h 552557"/>
                  <a:gd name="connsiteX18" fmla="*/ 266141 w 451989"/>
                  <a:gd name="connsiteY18" fmla="*/ 33228 h 552557"/>
                  <a:gd name="connsiteX19" fmla="*/ 226027 w 451989"/>
                  <a:gd name="connsiteY19" fmla="*/ 0 h 552557"/>
                  <a:gd name="connsiteX20" fmla="*/ 220596 w 451989"/>
                  <a:gd name="connsiteY20" fmla="*/ 338 h 55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989" h="552557">
                    <a:moveTo>
                      <a:pt x="220596" y="338"/>
                    </a:moveTo>
                    <a:cubicBezTo>
                      <a:pt x="201029" y="2789"/>
                      <a:pt x="185625" y="18297"/>
                      <a:pt x="185625" y="37551"/>
                    </a:cubicBezTo>
                    <a:lnTo>
                      <a:pt x="185609" y="426218"/>
                    </a:lnTo>
                    <a:lnTo>
                      <a:pt x="68557" y="320568"/>
                    </a:lnTo>
                    <a:lnTo>
                      <a:pt x="64743" y="317555"/>
                    </a:lnTo>
                    <a:cubicBezTo>
                      <a:pt x="48235" y="306458"/>
                      <a:pt x="26365" y="307828"/>
                      <a:pt x="12250" y="320565"/>
                    </a:cubicBezTo>
                    <a:cubicBezTo>
                      <a:pt x="-4081" y="335303"/>
                      <a:pt x="-4084" y="359711"/>
                      <a:pt x="12245" y="374453"/>
                    </a:cubicBezTo>
                    <a:lnTo>
                      <a:pt x="197870" y="542032"/>
                    </a:lnTo>
                    <a:lnTo>
                      <a:pt x="201686" y="545046"/>
                    </a:lnTo>
                    <a:cubicBezTo>
                      <a:pt x="218195" y="556148"/>
                      <a:pt x="240067" y="554776"/>
                      <a:pt x="254181" y="542037"/>
                    </a:cubicBezTo>
                    <a:lnTo>
                      <a:pt x="439845" y="374455"/>
                    </a:lnTo>
                    <a:lnTo>
                      <a:pt x="443195" y="370998"/>
                    </a:lnTo>
                    <a:cubicBezTo>
                      <a:pt x="456190" y="355245"/>
                      <a:pt x="454543" y="333836"/>
                      <a:pt x="439845" y="320568"/>
                    </a:cubicBezTo>
                    <a:lnTo>
                      <a:pt x="436027" y="317552"/>
                    </a:lnTo>
                    <a:lnTo>
                      <a:pt x="430928" y="314597"/>
                    </a:lnTo>
                    <a:cubicBezTo>
                      <a:pt x="415221" y="306845"/>
                      <a:pt x="396238" y="309103"/>
                      <a:pt x="383534" y="320568"/>
                    </a:cubicBezTo>
                    <a:lnTo>
                      <a:pt x="266332" y="426218"/>
                    </a:lnTo>
                    <a:lnTo>
                      <a:pt x="266429" y="37552"/>
                    </a:lnTo>
                    <a:lnTo>
                      <a:pt x="266141" y="33228"/>
                    </a:lnTo>
                    <a:cubicBezTo>
                      <a:pt x="263234" y="13659"/>
                      <a:pt x="246043" y="0"/>
                      <a:pt x="226027" y="0"/>
                    </a:cubicBezTo>
                    <a:lnTo>
                      <a:pt x="220596" y="338"/>
                    </a:lnTo>
                    <a:close/>
                  </a:path>
                </a:pathLst>
              </a:custGeom>
              <a:solidFill>
                <a:srgbClr val="FFEBC5"/>
              </a:solidFill>
              <a:ln w="49666" cap="flat">
                <a:noFill/>
                <a:prstDash val="solid"/>
                <a:miter/>
              </a:ln>
            </p:spPr>
            <p:txBody>
              <a:bodyPr rtlCol="0" anchor="ctr"/>
              <a:lstStyle/>
              <a:p>
                <a:endParaRPr lang="en-US"/>
              </a:p>
            </p:txBody>
          </p:sp>
        </p:grpSp>
        <p:cxnSp>
          <p:nvCxnSpPr>
            <p:cNvPr id="48" name="Straight Connector 47">
              <a:extLst>
                <a:ext uri="{FF2B5EF4-FFF2-40B4-BE49-F238E27FC236}">
                  <a16:creationId xmlns:a16="http://schemas.microsoft.com/office/drawing/2014/main" id="{2E38D6B3-C8B6-5214-13F1-AD62251752FF}"/>
                </a:ext>
              </a:extLst>
            </p:cNvPr>
            <p:cNvCxnSpPr>
              <a:cxnSpLocks/>
            </p:cNvCxnSpPr>
            <p:nvPr/>
          </p:nvCxnSpPr>
          <p:spPr>
            <a:xfrm>
              <a:off x="11010071" y="830813"/>
              <a:ext cx="0" cy="1109806"/>
            </a:xfrm>
            <a:prstGeom prst="line">
              <a:avLst/>
            </a:prstGeom>
            <a:ln w="85725" cap="rnd">
              <a:solidFill>
                <a:srgbClr val="FFEBC5"/>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aphicFrame>
        <p:nvGraphicFramePr>
          <p:cNvPr id="78" name="Table 77">
            <a:extLst>
              <a:ext uri="{FF2B5EF4-FFF2-40B4-BE49-F238E27FC236}">
                <a16:creationId xmlns:a16="http://schemas.microsoft.com/office/drawing/2014/main" id="{B0A5455B-627B-005F-0D12-A808136E557D}"/>
              </a:ext>
            </a:extLst>
          </p:cNvPr>
          <p:cNvGraphicFramePr>
            <a:graphicFrameLocks noGrp="1"/>
          </p:cNvGraphicFramePr>
          <p:nvPr>
            <p:extLst>
              <p:ext uri="{D42A27DB-BD31-4B8C-83A1-F6EECF244321}">
                <p14:modId xmlns:p14="http://schemas.microsoft.com/office/powerpoint/2010/main" val="1139122965"/>
              </p:ext>
            </p:extLst>
          </p:nvPr>
        </p:nvGraphicFramePr>
        <p:xfrm>
          <a:off x="250379" y="2387743"/>
          <a:ext cx="5845622" cy="3757843"/>
        </p:xfrm>
        <a:graphic>
          <a:graphicData uri="http://schemas.openxmlformats.org/drawingml/2006/table">
            <a:tbl>
              <a:tblPr>
                <a:tableStyleId>{5C22544A-7EE6-4342-B048-85BDC9FD1C3A}</a:tableStyleId>
              </a:tblPr>
              <a:tblGrid>
                <a:gridCol w="2998659">
                  <a:extLst>
                    <a:ext uri="{9D8B030D-6E8A-4147-A177-3AD203B41FA5}">
                      <a16:colId xmlns:a16="http://schemas.microsoft.com/office/drawing/2014/main" val="2828954020"/>
                    </a:ext>
                  </a:extLst>
                </a:gridCol>
                <a:gridCol w="175098">
                  <a:extLst>
                    <a:ext uri="{9D8B030D-6E8A-4147-A177-3AD203B41FA5}">
                      <a16:colId xmlns:a16="http://schemas.microsoft.com/office/drawing/2014/main" val="3897568584"/>
                    </a:ext>
                  </a:extLst>
                </a:gridCol>
                <a:gridCol w="1225685">
                  <a:extLst>
                    <a:ext uri="{9D8B030D-6E8A-4147-A177-3AD203B41FA5}">
                      <a16:colId xmlns:a16="http://schemas.microsoft.com/office/drawing/2014/main" val="1898209752"/>
                    </a:ext>
                  </a:extLst>
                </a:gridCol>
                <a:gridCol w="155643">
                  <a:extLst>
                    <a:ext uri="{9D8B030D-6E8A-4147-A177-3AD203B41FA5}">
                      <a16:colId xmlns:a16="http://schemas.microsoft.com/office/drawing/2014/main" val="3295273435"/>
                    </a:ext>
                  </a:extLst>
                </a:gridCol>
                <a:gridCol w="1290537">
                  <a:extLst>
                    <a:ext uri="{9D8B030D-6E8A-4147-A177-3AD203B41FA5}">
                      <a16:colId xmlns:a16="http://schemas.microsoft.com/office/drawing/2014/main" val="3126018311"/>
                    </a:ext>
                  </a:extLst>
                </a:gridCol>
              </a:tblGrid>
              <a:tr h="345727">
                <a:tc>
                  <a:txBody>
                    <a:bodyPr/>
                    <a:lstStyle/>
                    <a:p>
                      <a:pPr algn="l" fontAlgn="b"/>
                      <a:r>
                        <a:rPr lang="en-US" sz="1200" u="none" strike="noStrike" dirty="0">
                          <a:solidFill>
                            <a:schemeClr val="tx1">
                              <a:lumMod val="85000"/>
                              <a:lumOff val="15000"/>
                            </a:schemeClr>
                          </a:solidFill>
                          <a:effectLst/>
                          <a:latin typeface="Century Gothic" panose="020B0502020202020204" pitchFamily="34" charset="0"/>
                        </a:rPr>
                        <a:t>ALIGNMENT METRIC</a:t>
                      </a:r>
                      <a:endParaRPr lang="en-US" sz="1000" b="0" i="0" u="none" strike="noStrike" dirty="0">
                        <a:solidFill>
                          <a:schemeClr val="tx1">
                            <a:lumMod val="85000"/>
                            <a:lumOff val="15000"/>
                          </a:schemeClr>
                        </a:solidFill>
                        <a:effectLst/>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SALES</a:t>
                      </a:r>
                      <a:endParaRPr lang="en-US" sz="1400" b="0" i="0" u="none" strike="noStrike" dirty="0">
                        <a:solidFill>
                          <a:srgbClr val="806000"/>
                        </a:solidFill>
                        <a:effectLst/>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BE24"/>
                    </a:solidFill>
                  </a:tcPr>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MARKETING</a:t>
                      </a:r>
                      <a:endParaRPr lang="en-US" sz="1400" b="0" i="0" u="none" strike="noStrike" dirty="0">
                        <a:solidFill>
                          <a:srgbClr val="7E2A0B"/>
                        </a:solidFill>
                        <a:effectLst/>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8C5D"/>
                    </a:solidFill>
                  </a:tcPr>
                </a:tc>
                <a:extLst>
                  <a:ext uri="{0D108BD9-81ED-4DB2-BD59-A6C34878D82A}">
                    <a16:rowId xmlns:a16="http://schemas.microsoft.com/office/drawing/2014/main" val="1458672315"/>
                  </a:ext>
                </a:extLst>
              </a:tr>
              <a:tr h="386736">
                <a:tc>
                  <a:txBody>
                    <a:bodyPr/>
                    <a:lstStyle/>
                    <a:p>
                      <a:pPr algn="l" fontAlgn="ctr"/>
                      <a:r>
                        <a:rPr lang="en-US" sz="1200" u="none" strike="noStrike" dirty="0">
                          <a:effectLst/>
                          <a:latin typeface="Century Gothic" panose="020B0502020202020204" pitchFamily="34" charset="0"/>
                        </a:rPr>
                        <a:t>Shared Goals and Objectives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2.3</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4.0</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3577985"/>
                  </a:ext>
                </a:extLst>
              </a:tr>
              <a:tr h="386736">
                <a:tc>
                  <a:txBody>
                    <a:bodyPr/>
                    <a:lstStyle/>
                    <a:p>
                      <a:pPr algn="l" fontAlgn="ctr"/>
                      <a:r>
                        <a:rPr lang="en-US" sz="1200" u="none" strike="noStrike" dirty="0">
                          <a:effectLst/>
                          <a:latin typeface="Century Gothic" panose="020B0502020202020204" pitchFamily="34" charset="0"/>
                        </a:rPr>
                        <a:t>Customer Journey Understanding</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3.8</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2.3</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1283459"/>
                  </a:ext>
                </a:extLst>
              </a:tr>
              <a:tr h="386736">
                <a:tc>
                  <a:txBody>
                    <a:bodyPr/>
                    <a:lstStyle/>
                    <a:p>
                      <a:pPr algn="l" fontAlgn="ctr"/>
                      <a:r>
                        <a:rPr lang="en-US" sz="1200" u="none" strike="noStrike" dirty="0">
                          <a:effectLst/>
                          <a:latin typeface="Century Gothic" panose="020B0502020202020204" pitchFamily="34" charset="0"/>
                        </a:rPr>
                        <a:t>Content and Resource Sharing</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1.7</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4.6</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2853521"/>
                  </a:ext>
                </a:extLst>
              </a:tr>
              <a:tr h="386736">
                <a:tc>
                  <a:txBody>
                    <a:bodyPr/>
                    <a:lstStyle/>
                    <a:p>
                      <a:pPr algn="l" fontAlgn="ctr"/>
                      <a:r>
                        <a:rPr lang="en-US" sz="1200" u="none" strike="noStrike" dirty="0">
                          <a:effectLst/>
                          <a:latin typeface="Century Gothic" panose="020B0502020202020204" pitchFamily="34" charset="0"/>
                        </a:rPr>
                        <a:t>Feedback Mechanisms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4.4</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3.1</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784924"/>
                  </a:ext>
                </a:extLst>
              </a:tr>
              <a:tr h="386736">
                <a:tc>
                  <a:txBody>
                    <a:bodyPr/>
                    <a:lstStyle/>
                    <a:p>
                      <a:pPr algn="l" fontAlgn="ctr"/>
                      <a:r>
                        <a:rPr lang="en-US" sz="1200" u="none" strike="noStrike" dirty="0">
                          <a:effectLst/>
                          <a:latin typeface="Century Gothic" panose="020B0502020202020204" pitchFamily="34" charset="0"/>
                        </a:rPr>
                        <a:t>Integrated Technology and Tools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0.9</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2.6</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288273"/>
                  </a:ext>
                </a:extLst>
              </a:tr>
              <a:tr h="386736">
                <a:tc>
                  <a:txBody>
                    <a:bodyPr/>
                    <a:lstStyle/>
                    <a:p>
                      <a:pPr algn="l" fontAlgn="ctr"/>
                      <a:r>
                        <a:rPr lang="en-US" sz="1200" u="none" strike="noStrike" dirty="0">
                          <a:effectLst/>
                          <a:latin typeface="Century Gothic" panose="020B0502020202020204" pitchFamily="34" charset="0"/>
                        </a:rPr>
                        <a:t>Performance Metrics and KPIs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4.1</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4.2</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4796230"/>
                  </a:ext>
                </a:extLst>
              </a:tr>
              <a:tr h="159114">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dirty="0">
                          <a:effectLst/>
                          <a:latin typeface="Century Gothic" panose="020B0502020202020204" pitchFamily="34" charset="0"/>
                        </a:rPr>
                        <a:t> </a:t>
                      </a:r>
                      <a:endParaRPr lang="en-US" sz="900" b="0" i="0" u="none" strike="noStrike" dirty="0">
                        <a:solidFill>
                          <a:srgbClr val="595959"/>
                        </a:solidFill>
                        <a:effectLst/>
                        <a:latin typeface="Century Gothic" panose="020B0502020202020204" pitchFamily="34" charset="0"/>
                      </a:endParaRPr>
                    </a:p>
                  </a:txBody>
                  <a:tcPr marL="0" marR="0" marT="0" marB="0" anchor="b">
                    <a:lnL w="12700" cmpd="sng">
                      <a:noFill/>
                    </a:lnL>
                    <a:lnR w="12700" cmpd="sng">
                      <a:noFill/>
                    </a:lnR>
                    <a:lnT w="12700" cap="flat" cmpd="sng" algn="ctr">
                      <a:solidFill>
                        <a:srgbClr val="FB980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595959"/>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595959"/>
                        </a:solidFill>
                        <a:effectLst/>
                        <a:latin typeface="Century Gothic" panose="020B0502020202020204" pitchFamily="34" charset="0"/>
                      </a:endParaRPr>
                    </a:p>
                  </a:txBody>
                  <a:tcPr marL="0" marR="0" marT="0" marB="0" anchor="b">
                    <a:lnL w="12700" cmpd="sng">
                      <a:noFill/>
                    </a:lnL>
                    <a:lnR w="12700" cmpd="sng">
                      <a:noFill/>
                    </a:lnR>
                    <a:lnT w="12700" cap="flat" cmpd="sng" algn="ctr">
                      <a:solidFill>
                        <a:srgbClr val="D75C26"/>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03589344"/>
                  </a:ext>
                </a:extLst>
              </a:tr>
              <a:tr h="386736">
                <a:tc>
                  <a:txBody>
                    <a:bodyPr/>
                    <a:lstStyle/>
                    <a:p>
                      <a:pPr algn="r" fontAlgn="ctr"/>
                      <a:r>
                        <a:rPr lang="en-US" sz="1000" u="none" strike="noStrike">
                          <a:effectLst/>
                          <a:latin typeface="Century Gothic" panose="020B0502020202020204" pitchFamily="34" charset="0"/>
                        </a:rPr>
                        <a:t>AVERAGE SCORES</a:t>
                      </a:r>
                      <a:endParaRPr lang="en-US" sz="1000" b="0" i="0" u="none" strike="noStrike">
                        <a:solidFill>
                          <a:srgbClr val="595959"/>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rgbClr val="9B5E00"/>
                          </a:solidFill>
                          <a:effectLst/>
                          <a:latin typeface="Century Gothic" panose="020B0502020202020204" pitchFamily="34" charset="0"/>
                        </a:rPr>
                        <a:t>2.9</a:t>
                      </a:r>
                      <a:endParaRPr lang="en-US" sz="1400" b="1" i="0" u="none" strike="noStrike" dirty="0">
                        <a:solidFill>
                          <a:srgbClr val="9B5E00"/>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BE24"/>
                    </a:solid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chemeClr val="accent2">
                              <a:lumMod val="50000"/>
                            </a:schemeClr>
                          </a:solidFill>
                          <a:effectLst/>
                          <a:latin typeface="Century Gothic" panose="020B0502020202020204" pitchFamily="34" charset="0"/>
                        </a:rPr>
                        <a:t>3.5</a:t>
                      </a:r>
                      <a:endParaRPr lang="en-US" sz="1400" b="1" i="0" u="none" strike="noStrike" dirty="0">
                        <a:solidFill>
                          <a:schemeClr val="accent2">
                            <a:lumMod val="50000"/>
                          </a:schemeClr>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8C5D"/>
                    </a:solidFill>
                  </a:tcPr>
                </a:tc>
                <a:extLst>
                  <a:ext uri="{0D108BD9-81ED-4DB2-BD59-A6C34878D82A}">
                    <a16:rowId xmlns:a16="http://schemas.microsoft.com/office/drawing/2014/main" val="3875730663"/>
                  </a:ext>
                </a:extLst>
              </a:tr>
              <a:tr h="159114">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b="1" u="none" strike="noStrike" dirty="0">
                          <a:solidFill>
                            <a:srgbClr val="9B5E00"/>
                          </a:solidFill>
                          <a:effectLst/>
                          <a:latin typeface="Century Gothic" panose="020B0502020202020204" pitchFamily="34" charset="0"/>
                        </a:rPr>
                        <a:t> </a:t>
                      </a:r>
                      <a:endParaRPr lang="en-US" sz="900" b="1" i="0" u="none" strike="noStrike" dirty="0">
                        <a:solidFill>
                          <a:srgbClr val="9B5E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595959"/>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b="1" u="none" strike="noStrike" dirty="0">
                          <a:solidFill>
                            <a:schemeClr val="accent2">
                              <a:lumMod val="50000"/>
                            </a:schemeClr>
                          </a:solidFill>
                          <a:effectLst/>
                          <a:latin typeface="Century Gothic" panose="020B0502020202020204" pitchFamily="34" charset="0"/>
                        </a:rPr>
                        <a:t> </a:t>
                      </a:r>
                      <a:endParaRPr lang="en-US" sz="900" b="1" i="0" u="none" strike="noStrike" dirty="0">
                        <a:solidFill>
                          <a:schemeClr val="accent2">
                            <a:lumMod val="50000"/>
                          </a:schemeClr>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37119196"/>
                  </a:ext>
                </a:extLst>
              </a:tr>
              <a:tr h="386736">
                <a:tc>
                  <a:txBody>
                    <a:bodyPr/>
                    <a:lstStyle/>
                    <a:p>
                      <a:pPr algn="r" fontAlgn="ctr"/>
                      <a:r>
                        <a:rPr lang="en-US" sz="1000" u="none" strike="noStrike" dirty="0">
                          <a:effectLst/>
                          <a:latin typeface="Century Gothic" panose="020B0502020202020204" pitchFamily="34" charset="0"/>
                        </a:rPr>
                        <a:t>OVERALL %</a:t>
                      </a:r>
                      <a:endParaRPr lang="en-US" sz="1000" b="0" i="0" u="none" strike="noStrike" dirty="0">
                        <a:solidFill>
                          <a:srgbClr val="595959"/>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rgbClr val="9B5E00"/>
                          </a:solidFill>
                          <a:effectLst/>
                          <a:latin typeface="Century Gothic" panose="020B0502020202020204" pitchFamily="34" charset="0"/>
                        </a:rPr>
                        <a:t>57%</a:t>
                      </a:r>
                      <a:endParaRPr lang="en-US" sz="1400" b="1" i="0" u="none" strike="noStrike" dirty="0">
                        <a:solidFill>
                          <a:srgbClr val="9B5E00"/>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BE24"/>
                    </a:solid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chemeClr val="accent2">
                              <a:lumMod val="50000"/>
                            </a:schemeClr>
                          </a:solidFill>
                          <a:effectLst/>
                          <a:latin typeface="Century Gothic" panose="020B0502020202020204" pitchFamily="34" charset="0"/>
                        </a:rPr>
                        <a:t>69%</a:t>
                      </a:r>
                      <a:endParaRPr lang="en-US" sz="1400" b="1" i="0" u="none" strike="noStrike" dirty="0">
                        <a:solidFill>
                          <a:schemeClr val="accent2">
                            <a:lumMod val="50000"/>
                          </a:schemeClr>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8C5D"/>
                    </a:solidFill>
                  </a:tcPr>
                </a:tc>
                <a:extLst>
                  <a:ext uri="{0D108BD9-81ED-4DB2-BD59-A6C34878D82A}">
                    <a16:rowId xmlns:a16="http://schemas.microsoft.com/office/drawing/2014/main" val="2048009518"/>
                  </a:ext>
                </a:extLst>
              </a:tr>
            </a:tbl>
          </a:graphicData>
        </a:graphic>
      </p:graphicFrame>
      <p:sp>
        <p:nvSpPr>
          <p:cNvPr id="85" name="TextBox 84">
            <a:extLst>
              <a:ext uri="{FF2B5EF4-FFF2-40B4-BE49-F238E27FC236}">
                <a16:creationId xmlns:a16="http://schemas.microsoft.com/office/drawing/2014/main" id="{5B4D524C-E492-6BAC-B4F9-F4F900D6533C}"/>
              </a:ext>
            </a:extLst>
          </p:cNvPr>
          <p:cNvSpPr txBox="1"/>
          <p:nvPr/>
        </p:nvSpPr>
        <p:spPr>
          <a:xfrm>
            <a:off x="370155" y="6573263"/>
            <a:ext cx="9478386"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You can build an alignment index data and radar chart with Smartsheet’s </a:t>
            </a:r>
            <a:r>
              <a:rPr lang="en-US" sz="1200" dirty="0">
                <a:solidFill>
                  <a:srgbClr val="030C8A"/>
                </a:solidFill>
                <a:latin typeface="Century Gothic" panose="020B0502020202020204" pitchFamily="34" charset="0"/>
              </a:rPr>
              <a:t>ABM Sales and Marketing Alignment Template.</a:t>
            </a:r>
          </a:p>
        </p:txBody>
      </p:sp>
      <p:sp>
        <p:nvSpPr>
          <p:cNvPr id="86" name="TextBox 85">
            <a:extLst>
              <a:ext uri="{FF2B5EF4-FFF2-40B4-BE49-F238E27FC236}">
                <a16:creationId xmlns:a16="http://schemas.microsoft.com/office/drawing/2014/main" id="{6C5A3DA8-EA5C-C180-1CD1-C6C738DE5C3B}"/>
              </a:ext>
            </a:extLst>
          </p:cNvPr>
          <p:cNvSpPr txBox="1"/>
          <p:nvPr/>
        </p:nvSpPr>
        <p:spPr>
          <a:xfrm>
            <a:off x="201241" y="1826666"/>
            <a:ext cx="3047797" cy="369332"/>
          </a:xfrm>
          <a:prstGeom prst="rect">
            <a:avLst/>
          </a:prstGeom>
          <a:noFill/>
          <a:effectLst/>
        </p:spPr>
        <p:txBody>
          <a:bodyPr wrap="square" rtlCol="0">
            <a:spAutoFit/>
          </a:bodyPr>
          <a:lstStyle/>
          <a:p>
            <a:r>
              <a:rPr lang="en-US" i="0" u="none" strike="noStrike" dirty="0">
                <a:solidFill>
                  <a:schemeClr val="tx1">
                    <a:lumMod val="65000"/>
                    <a:lumOff val="35000"/>
                  </a:schemeClr>
                </a:solidFill>
                <a:effectLst/>
                <a:latin typeface="Century Gothic" panose="020B0502020202020204" pitchFamily="34" charset="0"/>
              </a:rPr>
              <a:t>ALIGNMENT INDEX DATA</a:t>
            </a:r>
            <a:endParaRPr lang="en-US" dirty="0">
              <a:solidFill>
                <a:schemeClr val="tx1">
                  <a:lumMod val="65000"/>
                  <a:lumOff val="35000"/>
                </a:schemeClr>
              </a:solidFill>
              <a:latin typeface="Century Gothic" panose="020B0502020202020204" pitchFamily="34" charset="0"/>
            </a:endParaRPr>
          </a:p>
        </p:txBody>
      </p:sp>
      <p:sp>
        <p:nvSpPr>
          <p:cNvPr id="87" name="TextBox 86">
            <a:extLst>
              <a:ext uri="{FF2B5EF4-FFF2-40B4-BE49-F238E27FC236}">
                <a16:creationId xmlns:a16="http://schemas.microsoft.com/office/drawing/2014/main" id="{CEA70E14-898F-48CC-D3F2-8189B7C17EB2}"/>
              </a:ext>
            </a:extLst>
          </p:cNvPr>
          <p:cNvSpPr txBox="1"/>
          <p:nvPr/>
        </p:nvSpPr>
        <p:spPr>
          <a:xfrm>
            <a:off x="6057089" y="1826666"/>
            <a:ext cx="1890409" cy="369332"/>
          </a:xfrm>
          <a:prstGeom prst="rect">
            <a:avLst/>
          </a:prstGeom>
          <a:noFill/>
          <a:effectLst/>
        </p:spPr>
        <p:txBody>
          <a:bodyPr wrap="square" rtlCol="0">
            <a:spAutoFit/>
          </a:bodyPr>
          <a:lstStyle/>
          <a:p>
            <a:r>
              <a:rPr lang="en-US" dirty="0">
                <a:solidFill>
                  <a:schemeClr val="tx1">
                    <a:lumMod val="65000"/>
                    <a:lumOff val="35000"/>
                  </a:schemeClr>
                </a:solidFill>
                <a:latin typeface="Century Gothic" panose="020B0502020202020204" pitchFamily="34" charset="0"/>
              </a:rPr>
              <a:t>RADAR CHART</a:t>
            </a:r>
          </a:p>
        </p:txBody>
      </p:sp>
      <p:sp>
        <p:nvSpPr>
          <p:cNvPr id="88" name="TextBox 87">
            <a:extLst>
              <a:ext uri="{FF2B5EF4-FFF2-40B4-BE49-F238E27FC236}">
                <a16:creationId xmlns:a16="http://schemas.microsoft.com/office/drawing/2014/main" id="{367ED044-0920-55F6-34F1-CBB6B3208EEE}"/>
              </a:ext>
            </a:extLst>
          </p:cNvPr>
          <p:cNvSpPr txBox="1"/>
          <p:nvPr/>
        </p:nvSpPr>
        <p:spPr>
          <a:xfrm>
            <a:off x="201240" y="2145589"/>
            <a:ext cx="1831841" cy="261610"/>
          </a:xfrm>
          <a:prstGeom prst="rect">
            <a:avLst/>
          </a:prstGeom>
          <a:noFill/>
          <a:effectLst/>
        </p:spPr>
        <p:txBody>
          <a:bodyPr wrap="square" rtlCol="0">
            <a:spAutoFit/>
          </a:bodyPr>
          <a:lstStyle/>
          <a:p>
            <a:r>
              <a:rPr lang="en-US" sz="1100" i="0" u="none" strike="noStrike" dirty="0">
                <a:solidFill>
                  <a:schemeClr val="tx1">
                    <a:lumMod val="65000"/>
                    <a:lumOff val="35000"/>
                  </a:schemeClr>
                </a:solidFill>
                <a:effectLst/>
                <a:latin typeface="Century Gothic" panose="020B0502020202020204" pitchFamily="34" charset="0"/>
              </a:rPr>
              <a:t>Enter a score of 0 to 5.0</a:t>
            </a:r>
            <a:endParaRPr lang="en-US" sz="1100" dirty="0">
              <a:solidFill>
                <a:schemeClr val="tx1">
                  <a:lumMod val="65000"/>
                  <a:lumOff val="35000"/>
                </a:schemeClr>
              </a:solidFill>
              <a:latin typeface="Century Gothic" panose="020B0502020202020204" pitchFamily="34" charset="0"/>
            </a:endParaRPr>
          </a:p>
        </p:txBody>
      </p:sp>
      <p:pic>
        <p:nvPicPr>
          <p:cNvPr id="90" name="Graphic 7">
            <a:extLst>
              <a:ext uri="{FF2B5EF4-FFF2-40B4-BE49-F238E27FC236}">
                <a16:creationId xmlns:a16="http://schemas.microsoft.com/office/drawing/2014/main" id="{20335D8F-1D64-AEA2-62F5-39B07F3C8A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25282" y="1660512"/>
            <a:ext cx="762000" cy="762000"/>
          </a:xfrm>
          <a:prstGeom prst="rect">
            <a:avLst/>
          </a:prstGeom>
        </p:spPr>
      </p:pic>
      <p:pic>
        <p:nvPicPr>
          <p:cNvPr id="91" name="Graphic 8">
            <a:extLst>
              <a:ext uri="{FF2B5EF4-FFF2-40B4-BE49-F238E27FC236}">
                <a16:creationId xmlns:a16="http://schemas.microsoft.com/office/drawing/2014/main" id="{3FDFF2AF-F086-51EC-48C5-083018CE685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647586" y="1672087"/>
            <a:ext cx="749300" cy="749300"/>
          </a:xfrm>
          <a:prstGeom prst="rect">
            <a:avLst/>
          </a:prstGeom>
        </p:spPr>
      </p:pic>
    </p:spTree>
    <p:extLst>
      <p:ext uri="{BB962C8B-B14F-4D97-AF65-F5344CB8AC3E}">
        <p14:creationId xmlns:p14="http://schemas.microsoft.com/office/powerpoint/2010/main" val="226303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724C9-4DD2-F856-D338-22C0AB9146C1}"/>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8F9594D4-064A-DCCE-CB24-276632950EB2}"/>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70823F76-1DED-3E1E-AA60-F7FCB9737E14}"/>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3FFC9312-8F7A-CD97-CBC8-318DD1B1695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B2F9A82F-5D48-3708-9706-38175F66C469}"/>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5E69A906-8DA6-53B9-D3DA-0F98797049CF}"/>
              </a:ext>
            </a:extLst>
          </p:cNvPr>
          <p:cNvGraphicFramePr>
            <a:graphicFrameLocks noGrp="1"/>
          </p:cNvGraphicFramePr>
          <p:nvPr>
            <p:extLst>
              <p:ext uri="{D42A27DB-BD31-4B8C-83A1-F6EECF244321}">
                <p14:modId xmlns:p14="http://schemas.microsoft.com/office/powerpoint/2010/main" val="2813617542"/>
              </p:ext>
            </p:extLst>
          </p:nvPr>
        </p:nvGraphicFramePr>
        <p:xfrm>
          <a:off x="334899" y="1894724"/>
          <a:ext cx="9794820" cy="4666386"/>
        </p:xfrm>
        <a:graphic>
          <a:graphicData uri="http://schemas.openxmlformats.org/drawingml/2006/table">
            <a:tbl>
              <a:tblPr firstRow="1" bandRow="1">
                <a:tableStyleId>{5C22544A-7EE6-4342-B048-85BDC9FD1C3A}</a:tableStyleId>
              </a:tblPr>
              <a:tblGrid>
                <a:gridCol w="4934823">
                  <a:extLst>
                    <a:ext uri="{9D8B030D-6E8A-4147-A177-3AD203B41FA5}">
                      <a16:colId xmlns:a16="http://schemas.microsoft.com/office/drawing/2014/main" val="3581979655"/>
                    </a:ext>
                  </a:extLst>
                </a:gridCol>
                <a:gridCol w="1619999">
                  <a:extLst>
                    <a:ext uri="{9D8B030D-6E8A-4147-A177-3AD203B41FA5}">
                      <a16:colId xmlns:a16="http://schemas.microsoft.com/office/drawing/2014/main" val="395928911"/>
                    </a:ext>
                  </a:extLst>
                </a:gridCol>
                <a:gridCol w="1619999">
                  <a:extLst>
                    <a:ext uri="{9D8B030D-6E8A-4147-A177-3AD203B41FA5}">
                      <a16:colId xmlns:a16="http://schemas.microsoft.com/office/drawing/2014/main" val="1766314388"/>
                    </a:ext>
                  </a:extLst>
                </a:gridCol>
                <a:gridCol w="1619999">
                  <a:extLst>
                    <a:ext uri="{9D8B030D-6E8A-4147-A177-3AD203B41FA5}">
                      <a16:colId xmlns:a16="http://schemas.microsoft.com/office/drawing/2014/main" val="1342114736"/>
                    </a:ext>
                  </a:extLst>
                </a:gridCol>
              </a:tblGrid>
              <a:tr h="425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EXPENSE ITEM</a:t>
                      </a:r>
                    </a:p>
                  </a:txBody>
                  <a:tcPr marL="18288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67690"/>
                    </a:solidFill>
                  </a:tcPr>
                </a:tc>
                <a:tc>
                  <a:txBody>
                    <a:bodyPr/>
                    <a:lstStyle/>
                    <a:p>
                      <a:pPr algn="ctr" fontAlgn="b"/>
                      <a:r>
                        <a:rPr lang="en-US" sz="1200" b="0" i="0" u="none" strike="noStrike" dirty="0">
                          <a:solidFill>
                            <a:schemeClr val="bg1"/>
                          </a:solidFill>
                          <a:effectLst/>
                          <a:latin typeface="Century Gothic" panose="020B0502020202020204" pitchFamily="34" charset="0"/>
                        </a:rPr>
                        <a:t>Annual Budget Allocation</a:t>
                      </a: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F5E73"/>
                    </a:solidFill>
                  </a:tcPr>
                </a:tc>
                <a:tc>
                  <a:txBody>
                    <a:bodyPr/>
                    <a:lstStyle/>
                    <a:p>
                      <a:pPr algn="ctr" fontAlgn="b"/>
                      <a:r>
                        <a:rPr lang="en-US" sz="1200" b="0" i="0" u="none" strike="noStrike" dirty="0">
                          <a:solidFill>
                            <a:schemeClr val="bg1"/>
                          </a:solidFill>
                          <a:effectLst/>
                          <a:latin typeface="Century Gothic" panose="020B0502020202020204" pitchFamily="34" charset="0"/>
                        </a:rPr>
                        <a:t>YTD</a:t>
                      </a:r>
                    </a:p>
                    <a:p>
                      <a:pPr algn="ctr" fontAlgn="b"/>
                      <a:r>
                        <a:rPr lang="en-US" sz="1200" b="0" i="0" u="none" strike="noStrike" dirty="0">
                          <a:solidFill>
                            <a:schemeClr val="bg1"/>
                          </a:solidFill>
                          <a:effectLst/>
                          <a:latin typeface="Century Gothic" panose="020B0502020202020204" pitchFamily="34" charset="0"/>
                        </a:rPr>
                        <a:t>Consumption</a:t>
                      </a: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3C3968"/>
                    </a:solidFill>
                  </a:tcPr>
                </a:tc>
                <a:tc>
                  <a:txBody>
                    <a:bodyPr/>
                    <a:lstStyle/>
                    <a:p>
                      <a:pPr algn="ctr" fontAlgn="b"/>
                      <a:r>
                        <a:rPr lang="en-US" sz="1200" b="0" i="0" u="none" strike="noStrike" dirty="0">
                          <a:solidFill>
                            <a:srgbClr val="F2F4FA"/>
                          </a:solidFill>
                          <a:effectLst/>
                          <a:latin typeface="Century Gothic" panose="020B0502020202020204" pitchFamily="34" charset="0"/>
                        </a:rPr>
                        <a:t>YTD </a:t>
                      </a:r>
                    </a:p>
                    <a:p>
                      <a:pPr algn="ctr" fontAlgn="b"/>
                      <a:r>
                        <a:rPr lang="en-US" sz="1200" b="0" i="0" u="none" strike="noStrike" dirty="0">
                          <a:solidFill>
                            <a:srgbClr val="F2F4FA"/>
                          </a:solidFill>
                          <a:effectLst/>
                          <a:latin typeface="Century Gothic" panose="020B0502020202020204" pitchFamily="34" charset="0"/>
                        </a:rPr>
                        <a:t>Remaining</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18174A"/>
                    </a:solidFill>
                  </a:tcPr>
                </a:tc>
                <a:extLst>
                  <a:ext uri="{0D108BD9-81ED-4DB2-BD59-A6C34878D82A}">
                    <a16:rowId xmlns:a16="http://schemas.microsoft.com/office/drawing/2014/main" val="516212170"/>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Staff Salaries</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238185335"/>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External ABM Consultant Charges</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691821193"/>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ABM Trainings</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96519759"/>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Vertical Account Research</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965439806"/>
                  </a:ext>
                </a:extLst>
              </a:tr>
              <a:tr h="32618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Century Gothic" panose="020B0502020202020204" pitchFamily="34" charset="0"/>
                        </a:rPr>
                        <a:t>Account Development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122444516"/>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Messaging Development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35610679"/>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Web Development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328540952"/>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Content Creation</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197825981"/>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Events, Roundtables, Etc.</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638536477"/>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Direct Mail</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45160043"/>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Digital Ads</a:t>
                      </a: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4027302525"/>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Sales Engagement Platform</a:t>
                      </a: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75643349"/>
                  </a:ext>
                </a:extLst>
              </a:tr>
              <a:tr h="326188">
                <a:tc>
                  <a:txBody>
                    <a:bodyPr/>
                    <a:lstStyle/>
                    <a:p>
                      <a:pPr algn="r" fontAlgn="b"/>
                      <a:r>
                        <a:rPr lang="en-US" sz="1400" b="0" i="0" u="none" strike="noStrike" dirty="0">
                          <a:solidFill>
                            <a:schemeClr val="tx1"/>
                          </a:solidFill>
                          <a:effectLst/>
                          <a:latin typeface="Century Gothic" panose="020B0502020202020204" pitchFamily="34" charset="0"/>
                        </a:rPr>
                        <a:t>TOTAL</a:t>
                      </a:r>
                    </a:p>
                  </a:txBody>
                  <a:tcPr marL="182880" marT="0"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fontAlgn="b"/>
                      <a:r>
                        <a:rPr lang="en-US" sz="1300" b="0" i="0" u="none" strike="noStrike" dirty="0">
                          <a:solidFill>
                            <a:schemeClr val="bg1"/>
                          </a:solidFill>
                          <a:effectLst/>
                          <a:latin typeface="Century Gothic" panose="020B0502020202020204" pitchFamily="34" charset="0"/>
                        </a:rPr>
                        <a:t>$0</a:t>
                      </a: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E5D73"/>
                    </a:solidFill>
                  </a:tcPr>
                </a:tc>
                <a:tc>
                  <a:txBody>
                    <a:bodyPr/>
                    <a:lstStyle/>
                    <a:p>
                      <a:pPr algn="r" fontAlgn="b"/>
                      <a:r>
                        <a:rPr lang="en-US" sz="1300" b="0" i="0" u="none" strike="noStrike" dirty="0">
                          <a:solidFill>
                            <a:schemeClr val="bg1"/>
                          </a:solidFill>
                          <a:effectLst/>
                          <a:latin typeface="Century Gothic" panose="020B0502020202020204" pitchFamily="34" charset="0"/>
                        </a:rPr>
                        <a:t>0</a:t>
                      </a: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3C3968"/>
                    </a:solidFill>
                  </a:tcPr>
                </a:tc>
                <a:tc>
                  <a:txBody>
                    <a:bodyPr/>
                    <a:lstStyle/>
                    <a:p>
                      <a:pPr algn="r" fontAlgn="b"/>
                      <a:r>
                        <a:rPr lang="en-US" sz="1300" b="0" i="0" u="none" strike="noStrike" dirty="0">
                          <a:solidFill>
                            <a:srgbClr val="F2F4FA"/>
                          </a:solidFill>
                          <a:effectLst/>
                          <a:latin typeface="Century Gothic" panose="020B0502020202020204" pitchFamily="34" charset="0"/>
                        </a:rPr>
                        <a:t>0</a:t>
                      </a: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18174A"/>
                    </a:solidFill>
                  </a:tcPr>
                </a:tc>
                <a:extLst>
                  <a:ext uri="{0D108BD9-81ED-4DB2-BD59-A6C34878D82A}">
                    <a16:rowId xmlns:a16="http://schemas.microsoft.com/office/drawing/2014/main" val="391807771"/>
                  </a:ext>
                </a:extLst>
              </a:tr>
            </a:tbl>
          </a:graphicData>
        </a:graphic>
      </p:graphicFrame>
      <p:grpSp>
        <p:nvGrpSpPr>
          <p:cNvPr id="2" name="Group 1">
            <a:extLst>
              <a:ext uri="{FF2B5EF4-FFF2-40B4-BE49-F238E27FC236}">
                <a16:creationId xmlns:a16="http://schemas.microsoft.com/office/drawing/2014/main" id="{9A32F131-DC11-BC01-FA82-633148EC201C}"/>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CFFC1659-1DD7-DE0C-B8D5-73533095C513}"/>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2CA470DF-D8C7-E2FF-1CEF-54FEAC8EA4FC}"/>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B0246D81-B9EC-9096-169E-CB64C24934C4}"/>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6C1DA682-5F44-A1DF-FCC3-8102C2723147}"/>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4990FB20-ED3B-5602-B63C-174B4127E5D4}"/>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07B82B28-12E9-1A3D-525C-BCF88056BEFA}"/>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DC95BC5E-7A2E-073A-9D92-EA9CD8649BC7}"/>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5ABCFC7-9049-4EFA-4354-DC702E230E81}"/>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DED0AB-2CFF-791A-B8CB-B913CEB2ADC9}"/>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04877B1-51C5-CCE4-D912-A6CF3BD24A57}"/>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44CCFFC-6939-ACCF-9475-931E844A1E81}"/>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59ABB13D-854F-FE13-2C30-87D70F092CF0}"/>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72F4016-6DDA-BA2A-B221-681BDB138308}"/>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CEC0B40F-7FF9-384B-9BC7-04AEA671606B}"/>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D2FB6C89-F8D4-1D2D-053A-2D856B739C17}"/>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63A86BB-0AB0-B457-1278-CB6C29CA43B2}"/>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547F8D8-0E78-BEA5-2501-03B3C3812A9F}"/>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C336515-8F70-1CD7-BBB2-FBFDBC7382C8}"/>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782865EE-6F50-A55C-8219-D09E2BB2490B}"/>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BAB6547B-C578-9BC4-D7E3-1662094239F5}"/>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0BE9DA9E-16A7-9393-3503-C4379932EFF2}"/>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7C153023-D3E2-5E5C-09BF-DB57582B2EAC}"/>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89507FFB-9180-D343-44E0-01FE091E24AE}"/>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98D6A3E0-87E0-C2D1-55F8-EC8F02DF949E}"/>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26F908BC-0B77-59BB-3FD1-FB3A7B19B055}"/>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DEC24EA5-6CC4-06DB-E130-D917D2159B9C}"/>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8374C4A8-A99A-E804-F125-79B10F5A268D}"/>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22DF3C57-02F0-BB86-77CD-3C3BE08D3D95}"/>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9A367A8B-7532-2A83-A1D5-346A01B7BD51}"/>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16" name="TextBox 15">
            <a:extLst>
              <a:ext uri="{FF2B5EF4-FFF2-40B4-BE49-F238E27FC236}">
                <a16:creationId xmlns:a16="http://schemas.microsoft.com/office/drawing/2014/main" id="{74002AEC-DFEF-23B6-8C31-9D3D0C87A502}"/>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Allocate the budget and necessary resources for executing the ABM strategy.</a:t>
            </a:r>
          </a:p>
        </p:txBody>
      </p:sp>
      <p:sp>
        <p:nvSpPr>
          <p:cNvPr id="4" name="Rectangle 3">
            <a:extLst>
              <a:ext uri="{FF2B5EF4-FFF2-40B4-BE49-F238E27FC236}">
                <a16:creationId xmlns:a16="http://schemas.microsoft.com/office/drawing/2014/main" id="{97F9B584-8619-1946-21E1-7B87BFE032C5}"/>
              </a:ext>
            </a:extLst>
          </p:cNvPr>
          <p:cNvSpPr/>
          <p:nvPr/>
        </p:nvSpPr>
        <p:spPr>
          <a:xfrm>
            <a:off x="1843736" y="877112"/>
            <a:ext cx="8830989" cy="881251"/>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6" name="Rounded Rectangle 5">
            <a:extLst>
              <a:ext uri="{FF2B5EF4-FFF2-40B4-BE49-F238E27FC236}">
                <a16:creationId xmlns:a16="http://schemas.microsoft.com/office/drawing/2014/main" id="{5885CC92-6D2B-0BBC-7B54-976E2780E983}"/>
              </a:ext>
            </a:extLst>
          </p:cNvPr>
          <p:cNvSpPr/>
          <p:nvPr/>
        </p:nvSpPr>
        <p:spPr>
          <a:xfrm>
            <a:off x="249004" y="877112"/>
            <a:ext cx="1857588" cy="881251"/>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BUDGET STATEMENT</a:t>
            </a:r>
          </a:p>
        </p:txBody>
      </p:sp>
      <p:grpSp>
        <p:nvGrpSpPr>
          <p:cNvPr id="52" name="Group 51">
            <a:extLst>
              <a:ext uri="{FF2B5EF4-FFF2-40B4-BE49-F238E27FC236}">
                <a16:creationId xmlns:a16="http://schemas.microsoft.com/office/drawing/2014/main" id="{D3A04CE2-E1D4-D739-56EE-4CF16CF67B98}"/>
              </a:ext>
            </a:extLst>
          </p:cNvPr>
          <p:cNvGrpSpPr/>
          <p:nvPr/>
        </p:nvGrpSpPr>
        <p:grpSpPr>
          <a:xfrm>
            <a:off x="10370607" y="690014"/>
            <a:ext cx="1571989" cy="1304758"/>
            <a:chOff x="10370607" y="690014"/>
            <a:chExt cx="1571989" cy="1304758"/>
          </a:xfrm>
        </p:grpSpPr>
        <p:grpSp>
          <p:nvGrpSpPr>
            <p:cNvPr id="50" name="Group 49">
              <a:extLst>
                <a:ext uri="{FF2B5EF4-FFF2-40B4-BE49-F238E27FC236}">
                  <a16:creationId xmlns:a16="http://schemas.microsoft.com/office/drawing/2014/main" id="{A5368D9C-ED0C-F5F2-77A6-FECFFE0CCFF1}"/>
                </a:ext>
              </a:extLst>
            </p:cNvPr>
            <p:cNvGrpSpPr/>
            <p:nvPr/>
          </p:nvGrpSpPr>
          <p:grpSpPr>
            <a:xfrm>
              <a:off x="10370607" y="698475"/>
              <a:ext cx="1571989" cy="1296297"/>
              <a:chOff x="10370607" y="698475"/>
              <a:chExt cx="1571989" cy="1296297"/>
            </a:xfrm>
            <a:effectLst>
              <a:outerShdw blurRad="50800" dist="38100" dir="8100000" algn="tr" rotWithShape="0">
                <a:prstClr val="black">
                  <a:alpha val="40000"/>
                </a:prstClr>
              </a:outerShdw>
            </a:effectLst>
          </p:grpSpPr>
          <p:sp>
            <p:nvSpPr>
              <p:cNvPr id="42" name="Freeform 41">
                <a:extLst>
                  <a:ext uri="{FF2B5EF4-FFF2-40B4-BE49-F238E27FC236}">
                    <a16:creationId xmlns:a16="http://schemas.microsoft.com/office/drawing/2014/main" id="{D9EF8C90-D07D-81F7-0A56-7E2B9FBC04CE}"/>
                  </a:ext>
                </a:extLst>
              </p:cNvPr>
              <p:cNvSpPr/>
              <p:nvPr/>
            </p:nvSpPr>
            <p:spPr>
              <a:xfrm>
                <a:off x="10370607" y="1222260"/>
                <a:ext cx="1571353" cy="720252"/>
              </a:xfrm>
              <a:custGeom>
                <a:avLst/>
                <a:gdLst>
                  <a:gd name="connsiteX0" fmla="*/ 1539132 w 1571353"/>
                  <a:gd name="connsiteY0" fmla="*/ 0 h 720252"/>
                  <a:gd name="connsiteX1" fmla="*/ 1506519 w 1571353"/>
                  <a:gd name="connsiteY1" fmla="*/ 32614 h 720252"/>
                  <a:gd name="connsiteX2" fmla="*/ 65620 w 1571353"/>
                  <a:gd name="connsiteY2" fmla="*/ 32614 h 720252"/>
                  <a:gd name="connsiteX3" fmla="*/ 33007 w 1571353"/>
                  <a:gd name="connsiteY3" fmla="*/ 0 h 720252"/>
                  <a:gd name="connsiteX4" fmla="*/ 0 w 1571353"/>
                  <a:gd name="connsiteY4" fmla="*/ 32614 h 720252"/>
                  <a:gd name="connsiteX5" fmla="*/ 0 w 1571353"/>
                  <a:gd name="connsiteY5" fmla="*/ 687639 h 720252"/>
                  <a:gd name="connsiteX6" fmla="*/ 32614 w 1571353"/>
                  <a:gd name="connsiteY6" fmla="*/ 720253 h 720252"/>
                  <a:gd name="connsiteX7" fmla="*/ 1538739 w 1571353"/>
                  <a:gd name="connsiteY7" fmla="*/ 720253 h 720252"/>
                  <a:gd name="connsiteX8" fmla="*/ 1571353 w 1571353"/>
                  <a:gd name="connsiteY8" fmla="*/ 687639 h 720252"/>
                  <a:gd name="connsiteX9" fmla="*/ 1571353 w 1571353"/>
                  <a:gd name="connsiteY9" fmla="*/ 32614 h 720252"/>
                  <a:gd name="connsiteX10" fmla="*/ 1538739 w 1571353"/>
                  <a:gd name="connsiteY10" fmla="*/ 0 h 720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720252">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687639"/>
                    </a:lnTo>
                    <a:cubicBezTo>
                      <a:pt x="0" y="705714"/>
                      <a:pt x="14539" y="720253"/>
                      <a:pt x="32614" y="720253"/>
                    </a:cubicBezTo>
                    <a:lnTo>
                      <a:pt x="1538739" y="720253"/>
                    </a:lnTo>
                    <a:cubicBezTo>
                      <a:pt x="1556814" y="720253"/>
                      <a:pt x="1571353" y="705714"/>
                      <a:pt x="1571353" y="687639"/>
                    </a:cubicBezTo>
                    <a:lnTo>
                      <a:pt x="1571353" y="32614"/>
                    </a:lnTo>
                    <a:cubicBezTo>
                      <a:pt x="1571353" y="14539"/>
                      <a:pt x="1556814" y="0"/>
                      <a:pt x="1538739" y="0"/>
                    </a:cubicBezTo>
                    <a:close/>
                  </a:path>
                </a:pathLst>
              </a:custGeom>
              <a:solidFill>
                <a:srgbClr val="FB9800"/>
              </a:solidFill>
              <a:ln w="3929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0ADBB7CA-CFAC-1D18-1087-F85AA97546AD}"/>
                  </a:ext>
                </a:extLst>
              </p:cNvPr>
              <p:cNvSpPr/>
              <p:nvPr/>
            </p:nvSpPr>
            <p:spPr>
              <a:xfrm>
                <a:off x="10370607" y="1222260"/>
                <a:ext cx="1571353" cy="589011"/>
              </a:xfrm>
              <a:custGeom>
                <a:avLst/>
                <a:gdLst>
                  <a:gd name="connsiteX0" fmla="*/ 1539132 w 1571353"/>
                  <a:gd name="connsiteY0" fmla="*/ 0 h 589011"/>
                  <a:gd name="connsiteX1" fmla="*/ 1506519 w 1571353"/>
                  <a:gd name="connsiteY1" fmla="*/ 32614 h 589011"/>
                  <a:gd name="connsiteX2" fmla="*/ 65620 w 1571353"/>
                  <a:gd name="connsiteY2" fmla="*/ 32614 h 589011"/>
                  <a:gd name="connsiteX3" fmla="*/ 33007 w 1571353"/>
                  <a:gd name="connsiteY3" fmla="*/ 0 h 589011"/>
                  <a:gd name="connsiteX4" fmla="*/ 0 w 1571353"/>
                  <a:gd name="connsiteY4" fmla="*/ 32614 h 589011"/>
                  <a:gd name="connsiteX5" fmla="*/ 0 w 1571353"/>
                  <a:gd name="connsiteY5" fmla="*/ 556398 h 589011"/>
                  <a:gd name="connsiteX6" fmla="*/ 32614 w 1571353"/>
                  <a:gd name="connsiteY6" fmla="*/ 589012 h 589011"/>
                  <a:gd name="connsiteX7" fmla="*/ 1538739 w 1571353"/>
                  <a:gd name="connsiteY7" fmla="*/ 589012 h 589011"/>
                  <a:gd name="connsiteX8" fmla="*/ 1571353 w 1571353"/>
                  <a:gd name="connsiteY8" fmla="*/ 556398 h 589011"/>
                  <a:gd name="connsiteX9" fmla="*/ 1571353 w 1571353"/>
                  <a:gd name="connsiteY9" fmla="*/ 32614 h 589011"/>
                  <a:gd name="connsiteX10" fmla="*/ 1538739 w 1571353"/>
                  <a:gd name="connsiteY10" fmla="*/ 0 h 589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589011">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556398"/>
                    </a:lnTo>
                    <a:cubicBezTo>
                      <a:pt x="0" y="574473"/>
                      <a:pt x="14539" y="589012"/>
                      <a:pt x="32614" y="589012"/>
                    </a:cubicBezTo>
                    <a:lnTo>
                      <a:pt x="1538739" y="589012"/>
                    </a:lnTo>
                    <a:cubicBezTo>
                      <a:pt x="1556814" y="589012"/>
                      <a:pt x="1571353" y="574473"/>
                      <a:pt x="1571353" y="556398"/>
                    </a:cubicBezTo>
                    <a:lnTo>
                      <a:pt x="1571353" y="32614"/>
                    </a:lnTo>
                    <a:cubicBezTo>
                      <a:pt x="1571353" y="14539"/>
                      <a:pt x="1556814" y="0"/>
                      <a:pt x="1538739" y="0"/>
                    </a:cubicBezTo>
                    <a:close/>
                  </a:path>
                </a:pathLst>
              </a:custGeom>
              <a:solidFill>
                <a:srgbClr val="FFBE24"/>
              </a:solidFill>
              <a:ln w="3929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74973267-F1CB-BE39-3D25-F3C0D3EB4B49}"/>
                  </a:ext>
                </a:extLst>
              </p:cNvPr>
              <p:cNvSpPr/>
              <p:nvPr/>
            </p:nvSpPr>
            <p:spPr>
              <a:xfrm>
                <a:off x="10370607" y="1222260"/>
                <a:ext cx="1571353" cy="458163"/>
              </a:xfrm>
              <a:custGeom>
                <a:avLst/>
                <a:gdLst>
                  <a:gd name="connsiteX0" fmla="*/ 1539132 w 1571353"/>
                  <a:gd name="connsiteY0" fmla="*/ 0 h 458163"/>
                  <a:gd name="connsiteX1" fmla="*/ 1506519 w 1571353"/>
                  <a:gd name="connsiteY1" fmla="*/ 32614 h 458163"/>
                  <a:gd name="connsiteX2" fmla="*/ 65620 w 1571353"/>
                  <a:gd name="connsiteY2" fmla="*/ 32614 h 458163"/>
                  <a:gd name="connsiteX3" fmla="*/ 33007 w 1571353"/>
                  <a:gd name="connsiteY3" fmla="*/ 0 h 458163"/>
                  <a:gd name="connsiteX4" fmla="*/ 0 w 1571353"/>
                  <a:gd name="connsiteY4" fmla="*/ 32614 h 458163"/>
                  <a:gd name="connsiteX5" fmla="*/ 0 w 1571353"/>
                  <a:gd name="connsiteY5" fmla="*/ 425550 h 458163"/>
                  <a:gd name="connsiteX6" fmla="*/ 32614 w 1571353"/>
                  <a:gd name="connsiteY6" fmla="*/ 458164 h 458163"/>
                  <a:gd name="connsiteX7" fmla="*/ 1538739 w 1571353"/>
                  <a:gd name="connsiteY7" fmla="*/ 458164 h 458163"/>
                  <a:gd name="connsiteX8" fmla="*/ 1571353 w 1571353"/>
                  <a:gd name="connsiteY8" fmla="*/ 425550 h 458163"/>
                  <a:gd name="connsiteX9" fmla="*/ 1571353 w 1571353"/>
                  <a:gd name="connsiteY9" fmla="*/ 32614 h 458163"/>
                  <a:gd name="connsiteX10" fmla="*/ 1538739 w 1571353"/>
                  <a:gd name="connsiteY10" fmla="*/ 0 h 45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458163">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425550"/>
                    </a:lnTo>
                    <a:cubicBezTo>
                      <a:pt x="0" y="443625"/>
                      <a:pt x="14539" y="458164"/>
                      <a:pt x="32614" y="458164"/>
                    </a:cubicBezTo>
                    <a:lnTo>
                      <a:pt x="1538739" y="458164"/>
                    </a:lnTo>
                    <a:cubicBezTo>
                      <a:pt x="1556814" y="458164"/>
                      <a:pt x="1571353" y="443625"/>
                      <a:pt x="1571353" y="425550"/>
                    </a:cubicBezTo>
                    <a:lnTo>
                      <a:pt x="1571353" y="32614"/>
                    </a:lnTo>
                    <a:cubicBezTo>
                      <a:pt x="1571353" y="14539"/>
                      <a:pt x="1556814" y="0"/>
                      <a:pt x="1538739" y="0"/>
                    </a:cubicBezTo>
                    <a:close/>
                  </a:path>
                </a:pathLst>
              </a:custGeom>
              <a:solidFill>
                <a:srgbClr val="FB9800"/>
              </a:solidFill>
              <a:ln w="3929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286D58ED-903F-F11E-0A49-2113226D92BE}"/>
                  </a:ext>
                </a:extLst>
              </p:cNvPr>
              <p:cNvSpPr/>
              <p:nvPr/>
            </p:nvSpPr>
            <p:spPr>
              <a:xfrm>
                <a:off x="10370607" y="1222260"/>
                <a:ext cx="1571353" cy="327316"/>
              </a:xfrm>
              <a:custGeom>
                <a:avLst/>
                <a:gdLst>
                  <a:gd name="connsiteX0" fmla="*/ 1539132 w 1571353"/>
                  <a:gd name="connsiteY0" fmla="*/ 0 h 327316"/>
                  <a:gd name="connsiteX1" fmla="*/ 1506519 w 1571353"/>
                  <a:gd name="connsiteY1" fmla="*/ 32614 h 327316"/>
                  <a:gd name="connsiteX2" fmla="*/ 65620 w 1571353"/>
                  <a:gd name="connsiteY2" fmla="*/ 32614 h 327316"/>
                  <a:gd name="connsiteX3" fmla="*/ 33007 w 1571353"/>
                  <a:gd name="connsiteY3" fmla="*/ 0 h 327316"/>
                  <a:gd name="connsiteX4" fmla="*/ 0 w 1571353"/>
                  <a:gd name="connsiteY4" fmla="*/ 32614 h 327316"/>
                  <a:gd name="connsiteX5" fmla="*/ 0 w 1571353"/>
                  <a:gd name="connsiteY5" fmla="*/ 294702 h 327316"/>
                  <a:gd name="connsiteX6" fmla="*/ 32614 w 1571353"/>
                  <a:gd name="connsiteY6" fmla="*/ 327316 h 327316"/>
                  <a:gd name="connsiteX7" fmla="*/ 1538739 w 1571353"/>
                  <a:gd name="connsiteY7" fmla="*/ 327316 h 327316"/>
                  <a:gd name="connsiteX8" fmla="*/ 1571353 w 1571353"/>
                  <a:gd name="connsiteY8" fmla="*/ 294702 h 327316"/>
                  <a:gd name="connsiteX9" fmla="*/ 1571353 w 1571353"/>
                  <a:gd name="connsiteY9" fmla="*/ 32614 h 327316"/>
                  <a:gd name="connsiteX10" fmla="*/ 1538739 w 1571353"/>
                  <a:gd name="connsiteY10" fmla="*/ 0 h 327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327316">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294702"/>
                    </a:lnTo>
                    <a:cubicBezTo>
                      <a:pt x="0" y="312777"/>
                      <a:pt x="14539" y="327316"/>
                      <a:pt x="32614" y="327316"/>
                    </a:cubicBezTo>
                    <a:lnTo>
                      <a:pt x="1538739" y="327316"/>
                    </a:lnTo>
                    <a:cubicBezTo>
                      <a:pt x="1556814" y="327316"/>
                      <a:pt x="1571353" y="312777"/>
                      <a:pt x="1571353" y="294702"/>
                    </a:cubicBezTo>
                    <a:lnTo>
                      <a:pt x="1571353" y="32614"/>
                    </a:lnTo>
                    <a:cubicBezTo>
                      <a:pt x="1571353" y="14539"/>
                      <a:pt x="1556814" y="0"/>
                      <a:pt x="1538739" y="0"/>
                    </a:cubicBezTo>
                    <a:close/>
                  </a:path>
                </a:pathLst>
              </a:custGeom>
              <a:solidFill>
                <a:srgbClr val="FFBE24"/>
              </a:solidFill>
              <a:ln w="3929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567F1646-CA77-ECD7-3E24-95770AE19FB3}"/>
                  </a:ext>
                </a:extLst>
              </p:cNvPr>
              <p:cNvSpPr/>
              <p:nvPr/>
            </p:nvSpPr>
            <p:spPr>
              <a:xfrm>
                <a:off x="10370607" y="1222260"/>
                <a:ext cx="1571353" cy="196075"/>
              </a:xfrm>
              <a:custGeom>
                <a:avLst/>
                <a:gdLst>
                  <a:gd name="connsiteX0" fmla="*/ 1539132 w 1571353"/>
                  <a:gd name="connsiteY0" fmla="*/ 0 h 196075"/>
                  <a:gd name="connsiteX1" fmla="*/ 1506519 w 1571353"/>
                  <a:gd name="connsiteY1" fmla="*/ 32614 h 196075"/>
                  <a:gd name="connsiteX2" fmla="*/ 65620 w 1571353"/>
                  <a:gd name="connsiteY2" fmla="*/ 32614 h 196075"/>
                  <a:gd name="connsiteX3" fmla="*/ 33007 w 1571353"/>
                  <a:gd name="connsiteY3" fmla="*/ 0 h 196075"/>
                  <a:gd name="connsiteX4" fmla="*/ 0 w 1571353"/>
                  <a:gd name="connsiteY4" fmla="*/ 32614 h 196075"/>
                  <a:gd name="connsiteX5" fmla="*/ 0 w 1571353"/>
                  <a:gd name="connsiteY5" fmla="*/ 163462 h 196075"/>
                  <a:gd name="connsiteX6" fmla="*/ 32614 w 1571353"/>
                  <a:gd name="connsiteY6" fmla="*/ 196075 h 196075"/>
                  <a:gd name="connsiteX7" fmla="*/ 1538739 w 1571353"/>
                  <a:gd name="connsiteY7" fmla="*/ 196075 h 196075"/>
                  <a:gd name="connsiteX8" fmla="*/ 1571353 w 1571353"/>
                  <a:gd name="connsiteY8" fmla="*/ 163462 h 196075"/>
                  <a:gd name="connsiteX9" fmla="*/ 1571353 w 1571353"/>
                  <a:gd name="connsiteY9" fmla="*/ 32614 h 196075"/>
                  <a:gd name="connsiteX10" fmla="*/ 1538739 w 1571353"/>
                  <a:gd name="connsiteY10" fmla="*/ 0 h 196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196075">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163462"/>
                    </a:lnTo>
                    <a:cubicBezTo>
                      <a:pt x="0" y="181537"/>
                      <a:pt x="14539" y="196075"/>
                      <a:pt x="32614" y="196075"/>
                    </a:cubicBezTo>
                    <a:lnTo>
                      <a:pt x="1538739" y="196075"/>
                    </a:lnTo>
                    <a:cubicBezTo>
                      <a:pt x="1556814" y="196075"/>
                      <a:pt x="1571353" y="181537"/>
                      <a:pt x="1571353" y="163462"/>
                    </a:cubicBezTo>
                    <a:lnTo>
                      <a:pt x="1571353" y="32614"/>
                    </a:lnTo>
                    <a:cubicBezTo>
                      <a:pt x="1571353" y="14539"/>
                      <a:pt x="1556814" y="0"/>
                      <a:pt x="1538739" y="0"/>
                    </a:cubicBezTo>
                    <a:close/>
                  </a:path>
                </a:pathLst>
              </a:custGeom>
              <a:solidFill>
                <a:srgbClr val="FB9800"/>
              </a:solidFill>
              <a:ln w="39291"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0B4E5575-E295-CECF-7B82-154000009CC3}"/>
                  </a:ext>
                </a:extLst>
              </p:cNvPr>
              <p:cNvSpPr/>
              <p:nvPr/>
            </p:nvSpPr>
            <p:spPr>
              <a:xfrm>
                <a:off x="10370624" y="698475"/>
                <a:ext cx="1571972" cy="589404"/>
              </a:xfrm>
              <a:custGeom>
                <a:avLst/>
                <a:gdLst>
                  <a:gd name="connsiteX0" fmla="*/ 1568192 w 1571972"/>
                  <a:gd name="connsiteY0" fmla="*/ 541859 h 589404"/>
                  <a:gd name="connsiteX1" fmla="*/ 1306104 w 1571972"/>
                  <a:gd name="connsiteY1" fmla="*/ 18075 h 589404"/>
                  <a:gd name="connsiteX2" fmla="*/ 1276633 w 1571972"/>
                  <a:gd name="connsiteY2" fmla="*/ 0 h 589404"/>
                  <a:gd name="connsiteX3" fmla="*/ 294685 w 1571972"/>
                  <a:gd name="connsiteY3" fmla="*/ 0 h 589404"/>
                  <a:gd name="connsiteX4" fmla="*/ 265215 w 1571972"/>
                  <a:gd name="connsiteY4" fmla="*/ 18075 h 589404"/>
                  <a:gd name="connsiteX5" fmla="*/ 3519 w 1571972"/>
                  <a:gd name="connsiteY5" fmla="*/ 541859 h 589404"/>
                  <a:gd name="connsiteX6" fmla="*/ 5091 w 1571972"/>
                  <a:gd name="connsiteY6" fmla="*/ 573687 h 589404"/>
                  <a:gd name="connsiteX7" fmla="*/ 32989 w 1571972"/>
                  <a:gd name="connsiteY7" fmla="*/ 589405 h 589404"/>
                  <a:gd name="connsiteX8" fmla="*/ 1539115 w 1571972"/>
                  <a:gd name="connsiteY8" fmla="*/ 589405 h 589404"/>
                  <a:gd name="connsiteX9" fmla="*/ 1567014 w 1571972"/>
                  <a:gd name="connsiteY9" fmla="*/ 573687 h 589404"/>
                  <a:gd name="connsiteX10" fmla="*/ 1568585 w 1571972"/>
                  <a:gd name="connsiteY10" fmla="*/ 541859 h 589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972" h="589404">
                    <a:moveTo>
                      <a:pt x="1568192" y="541859"/>
                    </a:moveTo>
                    <a:lnTo>
                      <a:pt x="1306104" y="18075"/>
                    </a:lnTo>
                    <a:cubicBezTo>
                      <a:pt x="1300602" y="7073"/>
                      <a:pt x="1289207" y="0"/>
                      <a:pt x="1276633" y="0"/>
                    </a:cubicBezTo>
                    <a:lnTo>
                      <a:pt x="294685" y="0"/>
                    </a:lnTo>
                    <a:cubicBezTo>
                      <a:pt x="282111" y="0"/>
                      <a:pt x="271109" y="7073"/>
                      <a:pt x="265215" y="18075"/>
                    </a:cubicBezTo>
                    <a:lnTo>
                      <a:pt x="3519" y="541859"/>
                    </a:lnTo>
                    <a:cubicBezTo>
                      <a:pt x="-1589" y="552076"/>
                      <a:pt x="-1196" y="564257"/>
                      <a:pt x="5091" y="573687"/>
                    </a:cubicBezTo>
                    <a:cubicBezTo>
                      <a:pt x="10985" y="583511"/>
                      <a:pt x="21594" y="589405"/>
                      <a:pt x="32989" y="589405"/>
                    </a:cubicBezTo>
                    <a:lnTo>
                      <a:pt x="1539115" y="589405"/>
                    </a:lnTo>
                    <a:cubicBezTo>
                      <a:pt x="1550510" y="589405"/>
                      <a:pt x="1561119" y="583511"/>
                      <a:pt x="1567014" y="573687"/>
                    </a:cubicBezTo>
                    <a:cubicBezTo>
                      <a:pt x="1572907" y="563864"/>
                      <a:pt x="1573693" y="552076"/>
                      <a:pt x="1568585" y="541859"/>
                    </a:cubicBezTo>
                    <a:close/>
                  </a:path>
                </a:pathLst>
              </a:custGeom>
              <a:solidFill>
                <a:srgbClr val="FFBE24"/>
              </a:solidFill>
              <a:ln w="3929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D1AD1436-2D7C-25A4-F439-09DD93C25C8E}"/>
                  </a:ext>
                </a:extLst>
              </p:cNvPr>
              <p:cNvSpPr/>
              <p:nvPr/>
            </p:nvSpPr>
            <p:spPr>
              <a:xfrm>
                <a:off x="10673918" y="829323"/>
                <a:ext cx="965283" cy="326923"/>
              </a:xfrm>
              <a:custGeom>
                <a:avLst/>
                <a:gdLst>
                  <a:gd name="connsiteX0" fmla="*/ 951728 w 965283"/>
                  <a:gd name="connsiteY0" fmla="*/ 141850 h 326923"/>
                  <a:gd name="connsiteX1" fmla="*/ 916757 w 965283"/>
                  <a:gd name="connsiteY1" fmla="*/ 71514 h 326923"/>
                  <a:gd name="connsiteX2" fmla="*/ 801626 w 965283"/>
                  <a:gd name="connsiteY2" fmla="*/ 0 h 326923"/>
                  <a:gd name="connsiteX3" fmla="*/ 163497 w 965283"/>
                  <a:gd name="connsiteY3" fmla="*/ 0 h 326923"/>
                  <a:gd name="connsiteX4" fmla="*/ 48367 w 965283"/>
                  <a:gd name="connsiteY4" fmla="*/ 71514 h 326923"/>
                  <a:gd name="connsiteX5" fmla="*/ 13396 w 965283"/>
                  <a:gd name="connsiteY5" fmla="*/ 141850 h 326923"/>
                  <a:gd name="connsiteX6" fmla="*/ 19290 w 965283"/>
                  <a:gd name="connsiteY6" fmla="*/ 266411 h 326923"/>
                  <a:gd name="connsiteX7" fmla="*/ 128526 w 965283"/>
                  <a:gd name="connsiteY7" fmla="*/ 326923 h 326923"/>
                  <a:gd name="connsiteX8" fmla="*/ 836598 w 965283"/>
                  <a:gd name="connsiteY8" fmla="*/ 326923 h 326923"/>
                  <a:gd name="connsiteX9" fmla="*/ 945834 w 965283"/>
                  <a:gd name="connsiteY9" fmla="*/ 266411 h 326923"/>
                  <a:gd name="connsiteX10" fmla="*/ 951728 w 965283"/>
                  <a:gd name="connsiteY10" fmla="*/ 141850 h 326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5283" h="326923">
                    <a:moveTo>
                      <a:pt x="951728" y="141850"/>
                    </a:moveTo>
                    <a:lnTo>
                      <a:pt x="916757" y="71514"/>
                    </a:lnTo>
                    <a:cubicBezTo>
                      <a:pt x="894752" y="27506"/>
                      <a:pt x="850743" y="0"/>
                      <a:pt x="801626" y="0"/>
                    </a:cubicBezTo>
                    <a:lnTo>
                      <a:pt x="163497" y="0"/>
                    </a:lnTo>
                    <a:cubicBezTo>
                      <a:pt x="114380" y="0"/>
                      <a:pt x="70371" y="27506"/>
                      <a:pt x="48367" y="71514"/>
                    </a:cubicBezTo>
                    <a:lnTo>
                      <a:pt x="13396" y="141850"/>
                    </a:lnTo>
                    <a:cubicBezTo>
                      <a:pt x="-6251" y="181930"/>
                      <a:pt x="-4287" y="228689"/>
                      <a:pt x="19290" y="266411"/>
                    </a:cubicBezTo>
                    <a:cubicBezTo>
                      <a:pt x="42866" y="304526"/>
                      <a:pt x="83731" y="326923"/>
                      <a:pt x="128526" y="326923"/>
                    </a:cubicBezTo>
                    <a:lnTo>
                      <a:pt x="836598" y="326923"/>
                    </a:lnTo>
                    <a:cubicBezTo>
                      <a:pt x="881392" y="326923"/>
                      <a:pt x="922258" y="304133"/>
                      <a:pt x="945834" y="266411"/>
                    </a:cubicBezTo>
                    <a:cubicBezTo>
                      <a:pt x="969410" y="228296"/>
                      <a:pt x="971768" y="181930"/>
                      <a:pt x="951728" y="141850"/>
                    </a:cubicBezTo>
                    <a:close/>
                  </a:path>
                </a:pathLst>
              </a:custGeom>
              <a:solidFill>
                <a:srgbClr val="FB9800"/>
              </a:solidFill>
              <a:ln w="3929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0680851E-EEE7-A4F5-4F94-9D6D619ADAA3}"/>
                  </a:ext>
                </a:extLst>
              </p:cNvPr>
              <p:cNvSpPr/>
              <p:nvPr/>
            </p:nvSpPr>
            <p:spPr>
              <a:xfrm>
                <a:off x="10861384" y="698475"/>
                <a:ext cx="589011" cy="1296297"/>
              </a:xfrm>
              <a:custGeom>
                <a:avLst/>
                <a:gdLst>
                  <a:gd name="connsiteX0" fmla="*/ 588619 w 589011"/>
                  <a:gd name="connsiteY0" fmla="*/ 548539 h 1296297"/>
                  <a:gd name="connsiteX1" fmla="*/ 457771 w 589011"/>
                  <a:gd name="connsiteY1" fmla="*/ 24755 h 1296297"/>
                  <a:gd name="connsiteX2" fmla="*/ 425943 w 589011"/>
                  <a:gd name="connsiteY2" fmla="*/ 0 h 1296297"/>
                  <a:gd name="connsiteX3" fmla="*/ 163855 w 589011"/>
                  <a:gd name="connsiteY3" fmla="*/ 0 h 1296297"/>
                  <a:gd name="connsiteX4" fmla="*/ 132027 w 589011"/>
                  <a:gd name="connsiteY4" fmla="*/ 24755 h 1296297"/>
                  <a:gd name="connsiteX5" fmla="*/ 1179 w 589011"/>
                  <a:gd name="connsiteY5" fmla="*/ 548539 h 1296297"/>
                  <a:gd name="connsiteX6" fmla="*/ 0 w 589011"/>
                  <a:gd name="connsiteY6" fmla="*/ 556398 h 1296297"/>
                  <a:gd name="connsiteX7" fmla="*/ 0 w 589011"/>
                  <a:gd name="connsiteY7" fmla="*/ 1263684 h 1296297"/>
                  <a:gd name="connsiteX8" fmla="*/ 32614 w 589011"/>
                  <a:gd name="connsiteY8" fmla="*/ 1296298 h 1296297"/>
                  <a:gd name="connsiteX9" fmla="*/ 556398 w 589011"/>
                  <a:gd name="connsiteY9" fmla="*/ 1296298 h 1296297"/>
                  <a:gd name="connsiteX10" fmla="*/ 589012 w 589011"/>
                  <a:gd name="connsiteY10" fmla="*/ 1263684 h 1296297"/>
                  <a:gd name="connsiteX11" fmla="*/ 589012 w 589011"/>
                  <a:gd name="connsiteY11" fmla="*/ 556398 h 1296297"/>
                  <a:gd name="connsiteX12" fmla="*/ 587833 w 589011"/>
                  <a:gd name="connsiteY12" fmla="*/ 548539 h 129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9011" h="1296297">
                    <a:moveTo>
                      <a:pt x="588619" y="548539"/>
                    </a:moveTo>
                    <a:lnTo>
                      <a:pt x="457771" y="24755"/>
                    </a:lnTo>
                    <a:cubicBezTo>
                      <a:pt x="454235" y="10216"/>
                      <a:pt x="440875" y="0"/>
                      <a:pt x="425943" y="0"/>
                    </a:cubicBezTo>
                    <a:lnTo>
                      <a:pt x="163855" y="0"/>
                    </a:lnTo>
                    <a:cubicBezTo>
                      <a:pt x="148923" y="0"/>
                      <a:pt x="135563" y="10216"/>
                      <a:pt x="132027" y="24755"/>
                    </a:cubicBezTo>
                    <a:lnTo>
                      <a:pt x="1179" y="548539"/>
                    </a:lnTo>
                    <a:cubicBezTo>
                      <a:pt x="393" y="551290"/>
                      <a:pt x="0" y="553648"/>
                      <a:pt x="0" y="556398"/>
                    </a:cubicBezTo>
                    <a:lnTo>
                      <a:pt x="0" y="1263684"/>
                    </a:lnTo>
                    <a:cubicBezTo>
                      <a:pt x="0" y="1281759"/>
                      <a:pt x="14539" y="1296298"/>
                      <a:pt x="32614" y="1296298"/>
                    </a:cubicBezTo>
                    <a:lnTo>
                      <a:pt x="556398" y="1296298"/>
                    </a:lnTo>
                    <a:cubicBezTo>
                      <a:pt x="574473" y="1296298"/>
                      <a:pt x="589012" y="1281759"/>
                      <a:pt x="589012" y="1263684"/>
                    </a:cubicBezTo>
                    <a:lnTo>
                      <a:pt x="589012" y="556398"/>
                    </a:lnTo>
                    <a:cubicBezTo>
                      <a:pt x="589012" y="553648"/>
                      <a:pt x="589012" y="550897"/>
                      <a:pt x="587833" y="548539"/>
                    </a:cubicBezTo>
                    <a:close/>
                  </a:path>
                </a:pathLst>
              </a:custGeom>
              <a:solidFill>
                <a:srgbClr val="FFEBC5"/>
              </a:solidFill>
              <a:ln w="39291" cap="flat">
                <a:noFill/>
                <a:prstDash val="solid"/>
                <a:miter/>
              </a:ln>
              <a:effectLst/>
            </p:spPr>
            <p:txBody>
              <a:bodyPr rtlCol="0" anchor="ctr"/>
              <a:lstStyle/>
              <a:p>
                <a:endParaRPr lang="en-US"/>
              </a:p>
            </p:txBody>
          </p:sp>
        </p:grpSp>
        <p:sp>
          <p:nvSpPr>
            <p:cNvPr id="51" name="Freeform 50">
              <a:extLst>
                <a:ext uri="{FF2B5EF4-FFF2-40B4-BE49-F238E27FC236}">
                  <a16:creationId xmlns:a16="http://schemas.microsoft.com/office/drawing/2014/main" id="{90433D49-C422-EFA2-9327-5FB95A669324}"/>
                </a:ext>
              </a:extLst>
            </p:cNvPr>
            <p:cNvSpPr/>
            <p:nvPr/>
          </p:nvSpPr>
          <p:spPr>
            <a:xfrm>
              <a:off x="10370607" y="690014"/>
              <a:ext cx="1571972" cy="589404"/>
            </a:xfrm>
            <a:custGeom>
              <a:avLst/>
              <a:gdLst>
                <a:gd name="connsiteX0" fmla="*/ 1568192 w 1571972"/>
                <a:gd name="connsiteY0" fmla="*/ 541859 h 589404"/>
                <a:gd name="connsiteX1" fmla="*/ 1306104 w 1571972"/>
                <a:gd name="connsiteY1" fmla="*/ 18075 h 589404"/>
                <a:gd name="connsiteX2" fmla="*/ 1276633 w 1571972"/>
                <a:gd name="connsiteY2" fmla="*/ 0 h 589404"/>
                <a:gd name="connsiteX3" fmla="*/ 294685 w 1571972"/>
                <a:gd name="connsiteY3" fmla="*/ 0 h 589404"/>
                <a:gd name="connsiteX4" fmla="*/ 265215 w 1571972"/>
                <a:gd name="connsiteY4" fmla="*/ 18075 h 589404"/>
                <a:gd name="connsiteX5" fmla="*/ 3519 w 1571972"/>
                <a:gd name="connsiteY5" fmla="*/ 541859 h 589404"/>
                <a:gd name="connsiteX6" fmla="*/ 5091 w 1571972"/>
                <a:gd name="connsiteY6" fmla="*/ 573687 h 589404"/>
                <a:gd name="connsiteX7" fmla="*/ 32989 w 1571972"/>
                <a:gd name="connsiteY7" fmla="*/ 589405 h 589404"/>
                <a:gd name="connsiteX8" fmla="*/ 1539115 w 1571972"/>
                <a:gd name="connsiteY8" fmla="*/ 589405 h 589404"/>
                <a:gd name="connsiteX9" fmla="*/ 1567014 w 1571972"/>
                <a:gd name="connsiteY9" fmla="*/ 573687 h 589404"/>
                <a:gd name="connsiteX10" fmla="*/ 1568585 w 1571972"/>
                <a:gd name="connsiteY10" fmla="*/ 541859 h 589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972" h="589404">
                  <a:moveTo>
                    <a:pt x="1568192" y="541859"/>
                  </a:moveTo>
                  <a:lnTo>
                    <a:pt x="1306104" y="18075"/>
                  </a:lnTo>
                  <a:cubicBezTo>
                    <a:pt x="1300602" y="7073"/>
                    <a:pt x="1289207" y="0"/>
                    <a:pt x="1276633" y="0"/>
                  </a:cubicBezTo>
                  <a:lnTo>
                    <a:pt x="294685" y="0"/>
                  </a:lnTo>
                  <a:cubicBezTo>
                    <a:pt x="282111" y="0"/>
                    <a:pt x="271109" y="7073"/>
                    <a:pt x="265215" y="18075"/>
                  </a:cubicBezTo>
                  <a:lnTo>
                    <a:pt x="3519" y="541859"/>
                  </a:lnTo>
                  <a:cubicBezTo>
                    <a:pt x="-1589" y="552076"/>
                    <a:pt x="-1196" y="564257"/>
                    <a:pt x="5091" y="573687"/>
                  </a:cubicBezTo>
                  <a:cubicBezTo>
                    <a:pt x="10985" y="583511"/>
                    <a:pt x="21594" y="589405"/>
                    <a:pt x="32989" y="589405"/>
                  </a:cubicBezTo>
                  <a:lnTo>
                    <a:pt x="1539115" y="589405"/>
                  </a:lnTo>
                  <a:cubicBezTo>
                    <a:pt x="1550510" y="589405"/>
                    <a:pt x="1561119" y="583511"/>
                    <a:pt x="1567014" y="573687"/>
                  </a:cubicBezTo>
                  <a:cubicBezTo>
                    <a:pt x="1572907" y="563864"/>
                    <a:pt x="1573693" y="552076"/>
                    <a:pt x="1568585" y="541859"/>
                  </a:cubicBezTo>
                  <a:close/>
                </a:path>
              </a:pathLst>
            </a:custGeom>
            <a:gradFill>
              <a:gsLst>
                <a:gs pos="5000">
                  <a:srgbClr val="FB9800">
                    <a:alpha val="50000"/>
                  </a:srgbClr>
                </a:gs>
                <a:gs pos="100000">
                  <a:srgbClr val="FFBE24">
                    <a:alpha val="25000"/>
                  </a:srgbClr>
                </a:gs>
              </a:gsLst>
              <a:lin ang="5400000" scaled="0"/>
            </a:gradFill>
            <a:ln w="39291" cap="flat">
              <a:noFill/>
              <a:prstDash val="solid"/>
              <a:miter/>
            </a:ln>
            <a:effectLst/>
          </p:spPr>
          <p:txBody>
            <a:bodyPr rtlCol="0" anchor="ctr"/>
            <a:lstStyle/>
            <a:p>
              <a:endParaRPr lang="en-US" dirty="0"/>
            </a:p>
          </p:txBody>
        </p:sp>
      </p:grpSp>
      <p:sp>
        <p:nvSpPr>
          <p:cNvPr id="7" name="TextBox 6">
            <a:extLst>
              <a:ext uri="{FF2B5EF4-FFF2-40B4-BE49-F238E27FC236}">
                <a16:creationId xmlns:a16="http://schemas.microsoft.com/office/drawing/2014/main" id="{22EF4E8A-C99C-1D87-EC09-7AD65CE20616}"/>
              </a:ext>
            </a:extLst>
          </p:cNvPr>
          <p:cNvSpPr txBox="1"/>
          <p:nvPr/>
        </p:nvSpPr>
        <p:spPr>
          <a:xfrm>
            <a:off x="249647" y="216762"/>
            <a:ext cx="5742062"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Budget and Resources</a:t>
            </a:r>
            <a:endParaRPr lang="en-US" sz="3200" dirty="0">
              <a:solidFill>
                <a:srgbClr val="02096E"/>
              </a:solidFill>
              <a:latin typeface="Century Gothic" panose="020B0502020202020204" pitchFamily="34" charset="0"/>
            </a:endParaRPr>
          </a:p>
        </p:txBody>
      </p:sp>
    </p:spTree>
    <p:extLst>
      <p:ext uri="{BB962C8B-B14F-4D97-AF65-F5344CB8AC3E}">
        <p14:creationId xmlns:p14="http://schemas.microsoft.com/office/powerpoint/2010/main" val="358203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raphic 5">
            <a:extLst>
              <a:ext uri="{FF2B5EF4-FFF2-40B4-BE49-F238E27FC236}">
                <a16:creationId xmlns:a16="http://schemas.microsoft.com/office/drawing/2014/main" id="{95AC505D-2629-B981-1924-5650CA5B25B1}"/>
              </a:ext>
            </a:extLst>
          </p:cNvPr>
          <p:cNvSpPr/>
          <p:nvPr/>
        </p:nvSpPr>
        <p:spPr>
          <a:xfrm>
            <a:off x="4166887" y="1596837"/>
            <a:ext cx="7808634" cy="4653500"/>
          </a:xfrm>
          <a:prstGeom prst="rect">
            <a:avLst/>
          </a:prstGeom>
          <a:solidFill>
            <a:srgbClr val="0033A3">
              <a:alpha val="10000"/>
            </a:srgbClr>
          </a:solidFill>
          <a:ln w="8653" cap="flat">
            <a:noFill/>
            <a:prstDash val="solid"/>
            <a:miter/>
          </a:ln>
        </p:spPr>
        <p:txBody>
          <a:bodyPr rtlCol="0" anchor="ctr"/>
          <a:lstStyle/>
          <a:p>
            <a:endParaRPr lang="en-US" dirty="0"/>
          </a:p>
        </p:txBody>
      </p:sp>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1395085886"/>
              </p:ext>
            </p:extLst>
          </p:nvPr>
        </p:nvGraphicFramePr>
        <p:xfrm>
          <a:off x="324092" y="1201640"/>
          <a:ext cx="11678561" cy="5048697"/>
        </p:xfrm>
        <a:graphic>
          <a:graphicData uri="http://schemas.openxmlformats.org/drawingml/2006/table">
            <a:tbl>
              <a:tblPr firstRow="1" bandRow="1">
                <a:tableStyleId>{5C22544A-7EE6-4342-B048-85BDC9FD1C3A}</a:tableStyleId>
              </a:tblPr>
              <a:tblGrid>
                <a:gridCol w="2176040">
                  <a:extLst>
                    <a:ext uri="{9D8B030D-6E8A-4147-A177-3AD203B41FA5}">
                      <a16:colId xmlns:a16="http://schemas.microsoft.com/office/drawing/2014/main" val="3581979655"/>
                    </a:ext>
                  </a:extLst>
                </a:gridCol>
                <a:gridCol w="1678329">
                  <a:extLst>
                    <a:ext uri="{9D8B030D-6E8A-4147-A177-3AD203B41FA5}">
                      <a16:colId xmlns:a16="http://schemas.microsoft.com/office/drawing/2014/main" val="101125340"/>
                    </a:ext>
                  </a:extLst>
                </a:gridCol>
                <a:gridCol w="1304032">
                  <a:extLst>
                    <a:ext uri="{9D8B030D-6E8A-4147-A177-3AD203B41FA5}">
                      <a16:colId xmlns:a16="http://schemas.microsoft.com/office/drawing/2014/main" val="3414664192"/>
                    </a:ext>
                  </a:extLst>
                </a:gridCol>
                <a:gridCol w="1304032">
                  <a:extLst>
                    <a:ext uri="{9D8B030D-6E8A-4147-A177-3AD203B41FA5}">
                      <a16:colId xmlns:a16="http://schemas.microsoft.com/office/drawing/2014/main" val="395928911"/>
                    </a:ext>
                  </a:extLst>
                </a:gridCol>
                <a:gridCol w="1304032">
                  <a:extLst>
                    <a:ext uri="{9D8B030D-6E8A-4147-A177-3AD203B41FA5}">
                      <a16:colId xmlns:a16="http://schemas.microsoft.com/office/drawing/2014/main" val="1766314388"/>
                    </a:ext>
                  </a:extLst>
                </a:gridCol>
                <a:gridCol w="1304032">
                  <a:extLst>
                    <a:ext uri="{9D8B030D-6E8A-4147-A177-3AD203B41FA5}">
                      <a16:colId xmlns:a16="http://schemas.microsoft.com/office/drawing/2014/main" val="1342114736"/>
                    </a:ext>
                  </a:extLst>
                </a:gridCol>
                <a:gridCol w="1304032">
                  <a:extLst>
                    <a:ext uri="{9D8B030D-6E8A-4147-A177-3AD203B41FA5}">
                      <a16:colId xmlns:a16="http://schemas.microsoft.com/office/drawing/2014/main" val="3006815530"/>
                    </a:ext>
                  </a:extLst>
                </a:gridCol>
                <a:gridCol w="1304032">
                  <a:extLst>
                    <a:ext uri="{9D8B030D-6E8A-4147-A177-3AD203B41FA5}">
                      <a16:colId xmlns:a16="http://schemas.microsoft.com/office/drawing/2014/main" val="3507487984"/>
                    </a:ext>
                  </a:extLst>
                </a:gridCol>
              </a:tblGrid>
              <a:tr h="38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METRIC</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30C8A">
                        <a:alpha val="75000"/>
                      </a:srgbClr>
                    </a:solidFill>
                  </a:tcPr>
                </a:tc>
                <a:tc>
                  <a:txBody>
                    <a:bodyPr/>
                    <a:lstStyle/>
                    <a:p>
                      <a:pPr algn="ctr" fontAlgn="b"/>
                      <a:r>
                        <a:rPr lang="en-US" sz="1100" b="0" i="0" u="none" strike="noStrike" dirty="0">
                          <a:solidFill>
                            <a:schemeClr val="bg1"/>
                          </a:solidFill>
                          <a:effectLst/>
                          <a:latin typeface="Century Gothic" panose="020B0502020202020204" pitchFamily="34" charset="0"/>
                        </a:rPr>
                        <a:t>METRIC TYPE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30C8A">
                        <a:alpha val="75000"/>
                      </a:srgbClr>
                    </a:solidFill>
                  </a:tcPr>
                </a:tc>
                <a:tc>
                  <a:txBody>
                    <a:bodyPr/>
                    <a:lstStyle/>
                    <a:p>
                      <a:pPr algn="ctr" fontAlgn="b"/>
                      <a:r>
                        <a:rPr lang="en-US" sz="1600" b="0" i="0" u="none" strike="noStrike" dirty="0">
                          <a:solidFill>
                            <a:srgbClr val="C9C9F5"/>
                          </a:solidFill>
                          <a:effectLst/>
                          <a:latin typeface="Century Gothic" panose="020B0502020202020204" pitchFamily="34" charset="0"/>
                        </a:rPr>
                        <a:t>JAN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FEB</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MAR</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APR</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MAY</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JUN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extLst>
                  <a:ext uri="{0D108BD9-81ED-4DB2-BD59-A6C34878D82A}">
                    <a16:rowId xmlns:a16="http://schemas.microsoft.com/office/drawing/2014/main" val="516212170"/>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Impressions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Clicks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Engaged Target Accounts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Meetings </a:t>
                      </a:r>
                      <a:br>
                        <a:rPr lang="en-US" sz="1200" b="0" i="0" u="none" strike="noStrike" dirty="0">
                          <a:solidFill>
                            <a:srgbClr val="000000"/>
                          </a:solidFill>
                          <a:effectLst/>
                          <a:latin typeface="Century Gothic" panose="020B0502020202020204" pitchFamily="34" charset="0"/>
                        </a:rPr>
                      </a:br>
                      <a:r>
                        <a:rPr lang="en-US" sz="1200" b="0" i="0" u="none" strike="noStrike" dirty="0">
                          <a:solidFill>
                            <a:srgbClr val="000000"/>
                          </a:solidFill>
                          <a:effectLst/>
                          <a:latin typeface="Century Gothic" panose="020B0502020202020204" pitchFamily="34" charset="0"/>
                        </a:rPr>
                        <a:t>Booked</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Executive-Level Leaders Connected</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Opportunities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Overall Increased Revenue $</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NPS Score </a:t>
                      </a:r>
                    </a:p>
                    <a:p>
                      <a:pPr algn="l" fontAlgn="b"/>
                      <a:r>
                        <a:rPr lang="en-US" sz="900" b="0" i="1" u="none" strike="noStrike" dirty="0">
                          <a:solidFill>
                            <a:srgbClr val="030C8A"/>
                          </a:solidFill>
                          <a:effectLst/>
                          <a:latin typeface="Century Gothic" panose="020B0502020202020204" pitchFamily="34" charset="0"/>
                        </a:rPr>
                        <a:t>Only for Existing Accounts Expansion</a:t>
                      </a: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4027302525"/>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Advocates  </a:t>
                      </a:r>
                    </a:p>
                    <a:p>
                      <a:pPr algn="l" fontAlgn="b"/>
                      <a:r>
                        <a:rPr lang="en-US" sz="900" b="0" i="1" u="none" strike="noStrike" dirty="0">
                          <a:solidFill>
                            <a:srgbClr val="030C8A"/>
                          </a:solidFill>
                          <a:effectLst/>
                          <a:latin typeface="Century Gothic" panose="020B0502020202020204" pitchFamily="34" charset="0"/>
                        </a:rPr>
                        <a:t>Only for Existing Accounts Expansion</a:t>
                      </a: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75643349"/>
                  </a:ext>
                </a:extLst>
              </a:tr>
            </a:tbl>
          </a:graphicData>
        </a:graphic>
      </p:graphicFrame>
      <p:sp>
        <p:nvSpPr>
          <p:cNvPr id="3" name="TextBox 2">
            <a:extLst>
              <a:ext uri="{FF2B5EF4-FFF2-40B4-BE49-F238E27FC236}">
                <a16:creationId xmlns:a16="http://schemas.microsoft.com/office/drawing/2014/main" id="{091D5BEA-79F2-4E81-A790-EF52F4A55CDD}"/>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KPIs and Metrics</a:t>
            </a:r>
            <a:endParaRPr lang="en-US" sz="3200" dirty="0">
              <a:solidFill>
                <a:srgbClr val="02096E"/>
              </a:solidFill>
              <a:latin typeface="Century Gothic" panose="020B0502020202020204" pitchFamily="34" charset="0"/>
            </a:endParaRPr>
          </a:p>
        </p:txBody>
      </p:sp>
      <p:sp>
        <p:nvSpPr>
          <p:cNvPr id="4" name="Rounded Rectangle 3">
            <a:extLst>
              <a:ext uri="{FF2B5EF4-FFF2-40B4-BE49-F238E27FC236}">
                <a16:creationId xmlns:a16="http://schemas.microsoft.com/office/drawing/2014/main" id="{94BD2AA6-9CE4-F550-F95C-94B18ECD2F58}"/>
              </a:ext>
            </a:extLst>
          </p:cNvPr>
          <p:cNvSpPr/>
          <p:nvPr/>
        </p:nvSpPr>
        <p:spPr>
          <a:xfrm>
            <a:off x="4166886" y="807664"/>
            <a:ext cx="7835764"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C9C9F5"/>
                </a:solidFill>
                <a:latin typeface="Century Gothic" panose="020B0502020202020204" pitchFamily="34" charset="0"/>
              </a:rPr>
              <a:t>MONTHS</a:t>
            </a:r>
          </a:p>
        </p:txBody>
      </p:sp>
      <p:grpSp>
        <p:nvGrpSpPr>
          <p:cNvPr id="2" name="Group 1">
            <a:extLst>
              <a:ext uri="{FF2B5EF4-FFF2-40B4-BE49-F238E27FC236}">
                <a16:creationId xmlns:a16="http://schemas.microsoft.com/office/drawing/2014/main" id="{D36A5FCE-06CD-92EB-0102-A85A7F1CC7FE}"/>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A82FA451-74FE-F047-6882-874A88E6D116}"/>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27088F98-9AB7-ED49-351D-8CE50569B1F6}"/>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17C6EEF3-AA0F-4072-8217-E76FE76CB113}"/>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90B96DDC-FB68-D5CA-4A1D-B750D703174E}"/>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C7BD3C23-F8F0-A595-AB98-AD0FF96FF17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3A364556-9631-5CC3-14C3-D77EFCFBCCA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C6DF5EE9-5301-30C6-27D4-1BD8BC752E19}"/>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149CE37-9FBE-5A1D-CE65-E2125D2BB2CD}"/>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E989923-6C99-0DF3-97E1-C737DE081329}"/>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74F0C10C-2759-869E-C387-72C507812C53}"/>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248E5B9D-8D7F-0CBB-01EE-7AD458672648}"/>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DA1863B-C5E3-A4EA-287B-11A4AB245110}"/>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97E6D25-5EC5-0E78-73A6-A2D3A98F1E29}"/>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F6C77B7-626A-9E69-98AF-15219C73E9ED}"/>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9CDA23A2-46CD-8F84-9DA5-2DE0A9D5DA0D}"/>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3DCDCB9-8A77-9197-A6F4-1D40E2E306DE}"/>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49FB44A-7F71-593B-121A-22BA0E76D018}"/>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9C93D0-C670-1EDF-3B93-466DA8973C27}"/>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F8E2155-A60C-B174-BB5E-58D3C47E5F3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753E7041-CE55-89E9-A89E-BEFEEA292E43}"/>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C9B2BFD-9C21-EA17-742E-FE50C524106C}"/>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7F007044-6A21-B2D3-DA79-17011A3E9B8C}"/>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84A740FB-7CA7-B1FD-0A98-D69479D22D99}"/>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AB3AD76-1FEA-4404-7240-5CA20A36FA93}"/>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A992C539-4B37-700D-9352-259330CB73C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98461B0B-813C-9FB5-A533-0C516ED67617}"/>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D0A77AD-9DEF-D7C4-99AB-76F4876B6EDF}"/>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C271A0BA-94FC-4716-8059-13CA1AB9ABB3}"/>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DCF91536-DB77-A4EE-3518-A34B31B88816}"/>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36" name="TextBox 35">
            <a:extLst>
              <a:ext uri="{FF2B5EF4-FFF2-40B4-BE49-F238E27FC236}">
                <a16:creationId xmlns:a16="http://schemas.microsoft.com/office/drawing/2014/main" id="{1DDC0EA4-10A4-B758-740A-CDBD5152F568}"/>
              </a:ext>
            </a:extLst>
          </p:cNvPr>
          <p:cNvSpPr txBox="1"/>
          <p:nvPr/>
        </p:nvSpPr>
        <p:spPr>
          <a:xfrm>
            <a:off x="5144649" y="130042"/>
            <a:ext cx="6858000" cy="646331"/>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Use KPIs to measure and evaluate the success of the ABM initiative. Track metrics like the following: the number of engaged target accounts; the conversion rate from engagement to partnership; and the overall revenue increase from targeted accounts.</a:t>
            </a:r>
          </a:p>
        </p:txBody>
      </p:sp>
      <p:sp>
        <p:nvSpPr>
          <p:cNvPr id="37" name="TextBox 36">
            <a:extLst>
              <a:ext uri="{FF2B5EF4-FFF2-40B4-BE49-F238E27FC236}">
                <a16:creationId xmlns:a16="http://schemas.microsoft.com/office/drawing/2014/main" id="{73089794-A5F3-4964-154B-FA0F286ABB77}"/>
              </a:ext>
            </a:extLst>
          </p:cNvPr>
          <p:cNvSpPr txBox="1"/>
          <p:nvPr/>
        </p:nvSpPr>
        <p:spPr>
          <a:xfrm>
            <a:off x="2488556" y="774568"/>
            <a:ext cx="1678329" cy="415498"/>
          </a:xfrm>
          <a:prstGeom prst="rect">
            <a:avLst/>
          </a:prstGeom>
          <a:noFill/>
        </p:spPr>
        <p:txBody>
          <a:bodyPr wrap="square">
            <a:spAutoFit/>
          </a:bodyPr>
          <a:lstStyle/>
          <a:p>
            <a:pPr algn="ctr"/>
            <a:r>
              <a:rPr lang="en-US" sz="1050" dirty="0">
                <a:solidFill>
                  <a:srgbClr val="030C8A"/>
                </a:solidFill>
                <a:latin typeface="Century Gothic" panose="020B0502020202020204" pitchFamily="34" charset="0"/>
              </a:rPr>
              <a:t>Relationship / Reputation / Revenue</a:t>
            </a:r>
          </a:p>
        </p:txBody>
      </p:sp>
    </p:spTree>
    <p:extLst>
      <p:ext uri="{BB962C8B-B14F-4D97-AF65-F5344CB8AC3E}">
        <p14:creationId xmlns:p14="http://schemas.microsoft.com/office/powerpoint/2010/main" val="1881539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0FFD0-A8A9-58B3-CE51-CF7D32336A1D}"/>
            </a:ext>
          </a:extLst>
        </p:cNvPr>
        <p:cNvGrpSpPr/>
        <p:nvPr/>
      </p:nvGrpSpPr>
      <p:grpSpPr>
        <a:xfrm>
          <a:off x="0" y="0"/>
          <a:ext cx="0" cy="0"/>
          <a:chOff x="0" y="0"/>
          <a:chExt cx="0" cy="0"/>
        </a:xfrm>
      </p:grpSpPr>
      <p:sp>
        <p:nvSpPr>
          <p:cNvPr id="6" name="Graphic 5">
            <a:extLst>
              <a:ext uri="{FF2B5EF4-FFF2-40B4-BE49-F238E27FC236}">
                <a16:creationId xmlns:a16="http://schemas.microsoft.com/office/drawing/2014/main" id="{5BBA59FE-D372-5F99-8E3C-7728453FE5A8}"/>
              </a:ext>
            </a:extLst>
          </p:cNvPr>
          <p:cNvSpPr/>
          <p:nvPr/>
        </p:nvSpPr>
        <p:spPr>
          <a:xfrm>
            <a:off x="4166887" y="1685835"/>
            <a:ext cx="7808634" cy="4564501"/>
          </a:xfrm>
          <a:prstGeom prst="rect">
            <a:avLst/>
          </a:prstGeom>
          <a:solidFill>
            <a:srgbClr val="0033A3">
              <a:alpha val="10000"/>
            </a:srgbClr>
          </a:solidFill>
          <a:ln w="8653" cap="flat">
            <a:noFill/>
            <a:prstDash val="solid"/>
            <a:miter/>
          </a:ln>
        </p:spPr>
        <p:txBody>
          <a:bodyPr rtlCol="0" anchor="ctr"/>
          <a:lstStyle/>
          <a:p>
            <a:endParaRPr lang="en-US" dirty="0"/>
          </a:p>
        </p:txBody>
      </p:sp>
      <p:grpSp>
        <p:nvGrpSpPr>
          <p:cNvPr id="1042" name="Group 1041">
            <a:extLst>
              <a:ext uri="{FF2B5EF4-FFF2-40B4-BE49-F238E27FC236}">
                <a16:creationId xmlns:a16="http://schemas.microsoft.com/office/drawing/2014/main" id="{AB3EE9AF-26AA-51ED-3DCF-173F882EDAC4}"/>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930DF108-7DA1-9507-AB10-8F874FFD55E0}"/>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DF9AD9B8-698B-D15C-16FF-6B68FB6B1117}"/>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69203570-614A-CEB5-0343-0DD02DD6B6AC}"/>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0D2BB069-D8E1-60E7-0CE2-B0A253FA2C52}"/>
              </a:ext>
            </a:extLst>
          </p:cNvPr>
          <p:cNvGraphicFramePr>
            <a:graphicFrameLocks noGrp="1"/>
          </p:cNvGraphicFramePr>
          <p:nvPr>
            <p:extLst>
              <p:ext uri="{D42A27DB-BD31-4B8C-83A1-F6EECF244321}">
                <p14:modId xmlns:p14="http://schemas.microsoft.com/office/powerpoint/2010/main" val="3473918542"/>
              </p:ext>
            </p:extLst>
          </p:nvPr>
        </p:nvGraphicFramePr>
        <p:xfrm>
          <a:off x="324092" y="1201640"/>
          <a:ext cx="11651427" cy="5048697"/>
        </p:xfrm>
        <a:graphic>
          <a:graphicData uri="http://schemas.openxmlformats.org/drawingml/2006/table">
            <a:tbl>
              <a:tblPr firstRow="1" bandRow="1">
                <a:tableStyleId>{5C22544A-7EE6-4342-B048-85BDC9FD1C3A}</a:tableStyleId>
              </a:tblPr>
              <a:tblGrid>
                <a:gridCol w="2722539">
                  <a:extLst>
                    <a:ext uri="{9D8B030D-6E8A-4147-A177-3AD203B41FA5}">
                      <a16:colId xmlns:a16="http://schemas.microsoft.com/office/drawing/2014/main" val="3581979655"/>
                    </a:ext>
                  </a:extLst>
                </a:gridCol>
                <a:gridCol w="372037">
                  <a:extLst>
                    <a:ext uri="{9D8B030D-6E8A-4147-A177-3AD203B41FA5}">
                      <a16:colId xmlns:a16="http://schemas.microsoft.com/office/drawing/2014/main" val="3414664192"/>
                    </a:ext>
                  </a:extLst>
                </a:gridCol>
                <a:gridCol w="372037">
                  <a:extLst>
                    <a:ext uri="{9D8B030D-6E8A-4147-A177-3AD203B41FA5}">
                      <a16:colId xmlns:a16="http://schemas.microsoft.com/office/drawing/2014/main" val="395928911"/>
                    </a:ext>
                  </a:extLst>
                </a:gridCol>
                <a:gridCol w="372037">
                  <a:extLst>
                    <a:ext uri="{9D8B030D-6E8A-4147-A177-3AD203B41FA5}">
                      <a16:colId xmlns:a16="http://schemas.microsoft.com/office/drawing/2014/main" val="1766314388"/>
                    </a:ext>
                  </a:extLst>
                </a:gridCol>
                <a:gridCol w="372037">
                  <a:extLst>
                    <a:ext uri="{9D8B030D-6E8A-4147-A177-3AD203B41FA5}">
                      <a16:colId xmlns:a16="http://schemas.microsoft.com/office/drawing/2014/main" val="1342114736"/>
                    </a:ext>
                  </a:extLst>
                </a:gridCol>
                <a:gridCol w="372037">
                  <a:extLst>
                    <a:ext uri="{9D8B030D-6E8A-4147-A177-3AD203B41FA5}">
                      <a16:colId xmlns:a16="http://schemas.microsoft.com/office/drawing/2014/main" val="3006815530"/>
                    </a:ext>
                  </a:extLst>
                </a:gridCol>
                <a:gridCol w="372037">
                  <a:extLst>
                    <a:ext uri="{9D8B030D-6E8A-4147-A177-3AD203B41FA5}">
                      <a16:colId xmlns:a16="http://schemas.microsoft.com/office/drawing/2014/main" val="3507487984"/>
                    </a:ext>
                  </a:extLst>
                </a:gridCol>
                <a:gridCol w="372037">
                  <a:extLst>
                    <a:ext uri="{9D8B030D-6E8A-4147-A177-3AD203B41FA5}">
                      <a16:colId xmlns:a16="http://schemas.microsoft.com/office/drawing/2014/main" val="3314781587"/>
                    </a:ext>
                  </a:extLst>
                </a:gridCol>
                <a:gridCol w="372037">
                  <a:extLst>
                    <a:ext uri="{9D8B030D-6E8A-4147-A177-3AD203B41FA5}">
                      <a16:colId xmlns:a16="http://schemas.microsoft.com/office/drawing/2014/main" val="1145781407"/>
                    </a:ext>
                  </a:extLst>
                </a:gridCol>
                <a:gridCol w="372037">
                  <a:extLst>
                    <a:ext uri="{9D8B030D-6E8A-4147-A177-3AD203B41FA5}">
                      <a16:colId xmlns:a16="http://schemas.microsoft.com/office/drawing/2014/main" val="1779604989"/>
                    </a:ext>
                  </a:extLst>
                </a:gridCol>
                <a:gridCol w="372037">
                  <a:extLst>
                    <a:ext uri="{9D8B030D-6E8A-4147-A177-3AD203B41FA5}">
                      <a16:colId xmlns:a16="http://schemas.microsoft.com/office/drawing/2014/main" val="1094222512"/>
                    </a:ext>
                  </a:extLst>
                </a:gridCol>
                <a:gridCol w="372037">
                  <a:extLst>
                    <a:ext uri="{9D8B030D-6E8A-4147-A177-3AD203B41FA5}">
                      <a16:colId xmlns:a16="http://schemas.microsoft.com/office/drawing/2014/main" val="768038676"/>
                    </a:ext>
                  </a:extLst>
                </a:gridCol>
                <a:gridCol w="372037">
                  <a:extLst>
                    <a:ext uri="{9D8B030D-6E8A-4147-A177-3AD203B41FA5}">
                      <a16:colId xmlns:a16="http://schemas.microsoft.com/office/drawing/2014/main" val="1627170102"/>
                    </a:ext>
                  </a:extLst>
                </a:gridCol>
                <a:gridCol w="372037">
                  <a:extLst>
                    <a:ext uri="{9D8B030D-6E8A-4147-A177-3AD203B41FA5}">
                      <a16:colId xmlns:a16="http://schemas.microsoft.com/office/drawing/2014/main" val="3884262071"/>
                    </a:ext>
                  </a:extLst>
                </a:gridCol>
                <a:gridCol w="372037">
                  <a:extLst>
                    <a:ext uri="{9D8B030D-6E8A-4147-A177-3AD203B41FA5}">
                      <a16:colId xmlns:a16="http://schemas.microsoft.com/office/drawing/2014/main" val="3050857246"/>
                    </a:ext>
                  </a:extLst>
                </a:gridCol>
                <a:gridCol w="372037">
                  <a:extLst>
                    <a:ext uri="{9D8B030D-6E8A-4147-A177-3AD203B41FA5}">
                      <a16:colId xmlns:a16="http://schemas.microsoft.com/office/drawing/2014/main" val="39393366"/>
                    </a:ext>
                  </a:extLst>
                </a:gridCol>
                <a:gridCol w="372037">
                  <a:extLst>
                    <a:ext uri="{9D8B030D-6E8A-4147-A177-3AD203B41FA5}">
                      <a16:colId xmlns:a16="http://schemas.microsoft.com/office/drawing/2014/main" val="616416013"/>
                    </a:ext>
                  </a:extLst>
                </a:gridCol>
                <a:gridCol w="372037">
                  <a:extLst>
                    <a:ext uri="{9D8B030D-6E8A-4147-A177-3AD203B41FA5}">
                      <a16:colId xmlns:a16="http://schemas.microsoft.com/office/drawing/2014/main" val="4152566935"/>
                    </a:ext>
                  </a:extLst>
                </a:gridCol>
                <a:gridCol w="372037">
                  <a:extLst>
                    <a:ext uri="{9D8B030D-6E8A-4147-A177-3AD203B41FA5}">
                      <a16:colId xmlns:a16="http://schemas.microsoft.com/office/drawing/2014/main" val="2852656876"/>
                    </a:ext>
                  </a:extLst>
                </a:gridCol>
                <a:gridCol w="372037">
                  <a:extLst>
                    <a:ext uri="{9D8B030D-6E8A-4147-A177-3AD203B41FA5}">
                      <a16:colId xmlns:a16="http://schemas.microsoft.com/office/drawing/2014/main" val="1825732354"/>
                    </a:ext>
                  </a:extLst>
                </a:gridCol>
                <a:gridCol w="372037">
                  <a:extLst>
                    <a:ext uri="{9D8B030D-6E8A-4147-A177-3AD203B41FA5}">
                      <a16:colId xmlns:a16="http://schemas.microsoft.com/office/drawing/2014/main" val="1697346035"/>
                    </a:ext>
                  </a:extLst>
                </a:gridCol>
                <a:gridCol w="372037">
                  <a:extLst>
                    <a:ext uri="{9D8B030D-6E8A-4147-A177-3AD203B41FA5}">
                      <a16:colId xmlns:a16="http://schemas.microsoft.com/office/drawing/2014/main" val="3866668438"/>
                    </a:ext>
                  </a:extLst>
                </a:gridCol>
                <a:gridCol w="372037">
                  <a:extLst>
                    <a:ext uri="{9D8B030D-6E8A-4147-A177-3AD203B41FA5}">
                      <a16:colId xmlns:a16="http://schemas.microsoft.com/office/drawing/2014/main" val="318406802"/>
                    </a:ext>
                  </a:extLst>
                </a:gridCol>
                <a:gridCol w="372037">
                  <a:extLst>
                    <a:ext uri="{9D8B030D-6E8A-4147-A177-3AD203B41FA5}">
                      <a16:colId xmlns:a16="http://schemas.microsoft.com/office/drawing/2014/main" val="1124821616"/>
                    </a:ext>
                  </a:extLst>
                </a:gridCol>
                <a:gridCol w="372037">
                  <a:extLst>
                    <a:ext uri="{9D8B030D-6E8A-4147-A177-3AD203B41FA5}">
                      <a16:colId xmlns:a16="http://schemas.microsoft.com/office/drawing/2014/main" val="723615322"/>
                    </a:ext>
                  </a:extLst>
                </a:gridCol>
              </a:tblGrid>
              <a:tr h="38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chemeClr val="bg1"/>
                        </a:solidFill>
                        <a:effectLst/>
                        <a:latin typeface="Century Gothic" panose="020B0502020202020204" pitchFamily="34" charset="0"/>
                      </a:endParaRPr>
                    </a:p>
                  </a:txBody>
                  <a:tcPr anchor="ctr">
                    <a:lnL w="28575"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C9C9F5"/>
                          </a:solidFill>
                          <a:effectLst/>
                          <a:latin typeface="Century Gothic" panose="020B0502020202020204" pitchFamily="34" charset="0"/>
                        </a:rPr>
                        <a:t>1</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3</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4</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5</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6</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7</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8</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9</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10</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11</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12</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13</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14</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15</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16</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17</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18</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19</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20</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21</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22</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23</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24</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extLst>
                  <a:ext uri="{0D108BD9-81ED-4DB2-BD59-A6C34878D82A}">
                    <a16:rowId xmlns:a16="http://schemas.microsoft.com/office/drawing/2014/main" val="516212170"/>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Identify High-Value Prospects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7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9800">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Engage Target Accounts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9800">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Deepen Engagements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Start Partnerships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Secure Partnerships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Evaluate Campaign</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extLst>
                  <a:ext uri="{0D108BD9-81ED-4DB2-BD59-A6C34878D82A}">
                    <a16:rowId xmlns:a16="http://schemas.microsoft.com/office/drawing/2014/main" val="335610679"/>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4027302525"/>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75643349"/>
                  </a:ext>
                </a:extLst>
              </a:tr>
            </a:tbl>
          </a:graphicData>
        </a:graphic>
      </p:graphicFrame>
      <p:sp>
        <p:nvSpPr>
          <p:cNvPr id="3" name="TextBox 2">
            <a:extLst>
              <a:ext uri="{FF2B5EF4-FFF2-40B4-BE49-F238E27FC236}">
                <a16:creationId xmlns:a16="http://schemas.microsoft.com/office/drawing/2014/main" id="{ECCFB8C4-76BB-FAC2-162C-B2D86E423C16}"/>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Timeline</a:t>
            </a:r>
            <a:endParaRPr lang="en-US" sz="3200" dirty="0">
              <a:solidFill>
                <a:srgbClr val="02096E"/>
              </a:solidFill>
              <a:latin typeface="Century Gothic" panose="020B0502020202020204" pitchFamily="34" charset="0"/>
            </a:endParaRPr>
          </a:p>
        </p:txBody>
      </p:sp>
      <p:grpSp>
        <p:nvGrpSpPr>
          <p:cNvPr id="2" name="Group 1">
            <a:extLst>
              <a:ext uri="{FF2B5EF4-FFF2-40B4-BE49-F238E27FC236}">
                <a16:creationId xmlns:a16="http://schemas.microsoft.com/office/drawing/2014/main" id="{1195DC1D-3039-75FA-20A2-E9802449280F}"/>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97806A8A-74D7-67B2-3D3E-D7D9AEB4DD09}"/>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72359D10-871D-5FBC-3670-636BC5C6740C}"/>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091CAADE-ABDE-7344-8D20-D7E3C5EE17E4}"/>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638FCF07-439E-C946-D7AE-D55E5B4271A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8B4C8D2D-D29A-B69B-BE01-517651448E9A}"/>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2F6597B4-5C01-3FDE-7AFB-082F27264E9F}"/>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3FCF3D99-9C7E-E98C-5B27-8219F723391D}"/>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A3C1FFC-F05D-CF24-AE18-CA373105DAF1}"/>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0C2B757-25AE-5A4B-CDF2-4669CADD2053}"/>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B902117-32B3-B177-A7D1-A01E163DA0C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CC635709-2BBE-0327-9F1C-58B9EE2A3D11}"/>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45D90BB5-B6B9-8B81-1EC7-B3A22C540F39}"/>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F0CD8A4-461B-5536-E497-FDA932B9A9A2}"/>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A5D80D2A-FC28-EDFF-04A1-4164D0DC281C}"/>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621EFD2-2524-330E-7612-3D18EBA499B9}"/>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C08E15D7-23F8-D6E8-AAFE-4B74689050C6}"/>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6876DABF-477C-3BC6-F3BC-CDF57DA94841}"/>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0A91C4CA-4859-5481-BB0B-FEDCAAB93C61}"/>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8314F07F-5DBC-77A5-A4FB-8AC9FA9DE0D1}"/>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4569C6E-3F76-4A33-73D6-13330F2022C3}"/>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7AB29F07-34C6-DB17-65DE-C2DB3639B4DD}"/>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3AA6BB25-80EC-2286-38D9-249A50EC6182}"/>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EFB54863-A9C0-D6F5-031F-C435F9C0AB89}"/>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E69A7DA-FA8B-91B7-7322-B35005849155}"/>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26570115-671E-F8CC-9251-F84412E56F1F}"/>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5096BB38-790D-95A2-FE07-428969CCEAB4}"/>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C6FE497B-B6EF-904E-D45E-279661D6EEBB}"/>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B52F7F6D-60F8-D919-5987-56F053DE46A8}"/>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CC3EEFD0-982F-8AEC-9F3F-EC7314C4358D}"/>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37" name="TextBox 36">
            <a:extLst>
              <a:ext uri="{FF2B5EF4-FFF2-40B4-BE49-F238E27FC236}">
                <a16:creationId xmlns:a16="http://schemas.microsoft.com/office/drawing/2014/main" id="{79D95F32-EA8C-ACA4-5777-9EB074F3F4B0}"/>
              </a:ext>
            </a:extLst>
          </p:cNvPr>
          <p:cNvSpPr txBox="1"/>
          <p:nvPr/>
        </p:nvSpPr>
        <p:spPr>
          <a:xfrm>
            <a:off x="272797" y="1061588"/>
            <a:ext cx="1678329" cy="523220"/>
          </a:xfrm>
          <a:prstGeom prst="rect">
            <a:avLst/>
          </a:prstGeom>
          <a:noFill/>
        </p:spPr>
        <p:txBody>
          <a:bodyPr wrap="square">
            <a:spAutoFit/>
          </a:bodyPr>
          <a:lstStyle/>
          <a:p>
            <a:r>
              <a:rPr lang="en-US" sz="1400" dirty="0">
                <a:solidFill>
                  <a:srgbClr val="030C8A"/>
                </a:solidFill>
                <a:latin typeface="Century Gothic" panose="020B0502020202020204" pitchFamily="34" charset="0"/>
              </a:rPr>
              <a:t>Phase / </a:t>
            </a:r>
          </a:p>
          <a:p>
            <a:r>
              <a:rPr lang="en-US" sz="1400" dirty="0">
                <a:solidFill>
                  <a:srgbClr val="030C8A"/>
                </a:solidFill>
                <a:latin typeface="Century Gothic" panose="020B0502020202020204" pitchFamily="34" charset="0"/>
              </a:rPr>
              <a:t>Milestone</a:t>
            </a:r>
          </a:p>
        </p:txBody>
      </p:sp>
      <p:sp>
        <p:nvSpPr>
          <p:cNvPr id="7" name="TextBox 6">
            <a:extLst>
              <a:ext uri="{FF2B5EF4-FFF2-40B4-BE49-F238E27FC236}">
                <a16:creationId xmlns:a16="http://schemas.microsoft.com/office/drawing/2014/main" id="{9BA0161D-4EA6-13DC-A69E-C9ACC3C88232}"/>
              </a:ext>
            </a:extLst>
          </p:cNvPr>
          <p:cNvSpPr txBox="1"/>
          <p:nvPr/>
        </p:nvSpPr>
        <p:spPr>
          <a:xfrm>
            <a:off x="2361235" y="1274904"/>
            <a:ext cx="686195" cy="307777"/>
          </a:xfrm>
          <a:prstGeom prst="rect">
            <a:avLst/>
          </a:prstGeom>
          <a:noFill/>
        </p:spPr>
        <p:txBody>
          <a:bodyPr wrap="square">
            <a:spAutoFit/>
          </a:bodyPr>
          <a:lstStyle/>
          <a:p>
            <a:pPr algn="r"/>
            <a:r>
              <a:rPr lang="en-US" sz="1400" dirty="0">
                <a:solidFill>
                  <a:srgbClr val="5F5E73"/>
                </a:solidFill>
                <a:latin typeface="Century Gothic" panose="020B0502020202020204" pitchFamily="34" charset="0"/>
              </a:rPr>
              <a:t>Week</a:t>
            </a:r>
          </a:p>
        </p:txBody>
      </p:sp>
      <p:sp>
        <p:nvSpPr>
          <p:cNvPr id="8" name="Rounded Rectangle 7">
            <a:extLst>
              <a:ext uri="{FF2B5EF4-FFF2-40B4-BE49-F238E27FC236}">
                <a16:creationId xmlns:a16="http://schemas.microsoft.com/office/drawing/2014/main" id="{5C3AB9DE-3A8C-9113-FBEF-018ADEAC41F5}"/>
              </a:ext>
            </a:extLst>
          </p:cNvPr>
          <p:cNvSpPr/>
          <p:nvPr/>
        </p:nvSpPr>
        <p:spPr>
          <a:xfrm>
            <a:off x="3070580" y="815094"/>
            <a:ext cx="219456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Q1</a:t>
            </a:r>
          </a:p>
        </p:txBody>
      </p:sp>
      <p:sp>
        <p:nvSpPr>
          <p:cNvPr id="9" name="Rounded Rectangle 8">
            <a:extLst>
              <a:ext uri="{FF2B5EF4-FFF2-40B4-BE49-F238E27FC236}">
                <a16:creationId xmlns:a16="http://schemas.microsoft.com/office/drawing/2014/main" id="{CB4F97F7-9CBF-B108-9263-9CDF7E332B5B}"/>
              </a:ext>
            </a:extLst>
          </p:cNvPr>
          <p:cNvSpPr/>
          <p:nvPr/>
        </p:nvSpPr>
        <p:spPr>
          <a:xfrm>
            <a:off x="5304841" y="815094"/>
            <a:ext cx="219456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Q2</a:t>
            </a:r>
          </a:p>
        </p:txBody>
      </p:sp>
      <p:sp>
        <p:nvSpPr>
          <p:cNvPr id="10" name="Rounded Rectangle 9">
            <a:extLst>
              <a:ext uri="{FF2B5EF4-FFF2-40B4-BE49-F238E27FC236}">
                <a16:creationId xmlns:a16="http://schemas.microsoft.com/office/drawing/2014/main" id="{8F4F16FD-D8D5-046C-3AD2-07E6B90E2770}"/>
              </a:ext>
            </a:extLst>
          </p:cNvPr>
          <p:cNvSpPr/>
          <p:nvPr/>
        </p:nvSpPr>
        <p:spPr>
          <a:xfrm>
            <a:off x="7539102" y="815094"/>
            <a:ext cx="219456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Q3</a:t>
            </a:r>
          </a:p>
        </p:txBody>
      </p:sp>
      <p:sp>
        <p:nvSpPr>
          <p:cNvPr id="14" name="Rounded Rectangle 13">
            <a:extLst>
              <a:ext uri="{FF2B5EF4-FFF2-40B4-BE49-F238E27FC236}">
                <a16:creationId xmlns:a16="http://schemas.microsoft.com/office/drawing/2014/main" id="{4C59C8D7-62BC-24FA-05FB-6D5830B88BFB}"/>
              </a:ext>
            </a:extLst>
          </p:cNvPr>
          <p:cNvSpPr/>
          <p:nvPr/>
        </p:nvSpPr>
        <p:spPr>
          <a:xfrm>
            <a:off x="9773364" y="815094"/>
            <a:ext cx="2194560" cy="325545"/>
          </a:xfrm>
          <a:prstGeom prst="roundRect">
            <a:avLst>
              <a:gd name="adj" fmla="val 44954"/>
            </a:avLst>
          </a:prstGeom>
          <a:solidFill>
            <a:srgbClr val="D67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Q4</a:t>
            </a:r>
          </a:p>
        </p:txBody>
      </p:sp>
      <p:sp>
        <p:nvSpPr>
          <p:cNvPr id="16" name="TextBox 15">
            <a:extLst>
              <a:ext uri="{FF2B5EF4-FFF2-40B4-BE49-F238E27FC236}">
                <a16:creationId xmlns:a16="http://schemas.microsoft.com/office/drawing/2014/main" id="{E741A940-EFB3-44D8-737C-84C10D5A8178}"/>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Show the phase/milestone (and relevant deadline) to guide the execution of the strategy.</a:t>
            </a:r>
          </a:p>
        </p:txBody>
      </p:sp>
    </p:spTree>
    <p:extLst>
      <p:ext uri="{BB962C8B-B14F-4D97-AF65-F5344CB8AC3E}">
        <p14:creationId xmlns:p14="http://schemas.microsoft.com/office/powerpoint/2010/main" val="32290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C6B1A-B3EA-F233-4409-B1DFB3100AF5}"/>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72DEB189-DF4F-D4A9-F8F6-AFF19B3CB8C8}"/>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591FDF83-8084-4097-E07D-86595CFBF921}"/>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E826A83-2EC5-9F71-EBBC-C2D772C77BF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27879E5-F76A-8C15-0315-6873023341C4}"/>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063B5281-7E85-310B-C0F0-4A26750CEEE1}"/>
              </a:ext>
            </a:extLst>
          </p:cNvPr>
          <p:cNvGraphicFramePr>
            <a:graphicFrameLocks noGrp="1"/>
          </p:cNvGraphicFramePr>
          <p:nvPr>
            <p:extLst>
              <p:ext uri="{D42A27DB-BD31-4B8C-83A1-F6EECF244321}">
                <p14:modId xmlns:p14="http://schemas.microsoft.com/office/powerpoint/2010/main" val="2560830443"/>
              </p:ext>
            </p:extLst>
          </p:nvPr>
        </p:nvGraphicFramePr>
        <p:xfrm>
          <a:off x="324092" y="900783"/>
          <a:ext cx="11643836" cy="5397306"/>
        </p:xfrm>
        <a:graphic>
          <a:graphicData uri="http://schemas.openxmlformats.org/drawingml/2006/table">
            <a:tbl>
              <a:tblPr firstRow="1" bandRow="1">
                <a:tableStyleId>{5C22544A-7EE6-4342-B048-85BDC9FD1C3A}</a:tableStyleId>
              </a:tblPr>
              <a:tblGrid>
                <a:gridCol w="5856789">
                  <a:extLst>
                    <a:ext uri="{9D8B030D-6E8A-4147-A177-3AD203B41FA5}">
                      <a16:colId xmlns:a16="http://schemas.microsoft.com/office/drawing/2014/main" val="3581979655"/>
                    </a:ext>
                  </a:extLst>
                </a:gridCol>
                <a:gridCol w="960699">
                  <a:extLst>
                    <a:ext uri="{9D8B030D-6E8A-4147-A177-3AD203B41FA5}">
                      <a16:colId xmlns:a16="http://schemas.microsoft.com/office/drawing/2014/main" val="3414664192"/>
                    </a:ext>
                  </a:extLst>
                </a:gridCol>
                <a:gridCol w="2106592">
                  <a:extLst>
                    <a:ext uri="{9D8B030D-6E8A-4147-A177-3AD203B41FA5}">
                      <a16:colId xmlns:a16="http://schemas.microsoft.com/office/drawing/2014/main" val="395928911"/>
                    </a:ext>
                  </a:extLst>
                </a:gridCol>
                <a:gridCol w="1359878">
                  <a:extLst>
                    <a:ext uri="{9D8B030D-6E8A-4147-A177-3AD203B41FA5}">
                      <a16:colId xmlns:a16="http://schemas.microsoft.com/office/drawing/2014/main" val="1766314388"/>
                    </a:ext>
                  </a:extLst>
                </a:gridCol>
                <a:gridCol w="1359878">
                  <a:extLst>
                    <a:ext uri="{9D8B030D-6E8A-4147-A177-3AD203B41FA5}">
                      <a16:colId xmlns:a16="http://schemas.microsoft.com/office/drawing/2014/main" val="1342114736"/>
                    </a:ext>
                  </a:extLst>
                </a:gridCol>
              </a:tblGrid>
              <a:tr h="4025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MILESTONE</a:t>
                      </a:r>
                    </a:p>
                  </a:txBody>
                  <a:tcPr marL="18288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67690"/>
                    </a:solidFill>
                  </a:tcPr>
                </a:tc>
                <a:tc>
                  <a:txBody>
                    <a:bodyPr/>
                    <a:lstStyle/>
                    <a:p>
                      <a:pPr algn="ctr" fontAlgn="b"/>
                      <a:r>
                        <a:rPr lang="en-US" sz="1200" b="0" i="0" u="none" strike="noStrike" dirty="0">
                          <a:solidFill>
                            <a:schemeClr val="bg1"/>
                          </a:solidFill>
                          <a:effectLst/>
                          <a:latin typeface="Century Gothic" panose="020B0502020202020204" pitchFamily="34" charset="0"/>
                        </a:rPr>
                        <a:t>PHASE</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tc>
                  <a:txBody>
                    <a:bodyPr/>
                    <a:lstStyle/>
                    <a:p>
                      <a:pPr algn="l" fontAlgn="b"/>
                      <a:r>
                        <a:rPr lang="en-US" sz="1200" b="0" i="0" u="none" strike="noStrike" dirty="0">
                          <a:solidFill>
                            <a:schemeClr val="bg1"/>
                          </a:solidFill>
                          <a:effectLst/>
                          <a:latin typeface="Century Gothic" panose="020B0502020202020204" pitchFamily="34" charset="0"/>
                        </a:rPr>
                        <a:t>Owner</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F5E73"/>
                    </a:solidFill>
                  </a:tcPr>
                </a:tc>
                <a:tc>
                  <a:txBody>
                    <a:bodyPr/>
                    <a:lstStyle/>
                    <a:p>
                      <a:pPr algn="ctr" fontAlgn="b"/>
                      <a:r>
                        <a:rPr lang="en-US" sz="1200" b="0" i="0" u="none" strike="noStrike" dirty="0">
                          <a:solidFill>
                            <a:schemeClr val="bg1"/>
                          </a:solidFill>
                          <a:effectLst/>
                          <a:latin typeface="Century Gothic" panose="020B0502020202020204" pitchFamily="34" charset="0"/>
                        </a:rPr>
                        <a:t>Expected Start</a:t>
                      </a: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04E68"/>
                    </a:solidFill>
                  </a:tcPr>
                </a:tc>
                <a:tc>
                  <a:txBody>
                    <a:bodyPr/>
                    <a:lstStyle/>
                    <a:p>
                      <a:pPr algn="ctr" fontAlgn="b"/>
                      <a:r>
                        <a:rPr lang="en-US" sz="1200" b="0" i="0" u="none" strike="noStrike" dirty="0">
                          <a:solidFill>
                            <a:srgbClr val="F2F4FA"/>
                          </a:solidFill>
                          <a:effectLst/>
                          <a:latin typeface="Century Gothic" panose="020B0502020202020204" pitchFamily="34" charset="0"/>
                        </a:rPr>
                        <a:t>Deadline</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04E68"/>
                    </a:solidFill>
                  </a:tcPr>
                </a:tc>
                <a:extLst>
                  <a:ext uri="{0D108BD9-81ED-4DB2-BD59-A6C34878D82A}">
                    <a16:rowId xmlns:a16="http://schemas.microsoft.com/office/drawing/2014/main" val="516212170"/>
                  </a:ext>
                </a:extLst>
              </a:tr>
              <a:tr h="416228">
                <a:tc>
                  <a:txBody>
                    <a:bodyPr/>
                    <a:lstStyle/>
                    <a:p>
                      <a:pPr algn="l" fontAlgn="b"/>
                      <a:r>
                        <a:rPr lang="en-US" sz="1400" b="0" i="0" u="none" strike="noStrike" dirty="0">
                          <a:solidFill>
                            <a:schemeClr val="tx1"/>
                          </a:solidFill>
                          <a:effectLst/>
                          <a:latin typeface="Century Gothic" panose="020B0502020202020204" pitchFamily="34" charset="0"/>
                        </a:rPr>
                        <a:t>Text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en-US" sz="1800" b="1" i="0" u="none" strike="noStrike" dirty="0">
                          <a:solidFill>
                            <a:srgbClr val="9494B5"/>
                          </a:solidFill>
                          <a:effectLst/>
                          <a:latin typeface="Century Gothic" panose="020B0502020202020204" pitchFamily="34" charset="0"/>
                        </a:rPr>
                        <a:t>1</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rPr>
                        <a:t>00/00/0000</a:t>
                      </a: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02075A"/>
                          </a:solidFill>
                          <a:effectLst/>
                          <a:uLnTx/>
                          <a:uFillTx/>
                          <a:latin typeface="Century Gothic" panose="020B0502020202020204" pitchFamily="34" charset="0"/>
                          <a:ea typeface="+mn-ea"/>
                          <a:cs typeface="+mn-cs"/>
                        </a:rPr>
                        <a:t>00/00/0000</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238185335"/>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691821193"/>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96519759"/>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965439806"/>
                  </a:ext>
                </a:extLst>
              </a:tr>
              <a:tr h="41622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122444516"/>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35610679"/>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328540952"/>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197825981"/>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638536477"/>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45160043"/>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4027302525"/>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75643349"/>
                  </a:ext>
                </a:extLst>
              </a:tr>
            </a:tbl>
          </a:graphicData>
        </a:graphic>
      </p:graphicFrame>
      <p:sp>
        <p:nvSpPr>
          <p:cNvPr id="3" name="TextBox 2">
            <a:extLst>
              <a:ext uri="{FF2B5EF4-FFF2-40B4-BE49-F238E27FC236}">
                <a16:creationId xmlns:a16="http://schemas.microsoft.com/office/drawing/2014/main" id="{B90F0051-932F-E2E8-F78F-201B19A1D6AB}"/>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Timeline</a:t>
            </a:r>
            <a:endParaRPr lang="en-US" sz="3200" dirty="0">
              <a:solidFill>
                <a:srgbClr val="02096E"/>
              </a:solidFill>
              <a:latin typeface="Century Gothic" panose="020B0502020202020204" pitchFamily="34" charset="0"/>
            </a:endParaRPr>
          </a:p>
        </p:txBody>
      </p:sp>
      <p:grpSp>
        <p:nvGrpSpPr>
          <p:cNvPr id="2" name="Group 1">
            <a:extLst>
              <a:ext uri="{FF2B5EF4-FFF2-40B4-BE49-F238E27FC236}">
                <a16:creationId xmlns:a16="http://schemas.microsoft.com/office/drawing/2014/main" id="{0184D4E0-A5E5-781B-FB2F-EABB44FAA8F7}"/>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D4FB03D5-E35C-A70C-AB63-59A798DA72A8}"/>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6885075B-55CF-A46E-53D8-DE2358816351}"/>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785EE27C-57EB-E936-AAF5-712FD996DC6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CDAC0626-C0B1-1439-D148-2ADA3D2BD0C5}"/>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4F19C86E-61D5-6995-DF6C-F133B5B79D0B}"/>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B2B49271-2011-BAEE-9E6E-51A3ACABB7AF}"/>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B89FA679-A1CC-8F25-DB34-2CBE1363F1EC}"/>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6A7DB61-A1B8-F286-62F6-B54831829563}"/>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8C1739E7-689F-792E-2229-1EC99462354A}"/>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D5E9BFF-B4BB-886F-E9EB-73DD23472F5D}"/>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4575CCC1-76AD-FF2B-A157-B900C76E470A}"/>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AD77FE2-6D8F-6EA0-C9C5-AF082F412B9F}"/>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83B27F-E492-E688-9793-6EFB2B61A9C0}"/>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AB52386B-1144-8AE7-FB6A-9EBB69EE5541}"/>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46DC7D6-4015-F542-334D-FD2C51936F88}"/>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6CF4B06-8C00-ADB3-038A-08B2B4CA4426}"/>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E5F17FA-63DD-DCAE-2825-60793E38B7E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C89E400-5E2F-6EA2-97A6-5F2A458891A0}"/>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3865D555-3244-9ECC-7415-F3E4D2CE31AB}"/>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F80FF48C-8EF8-3878-B059-B683E39361B6}"/>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5E35394-174F-D906-B9D0-79390ED8DD3A}"/>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02278D97-490A-EE6C-B60B-1AAA4C06C3E9}"/>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79E6E438-8BF6-33BB-EE57-1511A0386B2F}"/>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3F32DFB4-40F6-22E5-6E7A-C38E9F9CC72F}"/>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94647409-E7E8-EFFA-0986-A94E6731F22F}"/>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56EEFD91-3DB5-4698-2836-D980A52F55E5}"/>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D1326239-4AEC-2E35-EE9E-51D18F3F4B11}"/>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A8474100-DEA8-32E6-324B-6790EAB0E7B2}"/>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1B3DE57A-91ED-88F4-5696-3CDD8227C729}"/>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16" name="TextBox 15">
            <a:extLst>
              <a:ext uri="{FF2B5EF4-FFF2-40B4-BE49-F238E27FC236}">
                <a16:creationId xmlns:a16="http://schemas.microsoft.com/office/drawing/2014/main" id="{DE4CABE6-6AFC-3BE7-528F-637C32928AC0}"/>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Show the phase/milestone (and relevant deadline) to guide the execution of the strategy.</a:t>
            </a:r>
          </a:p>
        </p:txBody>
      </p:sp>
    </p:spTree>
    <p:extLst>
      <p:ext uri="{BB962C8B-B14F-4D97-AF65-F5344CB8AC3E}">
        <p14:creationId xmlns:p14="http://schemas.microsoft.com/office/powerpoint/2010/main" val="3801313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00CB9-BD54-FB30-1C8F-018BBCA029D7}"/>
            </a:ext>
          </a:extLst>
        </p:cNvPr>
        <p:cNvGrpSpPr/>
        <p:nvPr/>
      </p:nvGrpSpPr>
      <p:grpSpPr>
        <a:xfrm>
          <a:off x="0" y="0"/>
          <a:ext cx="0" cy="0"/>
          <a:chOff x="0" y="0"/>
          <a:chExt cx="0" cy="0"/>
        </a:xfrm>
      </p:grpSpPr>
      <p:sp>
        <p:nvSpPr>
          <p:cNvPr id="37" name="Rectangle 36">
            <a:extLst>
              <a:ext uri="{FF2B5EF4-FFF2-40B4-BE49-F238E27FC236}">
                <a16:creationId xmlns:a16="http://schemas.microsoft.com/office/drawing/2014/main" id="{43F2B324-FE55-B369-F97A-41B5E57F5B20}"/>
              </a:ext>
            </a:extLst>
          </p:cNvPr>
          <p:cNvSpPr/>
          <p:nvPr/>
        </p:nvSpPr>
        <p:spPr>
          <a:xfrm>
            <a:off x="0" y="-3869"/>
            <a:ext cx="12192000"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sp>
        <p:nvSpPr>
          <p:cNvPr id="6" name="TextBox 5">
            <a:extLst>
              <a:ext uri="{FF2B5EF4-FFF2-40B4-BE49-F238E27FC236}">
                <a16:creationId xmlns:a16="http://schemas.microsoft.com/office/drawing/2014/main" id="{8BAC692D-66AF-389A-82CC-CAC85BCF6D5C}"/>
              </a:ext>
            </a:extLst>
          </p:cNvPr>
          <p:cNvSpPr txBox="1"/>
          <p:nvPr/>
        </p:nvSpPr>
        <p:spPr>
          <a:xfrm>
            <a:off x="249647" y="216762"/>
            <a:ext cx="3917239" cy="1077218"/>
          </a:xfrm>
          <a:prstGeom prst="rect">
            <a:avLst/>
          </a:prstGeom>
          <a:noFill/>
          <a:effectLst/>
        </p:spPr>
        <p:txBody>
          <a:bodyPr wrap="square" rtlCol="0">
            <a:spAutoFit/>
          </a:bodyPr>
          <a:lstStyle/>
          <a:p>
            <a:r>
              <a:rPr lang="en-US" sz="3200" i="0" u="none" strike="noStrike" dirty="0">
                <a:solidFill>
                  <a:srgbClr val="E9ECF7"/>
                </a:solidFill>
                <a:effectLst/>
                <a:latin typeface="Century Gothic" panose="020B0502020202020204" pitchFamily="34" charset="0"/>
              </a:rPr>
              <a:t>Review and Feedback Loop</a:t>
            </a:r>
            <a:endParaRPr lang="en-US" sz="3200" dirty="0">
              <a:solidFill>
                <a:srgbClr val="E9ECF7"/>
              </a:solidFill>
              <a:latin typeface="Century Gothic" panose="020B0502020202020204" pitchFamily="34" charset="0"/>
            </a:endParaRPr>
          </a:p>
        </p:txBody>
      </p:sp>
      <p:sp>
        <p:nvSpPr>
          <p:cNvPr id="1071" name="Rectangle 1070">
            <a:extLst>
              <a:ext uri="{FF2B5EF4-FFF2-40B4-BE49-F238E27FC236}">
                <a16:creationId xmlns:a16="http://schemas.microsoft.com/office/drawing/2014/main" id="{6FBE0DAB-50C9-6A23-8EDB-750E2ED52C71}"/>
              </a:ext>
            </a:extLst>
          </p:cNvPr>
          <p:cNvSpPr/>
          <p:nvPr/>
        </p:nvSpPr>
        <p:spPr>
          <a:xfrm>
            <a:off x="396574" y="2005268"/>
            <a:ext cx="4406919"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285750" indent="-285750">
              <a:spcAft>
                <a:spcPts val="1000"/>
              </a:spcAft>
              <a:buClr>
                <a:srgbClr val="5E5D73"/>
              </a:buClr>
              <a:buSzPct val="125000"/>
              <a:buFont typeface="Arial" panose="020B0604020202020204" pitchFamily="34" charset="0"/>
              <a:buChar char="•"/>
            </a:pPr>
            <a:endParaRPr lang="en-US" sz="2000" dirty="0">
              <a:solidFill>
                <a:schemeClr val="tx1"/>
              </a:solidFill>
              <a:latin typeface="Century Gothic" panose="020B0502020202020204" pitchFamily="34" charset="0"/>
            </a:endParaRPr>
          </a:p>
        </p:txBody>
      </p:sp>
      <p:grpSp>
        <p:nvGrpSpPr>
          <p:cNvPr id="7" name="Group 6">
            <a:extLst>
              <a:ext uri="{FF2B5EF4-FFF2-40B4-BE49-F238E27FC236}">
                <a16:creationId xmlns:a16="http://schemas.microsoft.com/office/drawing/2014/main" id="{40E2B784-8057-1F21-ED9E-094E9306CED7}"/>
              </a:ext>
            </a:extLst>
          </p:cNvPr>
          <p:cNvGrpSpPr>
            <a:grpSpLocks noChangeAspect="1"/>
          </p:cNvGrpSpPr>
          <p:nvPr/>
        </p:nvGrpSpPr>
        <p:grpSpPr>
          <a:xfrm>
            <a:off x="10600967" y="6144195"/>
            <a:ext cx="1325880" cy="625573"/>
            <a:chOff x="7146234" y="4423550"/>
            <a:chExt cx="4850063" cy="2288344"/>
          </a:xfrm>
          <a:solidFill>
            <a:srgbClr val="D0D3DE"/>
          </a:solidFill>
          <a:effectLst/>
        </p:grpSpPr>
        <p:grpSp>
          <p:nvGrpSpPr>
            <p:cNvPr id="8" name="Group 7">
              <a:extLst>
                <a:ext uri="{FF2B5EF4-FFF2-40B4-BE49-F238E27FC236}">
                  <a16:creationId xmlns:a16="http://schemas.microsoft.com/office/drawing/2014/main" id="{2B8721A6-C3BA-C217-47A4-D945CBF44510}"/>
                </a:ext>
              </a:extLst>
            </p:cNvPr>
            <p:cNvGrpSpPr/>
            <p:nvPr/>
          </p:nvGrpSpPr>
          <p:grpSpPr>
            <a:xfrm>
              <a:off x="7146234" y="4423550"/>
              <a:ext cx="4850063" cy="2288344"/>
              <a:chOff x="7146234" y="4423550"/>
              <a:chExt cx="4850063" cy="2288344"/>
            </a:xfrm>
            <a:grpFill/>
          </p:grpSpPr>
          <p:grpSp>
            <p:nvGrpSpPr>
              <p:cNvPr id="10" name="Graphic 3">
                <a:extLst>
                  <a:ext uri="{FF2B5EF4-FFF2-40B4-BE49-F238E27FC236}">
                    <a16:creationId xmlns:a16="http://schemas.microsoft.com/office/drawing/2014/main" id="{50B94FA6-D2B3-1C1E-5B57-21C7E5706843}"/>
                  </a:ext>
                </a:extLst>
              </p:cNvPr>
              <p:cNvGrpSpPr/>
              <p:nvPr/>
            </p:nvGrpSpPr>
            <p:grpSpPr>
              <a:xfrm>
                <a:off x="7146234" y="4423550"/>
                <a:ext cx="4850063" cy="1754651"/>
                <a:chOff x="0" y="0"/>
                <a:chExt cx="2642190" cy="956167"/>
              </a:xfrm>
              <a:grpFill/>
            </p:grpSpPr>
            <p:sp>
              <p:nvSpPr>
                <p:cNvPr id="40" name="Freeform 39">
                  <a:extLst>
                    <a:ext uri="{FF2B5EF4-FFF2-40B4-BE49-F238E27FC236}">
                      <a16:creationId xmlns:a16="http://schemas.microsoft.com/office/drawing/2014/main" id="{19AAFC5B-8398-2A60-E80F-6D0B34405983}"/>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92F2344-5193-A263-F91F-BCE76A80EE01}"/>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4D8C9C0F-898D-D01E-A3FA-D02E4244EA9E}"/>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1" name="Group 10">
                <a:extLst>
                  <a:ext uri="{FF2B5EF4-FFF2-40B4-BE49-F238E27FC236}">
                    <a16:creationId xmlns:a16="http://schemas.microsoft.com/office/drawing/2014/main" id="{940D04F2-DAED-4AE6-23B8-DDE38186B373}"/>
                  </a:ext>
                </a:extLst>
              </p:cNvPr>
              <p:cNvGrpSpPr>
                <a:grpSpLocks noChangeAspect="1"/>
              </p:cNvGrpSpPr>
              <p:nvPr/>
            </p:nvGrpSpPr>
            <p:grpSpPr>
              <a:xfrm>
                <a:off x="7146234" y="6320753"/>
                <a:ext cx="4846320" cy="391141"/>
                <a:chOff x="4725585" y="3319895"/>
                <a:chExt cx="2747209" cy="221724"/>
              </a:xfrm>
              <a:grpFill/>
            </p:grpSpPr>
            <p:sp>
              <p:nvSpPr>
                <p:cNvPr id="12" name="Freeform 11">
                  <a:extLst>
                    <a:ext uri="{FF2B5EF4-FFF2-40B4-BE49-F238E27FC236}">
                      <a16:creationId xmlns:a16="http://schemas.microsoft.com/office/drawing/2014/main" id="{ADAA53A3-D0E6-FBAC-BB42-B239B0956192}"/>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5931765-9BDB-86EA-1B17-EE0D3A69DB4A}"/>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1D97AEA1-9F2E-2CA1-D486-D5B78AD7A9B4}"/>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3A914D7-D372-6FE7-1115-3850629FA76B}"/>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D198390-5387-8D39-647D-FA2AFBBA616D}"/>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D383C437-59FC-0BAE-7802-EC9C00BEE686}"/>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5FA4BB-9DE9-F265-460A-30C754D10A3D}"/>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0B24531-D95C-8951-494C-7124D53F016B}"/>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9885BED-F6B6-5309-F7CD-BCBFB4983B45}"/>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DB7A8B8-78A3-A03A-59F7-B13B7E2F95AB}"/>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9A58E3A-3562-12CF-1805-053A36DE0F91}"/>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857EC2A-6E5B-5C36-4C65-B5153E0AB01B}"/>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38A62EEF-D12D-3A7D-5C44-840968AC3F5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D93E86D-F619-3C9A-DCAF-4B038B896332}"/>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CB4D122-6F3D-BECA-3DA1-58979062B93E}"/>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42F1347-C2B0-9B63-7041-69B8618EB0EE}"/>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6CAD9B8-45D4-693B-2CD7-5DA5E1ACFECE}"/>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D39821D-9B0D-3A02-BAA1-C58B82B25FFC}"/>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904F1AE-F7D6-20B3-0617-90CF996072B0}"/>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E1D3FBC8-2F5D-B623-A560-9C5E1275FF1F}"/>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E3B7253-0DD4-9F15-ED8E-9FAF9788FE2C}"/>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768F5C0F-C146-4FB7-B8D9-D6CD26ADDA9A}"/>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9" name="Freeform 8">
              <a:extLst>
                <a:ext uri="{FF2B5EF4-FFF2-40B4-BE49-F238E27FC236}">
                  <a16:creationId xmlns:a16="http://schemas.microsoft.com/office/drawing/2014/main" id="{456AAB37-22D4-9AF1-6BEB-E270CD8DD944}"/>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sp>
        <p:nvSpPr>
          <p:cNvPr id="52" name="TextBox 51">
            <a:extLst>
              <a:ext uri="{FF2B5EF4-FFF2-40B4-BE49-F238E27FC236}">
                <a16:creationId xmlns:a16="http://schemas.microsoft.com/office/drawing/2014/main" id="{4E5D53FF-2DE2-D403-A0E7-849622587C08}"/>
              </a:ext>
            </a:extLst>
          </p:cNvPr>
          <p:cNvSpPr txBox="1"/>
          <p:nvPr/>
        </p:nvSpPr>
        <p:spPr>
          <a:xfrm>
            <a:off x="6442370" y="1947393"/>
            <a:ext cx="4097438" cy="523220"/>
          </a:xfrm>
          <a:prstGeom prst="rect">
            <a:avLst/>
          </a:prstGeom>
          <a:noFill/>
          <a:effectLst/>
        </p:spPr>
        <p:txBody>
          <a:bodyPr wrap="square" rtlCol="0">
            <a:spAutoFit/>
          </a:bodyPr>
          <a:lstStyle/>
          <a:p>
            <a:r>
              <a:rPr lang="en-US" sz="2800" dirty="0">
                <a:solidFill>
                  <a:schemeClr val="bg1"/>
                </a:solidFill>
                <a:latin typeface="Century Gothic" panose="020B0502020202020204" pitchFamily="34" charset="0"/>
              </a:rPr>
              <a:t>Text</a:t>
            </a:r>
          </a:p>
        </p:txBody>
      </p:sp>
      <p:sp>
        <p:nvSpPr>
          <p:cNvPr id="43" name="TextBox 42">
            <a:extLst>
              <a:ext uri="{FF2B5EF4-FFF2-40B4-BE49-F238E27FC236}">
                <a16:creationId xmlns:a16="http://schemas.microsoft.com/office/drawing/2014/main" id="{3CA61C07-D192-BE2F-8BC2-28199F9A6338}"/>
              </a:ext>
            </a:extLst>
          </p:cNvPr>
          <p:cNvSpPr txBox="1"/>
          <p:nvPr/>
        </p:nvSpPr>
        <p:spPr>
          <a:xfrm>
            <a:off x="8491089" y="247327"/>
            <a:ext cx="3511559" cy="461665"/>
          </a:xfrm>
          <a:prstGeom prst="rect">
            <a:avLst/>
          </a:prstGeom>
          <a:noFill/>
        </p:spPr>
        <p:txBody>
          <a:bodyPr wrap="square">
            <a:spAutoFit/>
          </a:bodyPr>
          <a:lstStyle/>
          <a:p>
            <a:pPr algn="r"/>
            <a:r>
              <a:rPr lang="en-US" sz="1200" i="1" dirty="0">
                <a:solidFill>
                  <a:schemeClr val="bg1"/>
                </a:solidFill>
                <a:latin typeface="Century Gothic" panose="020B0502020202020204" pitchFamily="34" charset="0"/>
              </a:rPr>
              <a:t>Review the ABM strategy’s progress regularly, adapting the strategy as necessary.</a:t>
            </a:r>
          </a:p>
        </p:txBody>
      </p:sp>
      <p:pic>
        <p:nvPicPr>
          <p:cNvPr id="33" name="Graphic 32">
            <a:extLst>
              <a:ext uri="{FF2B5EF4-FFF2-40B4-BE49-F238E27FC236}">
                <a16:creationId xmlns:a16="http://schemas.microsoft.com/office/drawing/2014/main" id="{BD4D5297-9630-1D6D-8823-D015226E1D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80357" y="0"/>
            <a:ext cx="8875059" cy="6844058"/>
          </a:xfrm>
          <a:prstGeom prst="rect">
            <a:avLst/>
          </a:prstGeom>
        </p:spPr>
      </p:pic>
    </p:spTree>
    <p:extLst>
      <p:ext uri="{BB962C8B-B14F-4D97-AF65-F5344CB8AC3E}">
        <p14:creationId xmlns:p14="http://schemas.microsoft.com/office/powerpoint/2010/main" val="3248381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C098BA6F-C3F2-65EA-69BF-E6B81C170786}"/>
              </a:ext>
            </a:extLst>
          </p:cNvPr>
          <p:cNvGrpSpPr/>
          <p:nvPr/>
        </p:nvGrpSpPr>
        <p:grpSpPr>
          <a:xfrm>
            <a:off x="-1052951" y="0"/>
            <a:ext cx="6858001" cy="6858000"/>
            <a:chOff x="-3" y="0"/>
            <a:chExt cx="7777357" cy="6858000"/>
          </a:xfrm>
        </p:grpSpPr>
        <p:sp>
          <p:nvSpPr>
            <p:cNvPr id="39" name="Graphic 5">
              <a:extLst>
                <a:ext uri="{FF2B5EF4-FFF2-40B4-BE49-F238E27FC236}">
                  <a16:creationId xmlns:a16="http://schemas.microsoft.com/office/drawing/2014/main" id="{44605A55-EDF4-C36B-DA5A-5D94D4DD4762}"/>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40" name="Graphic 5">
              <a:extLst>
                <a:ext uri="{FF2B5EF4-FFF2-40B4-BE49-F238E27FC236}">
                  <a16:creationId xmlns:a16="http://schemas.microsoft.com/office/drawing/2014/main" id="{12332402-D369-7575-B943-78794F0FB1BB}"/>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41" name="Graphic 5">
              <a:extLst>
                <a:ext uri="{FF2B5EF4-FFF2-40B4-BE49-F238E27FC236}">
                  <a16:creationId xmlns:a16="http://schemas.microsoft.com/office/drawing/2014/main" id="{07C68C6F-6E71-E905-88FD-CD705D9AFA7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pSp>
        <p:nvGrpSpPr>
          <p:cNvPr id="3" name="Group 2">
            <a:extLst>
              <a:ext uri="{FF2B5EF4-FFF2-40B4-BE49-F238E27FC236}">
                <a16:creationId xmlns:a16="http://schemas.microsoft.com/office/drawing/2014/main" id="{AD2D4C7B-D807-20DD-B644-F317300BCD32}"/>
              </a:ext>
            </a:extLst>
          </p:cNvPr>
          <p:cNvGrpSpPr/>
          <p:nvPr/>
        </p:nvGrpSpPr>
        <p:grpSpPr>
          <a:xfrm>
            <a:off x="7146234" y="4423550"/>
            <a:ext cx="4850063" cy="2288344"/>
            <a:chOff x="7146234" y="4423550"/>
            <a:chExt cx="4850063" cy="2288344"/>
          </a:xfrm>
        </p:grpSpPr>
        <p:grpSp>
          <p:nvGrpSpPr>
            <p:cNvPr id="4" name="Group 3">
              <a:extLst>
                <a:ext uri="{FF2B5EF4-FFF2-40B4-BE49-F238E27FC236}">
                  <a16:creationId xmlns:a16="http://schemas.microsoft.com/office/drawing/2014/main" id="{BFC63B3B-C4F3-9637-EB50-96CE04945CA7}"/>
                </a:ext>
              </a:extLst>
            </p:cNvPr>
            <p:cNvGrpSpPr/>
            <p:nvPr/>
          </p:nvGrpSpPr>
          <p:grpSpPr>
            <a:xfrm>
              <a:off x="7146234" y="4423550"/>
              <a:ext cx="4850063" cy="2288344"/>
              <a:chOff x="7146234" y="4423550"/>
              <a:chExt cx="4850063" cy="2288344"/>
            </a:xfrm>
          </p:grpSpPr>
          <p:grpSp>
            <p:nvGrpSpPr>
              <p:cNvPr id="11" name="Graphic 3">
                <a:extLst>
                  <a:ext uri="{FF2B5EF4-FFF2-40B4-BE49-F238E27FC236}">
                    <a16:creationId xmlns:a16="http://schemas.microsoft.com/office/drawing/2014/main" id="{E8ED803D-DFDE-20DE-3077-85CA0188E78C}"/>
                  </a:ext>
                </a:extLst>
              </p:cNvPr>
              <p:cNvGrpSpPr/>
              <p:nvPr/>
            </p:nvGrpSpPr>
            <p:grpSpPr>
              <a:xfrm>
                <a:off x="7146234" y="4423550"/>
                <a:ext cx="4850063" cy="1754651"/>
                <a:chOff x="0" y="0"/>
                <a:chExt cx="2642190" cy="956167"/>
              </a:xfrm>
              <a:solidFill>
                <a:srgbClr val="0033A3"/>
              </a:solidFill>
            </p:grpSpPr>
            <p:sp>
              <p:nvSpPr>
                <p:cNvPr id="35" name="Freeform 34">
                  <a:extLst>
                    <a:ext uri="{FF2B5EF4-FFF2-40B4-BE49-F238E27FC236}">
                      <a16:creationId xmlns:a16="http://schemas.microsoft.com/office/drawing/2014/main" id="{599D25F1-CC3B-BEC9-382F-1F6F46E949E1}"/>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Freeform 35">
                  <a:extLst>
                    <a:ext uri="{FF2B5EF4-FFF2-40B4-BE49-F238E27FC236}">
                      <a16:creationId xmlns:a16="http://schemas.microsoft.com/office/drawing/2014/main" id="{35D23FF6-849A-9586-186C-57777BD2CA94}"/>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reeform 36">
                  <a:extLst>
                    <a:ext uri="{FF2B5EF4-FFF2-40B4-BE49-F238E27FC236}">
                      <a16:creationId xmlns:a16="http://schemas.microsoft.com/office/drawing/2014/main" id="{6F925D30-2648-4C8F-34DC-76381B1BC824}"/>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2" name="Group 11">
                <a:extLst>
                  <a:ext uri="{FF2B5EF4-FFF2-40B4-BE49-F238E27FC236}">
                    <a16:creationId xmlns:a16="http://schemas.microsoft.com/office/drawing/2014/main" id="{1557C9D9-E3C3-4EBF-7C72-EC43D064E97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3" name="Freeform 12">
                  <a:extLst>
                    <a:ext uri="{FF2B5EF4-FFF2-40B4-BE49-F238E27FC236}">
                      <a16:creationId xmlns:a16="http://schemas.microsoft.com/office/drawing/2014/main" id="{C7D4A13B-DFBE-890C-4636-3FFE25D11C20}"/>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2FA7920-1E1D-AED3-CC24-51F216F35003}"/>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DFA8C366-97DB-7792-8254-B6A2BE9843C2}"/>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4A45D53-D740-DE97-D9B8-4E05073FDE88}"/>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09901EFB-AD44-1A6D-67EE-E4AC1A3B5EAC}"/>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F58282-5959-9194-9A8D-BC8CBE092C56}"/>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E55B990-A957-7F5B-CCDD-76CF05056286}"/>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6C8956D-F75E-97C3-0CD0-7083FB108AEC}"/>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7B191404-4103-0A3A-DA8D-80A94DDE5707}"/>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CB1D6C1-074A-3B48-2767-99F2DAAA7466}"/>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C45B970-C962-0CD2-EA39-E975A72795A4}"/>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D81C065-0075-48E6-AF38-D728B42B66B6}"/>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EAC3915-1FB4-CBB1-DA42-DA9096ABAB7E}"/>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D2185D2-729F-FD45-BDEF-FA334EC7E2DE}"/>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6378ACC-111B-24DA-BB8E-50691DC32B39}"/>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645CBCEB-54C4-F6FA-028D-D2C8F96E03B5}"/>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8EEC5D90-ACCF-B7FB-0A5D-E812F44E6C16}"/>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4A84837B-D519-EC6D-2AFC-7F370C1F01F9}"/>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E0C0C3A5-1FCF-C676-ACAB-ED8AE124E2D1}"/>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FE565CB-BDC2-EC60-9B01-97A24C177A53}"/>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3407F343-8631-B62C-2966-A0AA34082772}"/>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0ED2DF63-1767-D5CA-AE80-29FAFF24EA70}"/>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0" name="Freeform 9">
              <a:extLst>
                <a:ext uri="{FF2B5EF4-FFF2-40B4-BE49-F238E27FC236}">
                  <a16:creationId xmlns:a16="http://schemas.microsoft.com/office/drawing/2014/main" id="{30F91838-62D2-B82F-02EA-4AF8990E4925}"/>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grpSp>
        <p:nvGrpSpPr>
          <p:cNvPr id="44" name="Graphic 42">
            <a:extLst>
              <a:ext uri="{FF2B5EF4-FFF2-40B4-BE49-F238E27FC236}">
                <a16:creationId xmlns:a16="http://schemas.microsoft.com/office/drawing/2014/main" id="{38A40C06-2D58-7B54-4BC4-94E06AFAC892}"/>
              </a:ext>
            </a:extLst>
          </p:cNvPr>
          <p:cNvGrpSpPr/>
          <p:nvPr/>
        </p:nvGrpSpPr>
        <p:grpSpPr>
          <a:xfrm>
            <a:off x="487732" y="729491"/>
            <a:ext cx="6898662" cy="2947578"/>
            <a:chOff x="3565284" y="1953425"/>
            <a:chExt cx="5044449" cy="2155332"/>
          </a:xfrm>
          <a:solidFill>
            <a:srgbClr val="030D8A"/>
          </a:solidFill>
        </p:grpSpPr>
        <p:sp>
          <p:nvSpPr>
            <p:cNvPr id="45" name="Freeform 44">
              <a:extLst>
                <a:ext uri="{FF2B5EF4-FFF2-40B4-BE49-F238E27FC236}">
                  <a16:creationId xmlns:a16="http://schemas.microsoft.com/office/drawing/2014/main" id="{0DFC7846-53BA-9615-3876-8D1BD0A1AD3C}"/>
                </a:ext>
              </a:extLst>
            </p:cNvPr>
            <p:cNvSpPr/>
            <p:nvPr/>
          </p:nvSpPr>
          <p:spPr>
            <a:xfrm>
              <a:off x="3565284" y="1956088"/>
              <a:ext cx="424600" cy="489348"/>
            </a:xfrm>
            <a:custGeom>
              <a:avLst/>
              <a:gdLst>
                <a:gd name="connsiteX0" fmla="*/ 410104 w 424600"/>
                <a:gd name="connsiteY0" fmla="*/ 489239 h 489348"/>
                <a:gd name="connsiteX1" fmla="*/ 394518 w 424600"/>
                <a:gd name="connsiteY1" fmla="*/ 478848 h 489348"/>
                <a:gd name="connsiteX2" fmla="*/ 346893 w 424600"/>
                <a:gd name="connsiteY2" fmla="*/ 365414 h 489348"/>
                <a:gd name="connsiteX3" fmla="*/ 78461 w 424600"/>
                <a:gd name="connsiteY3" fmla="*/ 365414 h 489348"/>
                <a:gd name="connsiteX4" fmla="*/ 30836 w 424600"/>
                <a:gd name="connsiteY4" fmla="*/ 478848 h 489348"/>
                <a:gd name="connsiteX5" fmla="*/ 15249 w 424600"/>
                <a:gd name="connsiteY5" fmla="*/ 488373 h 489348"/>
                <a:gd name="connsiteX6" fmla="*/ 1395 w 424600"/>
                <a:gd name="connsiteY6" fmla="*/ 464993 h 489348"/>
                <a:gd name="connsiteX7" fmla="*/ 192761 w 424600"/>
                <a:gd name="connsiteY7" fmla="*/ 14721 h 489348"/>
                <a:gd name="connsiteX8" fmla="*/ 211811 w 424600"/>
                <a:gd name="connsiteY8" fmla="*/ 0 h 489348"/>
                <a:gd name="connsiteX9" fmla="*/ 229995 w 424600"/>
                <a:gd name="connsiteY9" fmla="*/ 14721 h 489348"/>
                <a:gd name="connsiteX10" fmla="*/ 423093 w 424600"/>
                <a:gd name="connsiteY10" fmla="*/ 464993 h 489348"/>
                <a:gd name="connsiteX11" fmla="*/ 410104 w 424600"/>
                <a:gd name="connsiteY11" fmla="*/ 489239 h 489348"/>
                <a:gd name="connsiteX12" fmla="*/ 333038 w 424600"/>
                <a:gd name="connsiteY12" fmla="*/ 334241 h 489348"/>
                <a:gd name="connsiteX13" fmla="*/ 211811 w 424600"/>
                <a:gd name="connsiteY13" fmla="*/ 45893 h 489348"/>
                <a:gd name="connsiteX14" fmla="*/ 90584 w 424600"/>
                <a:gd name="connsiteY14" fmla="*/ 334241 h 489348"/>
                <a:gd name="connsiteX15" fmla="*/ 333038 w 424600"/>
                <a:gd name="connsiteY15" fmla="*/ 334241 h 489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4600" h="489348">
                  <a:moveTo>
                    <a:pt x="410104" y="489239"/>
                  </a:moveTo>
                  <a:cubicBezTo>
                    <a:pt x="403177" y="490105"/>
                    <a:pt x="396250" y="485775"/>
                    <a:pt x="394518" y="478848"/>
                  </a:cubicBezTo>
                  <a:lnTo>
                    <a:pt x="346893" y="365414"/>
                  </a:lnTo>
                  <a:lnTo>
                    <a:pt x="78461" y="365414"/>
                  </a:lnTo>
                  <a:lnTo>
                    <a:pt x="30836" y="478848"/>
                  </a:lnTo>
                  <a:cubicBezTo>
                    <a:pt x="27372" y="484909"/>
                    <a:pt x="22177" y="489239"/>
                    <a:pt x="15249" y="488373"/>
                  </a:cubicBezTo>
                  <a:cubicBezTo>
                    <a:pt x="3127" y="487507"/>
                    <a:pt x="-2935" y="476250"/>
                    <a:pt x="1395" y="464993"/>
                  </a:cubicBezTo>
                  <a:lnTo>
                    <a:pt x="192761" y="14721"/>
                  </a:lnTo>
                  <a:cubicBezTo>
                    <a:pt x="196225" y="6061"/>
                    <a:pt x="202286" y="0"/>
                    <a:pt x="211811" y="0"/>
                  </a:cubicBezTo>
                  <a:cubicBezTo>
                    <a:pt x="221336" y="0"/>
                    <a:pt x="226531" y="3464"/>
                    <a:pt x="229995" y="14721"/>
                  </a:cubicBezTo>
                  <a:lnTo>
                    <a:pt x="423093" y="464993"/>
                  </a:lnTo>
                  <a:cubicBezTo>
                    <a:pt x="427422" y="475384"/>
                    <a:pt x="422227" y="487507"/>
                    <a:pt x="410104" y="489239"/>
                  </a:cubicBezTo>
                  <a:close/>
                  <a:moveTo>
                    <a:pt x="333038" y="334241"/>
                  </a:moveTo>
                  <a:lnTo>
                    <a:pt x="211811" y="45893"/>
                  </a:lnTo>
                  <a:lnTo>
                    <a:pt x="90584" y="334241"/>
                  </a:lnTo>
                  <a:lnTo>
                    <a:pt x="333038" y="334241"/>
                  </a:lnTo>
                  <a:close/>
                </a:path>
              </a:pathLst>
            </a:custGeom>
            <a:grp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EC358CE8-4508-E1D8-2E51-7213AC5A348C}"/>
                </a:ext>
              </a:extLst>
            </p:cNvPr>
            <p:cNvSpPr/>
            <p:nvPr/>
          </p:nvSpPr>
          <p:spPr>
            <a:xfrm>
              <a:off x="4031672" y="2085109"/>
              <a:ext cx="306985" cy="364547"/>
            </a:xfrm>
            <a:custGeom>
              <a:avLst/>
              <a:gdLst>
                <a:gd name="connsiteX0" fmla="*/ 300471 w 306985"/>
                <a:gd name="connsiteY0" fmla="*/ 316923 h 364547"/>
                <a:gd name="connsiteX1" fmla="*/ 179243 w 306985"/>
                <a:gd name="connsiteY1" fmla="*/ 364548 h 364547"/>
                <a:gd name="connsiteX2" fmla="*/ 0 w 306985"/>
                <a:gd name="connsiteY2" fmla="*/ 181841 h 364547"/>
                <a:gd name="connsiteX3" fmla="*/ 179243 w 306985"/>
                <a:gd name="connsiteY3" fmla="*/ 0 h 364547"/>
                <a:gd name="connsiteX4" fmla="*/ 300471 w 306985"/>
                <a:gd name="connsiteY4" fmla="*/ 46759 h 364547"/>
                <a:gd name="connsiteX5" fmla="*/ 302202 w 306985"/>
                <a:gd name="connsiteY5" fmla="*/ 69273 h 364547"/>
                <a:gd name="connsiteX6" fmla="*/ 278823 w 306985"/>
                <a:gd name="connsiteY6" fmla="*/ 68407 h 364547"/>
                <a:gd name="connsiteX7" fmla="*/ 180109 w 306985"/>
                <a:gd name="connsiteY7" fmla="*/ 31173 h 364547"/>
                <a:gd name="connsiteX8" fmla="*/ 33770 w 306985"/>
                <a:gd name="connsiteY8" fmla="*/ 180975 h 364547"/>
                <a:gd name="connsiteX9" fmla="*/ 180109 w 306985"/>
                <a:gd name="connsiteY9" fmla="*/ 331643 h 364547"/>
                <a:gd name="connsiteX10" fmla="*/ 278823 w 306985"/>
                <a:gd name="connsiteY10" fmla="*/ 292677 h 364547"/>
                <a:gd name="connsiteX11" fmla="*/ 303068 w 306985"/>
                <a:gd name="connsiteY11" fmla="*/ 292677 h 364547"/>
                <a:gd name="connsiteX12" fmla="*/ 300471 w 306985"/>
                <a:gd name="connsiteY12" fmla="*/ 316923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6985" h="364547">
                  <a:moveTo>
                    <a:pt x="300471" y="316923"/>
                  </a:moveTo>
                  <a:cubicBezTo>
                    <a:pt x="271030" y="345498"/>
                    <a:pt x="225136" y="364548"/>
                    <a:pt x="179243" y="364548"/>
                  </a:cubicBezTo>
                  <a:cubicBezTo>
                    <a:pt x="80530" y="364548"/>
                    <a:pt x="0" y="286616"/>
                    <a:pt x="0" y="181841"/>
                  </a:cubicBezTo>
                  <a:cubicBezTo>
                    <a:pt x="0" y="71005"/>
                    <a:pt x="88323" y="0"/>
                    <a:pt x="179243" y="0"/>
                  </a:cubicBezTo>
                  <a:cubicBezTo>
                    <a:pt x="226002" y="0"/>
                    <a:pt x="271030" y="16452"/>
                    <a:pt x="300471" y="46759"/>
                  </a:cubicBezTo>
                  <a:cubicBezTo>
                    <a:pt x="309130" y="54552"/>
                    <a:pt x="307398" y="62345"/>
                    <a:pt x="302202" y="69273"/>
                  </a:cubicBezTo>
                  <a:cubicBezTo>
                    <a:pt x="295275" y="77932"/>
                    <a:pt x="286616" y="73602"/>
                    <a:pt x="278823" y="68407"/>
                  </a:cubicBezTo>
                  <a:cubicBezTo>
                    <a:pt x="252846" y="43295"/>
                    <a:pt x="218209" y="31173"/>
                    <a:pt x="180109" y="31173"/>
                  </a:cubicBezTo>
                  <a:cubicBezTo>
                    <a:pt x="97848" y="31173"/>
                    <a:pt x="33770" y="97848"/>
                    <a:pt x="33770" y="180975"/>
                  </a:cubicBezTo>
                  <a:cubicBezTo>
                    <a:pt x="33770" y="263236"/>
                    <a:pt x="96116" y="331643"/>
                    <a:pt x="180109" y="331643"/>
                  </a:cubicBezTo>
                  <a:cubicBezTo>
                    <a:pt x="216477" y="331643"/>
                    <a:pt x="252846" y="318655"/>
                    <a:pt x="278823" y="292677"/>
                  </a:cubicBezTo>
                  <a:cubicBezTo>
                    <a:pt x="286616" y="287482"/>
                    <a:pt x="295275" y="283152"/>
                    <a:pt x="303068" y="292677"/>
                  </a:cubicBezTo>
                  <a:cubicBezTo>
                    <a:pt x="308264" y="299604"/>
                    <a:pt x="309130" y="309130"/>
                    <a:pt x="300471" y="316923"/>
                  </a:cubicBezTo>
                  <a:close/>
                </a:path>
              </a:pathLst>
            </a:custGeom>
            <a:grp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0406A71C-2D0D-BD99-D9E8-352FD5718933}"/>
                </a:ext>
              </a:extLst>
            </p:cNvPr>
            <p:cNvSpPr/>
            <p:nvPr/>
          </p:nvSpPr>
          <p:spPr>
            <a:xfrm>
              <a:off x="4408343" y="2085109"/>
              <a:ext cx="306985" cy="364547"/>
            </a:xfrm>
            <a:custGeom>
              <a:avLst/>
              <a:gdLst>
                <a:gd name="connsiteX0" fmla="*/ 300471 w 306985"/>
                <a:gd name="connsiteY0" fmla="*/ 316923 h 364547"/>
                <a:gd name="connsiteX1" fmla="*/ 179243 w 306985"/>
                <a:gd name="connsiteY1" fmla="*/ 364548 h 364547"/>
                <a:gd name="connsiteX2" fmla="*/ 0 w 306985"/>
                <a:gd name="connsiteY2" fmla="*/ 181841 h 364547"/>
                <a:gd name="connsiteX3" fmla="*/ 179243 w 306985"/>
                <a:gd name="connsiteY3" fmla="*/ 0 h 364547"/>
                <a:gd name="connsiteX4" fmla="*/ 300471 w 306985"/>
                <a:gd name="connsiteY4" fmla="*/ 46759 h 364547"/>
                <a:gd name="connsiteX5" fmla="*/ 302202 w 306985"/>
                <a:gd name="connsiteY5" fmla="*/ 69273 h 364547"/>
                <a:gd name="connsiteX6" fmla="*/ 278823 w 306985"/>
                <a:gd name="connsiteY6" fmla="*/ 68407 h 364547"/>
                <a:gd name="connsiteX7" fmla="*/ 180109 w 306985"/>
                <a:gd name="connsiteY7" fmla="*/ 31173 h 364547"/>
                <a:gd name="connsiteX8" fmla="*/ 33770 w 306985"/>
                <a:gd name="connsiteY8" fmla="*/ 180975 h 364547"/>
                <a:gd name="connsiteX9" fmla="*/ 180109 w 306985"/>
                <a:gd name="connsiteY9" fmla="*/ 331643 h 364547"/>
                <a:gd name="connsiteX10" fmla="*/ 278823 w 306985"/>
                <a:gd name="connsiteY10" fmla="*/ 292677 h 364547"/>
                <a:gd name="connsiteX11" fmla="*/ 303068 w 306985"/>
                <a:gd name="connsiteY11" fmla="*/ 292677 h 364547"/>
                <a:gd name="connsiteX12" fmla="*/ 300471 w 306985"/>
                <a:gd name="connsiteY12" fmla="*/ 316923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6985" h="364547">
                  <a:moveTo>
                    <a:pt x="300471" y="316923"/>
                  </a:moveTo>
                  <a:cubicBezTo>
                    <a:pt x="271030" y="345498"/>
                    <a:pt x="225136" y="364548"/>
                    <a:pt x="179243" y="364548"/>
                  </a:cubicBezTo>
                  <a:cubicBezTo>
                    <a:pt x="80530" y="364548"/>
                    <a:pt x="0" y="286616"/>
                    <a:pt x="0" y="181841"/>
                  </a:cubicBezTo>
                  <a:cubicBezTo>
                    <a:pt x="0" y="71005"/>
                    <a:pt x="88323" y="0"/>
                    <a:pt x="179243" y="0"/>
                  </a:cubicBezTo>
                  <a:cubicBezTo>
                    <a:pt x="226002" y="0"/>
                    <a:pt x="271030" y="16452"/>
                    <a:pt x="300471" y="46759"/>
                  </a:cubicBezTo>
                  <a:cubicBezTo>
                    <a:pt x="309130" y="54552"/>
                    <a:pt x="307398" y="62345"/>
                    <a:pt x="302202" y="69273"/>
                  </a:cubicBezTo>
                  <a:cubicBezTo>
                    <a:pt x="295275" y="77932"/>
                    <a:pt x="286616" y="73602"/>
                    <a:pt x="278823" y="68407"/>
                  </a:cubicBezTo>
                  <a:cubicBezTo>
                    <a:pt x="252846" y="43295"/>
                    <a:pt x="218209" y="31173"/>
                    <a:pt x="180109" y="31173"/>
                  </a:cubicBezTo>
                  <a:cubicBezTo>
                    <a:pt x="97848" y="31173"/>
                    <a:pt x="33770" y="97848"/>
                    <a:pt x="33770" y="180975"/>
                  </a:cubicBezTo>
                  <a:cubicBezTo>
                    <a:pt x="33770" y="263236"/>
                    <a:pt x="96116" y="331643"/>
                    <a:pt x="180109" y="331643"/>
                  </a:cubicBezTo>
                  <a:cubicBezTo>
                    <a:pt x="216477" y="331643"/>
                    <a:pt x="252846" y="318655"/>
                    <a:pt x="278823" y="292677"/>
                  </a:cubicBezTo>
                  <a:cubicBezTo>
                    <a:pt x="286616" y="287482"/>
                    <a:pt x="295275" y="283152"/>
                    <a:pt x="303068" y="292677"/>
                  </a:cubicBezTo>
                  <a:cubicBezTo>
                    <a:pt x="308264" y="299604"/>
                    <a:pt x="309130" y="309130"/>
                    <a:pt x="300471" y="316923"/>
                  </a:cubicBezTo>
                  <a:close/>
                </a:path>
              </a:pathLst>
            </a:custGeom>
            <a:grp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EEC6B77-D9F1-A8DB-58F4-6804CCF640D6}"/>
                </a:ext>
              </a:extLst>
            </p:cNvPr>
            <p:cNvSpPr/>
            <p:nvPr/>
          </p:nvSpPr>
          <p:spPr>
            <a:xfrm>
              <a:off x="4785013" y="2085974"/>
              <a:ext cx="363681" cy="363681"/>
            </a:xfrm>
            <a:custGeom>
              <a:avLst/>
              <a:gdLst>
                <a:gd name="connsiteX0" fmla="*/ 0 w 363681"/>
                <a:gd name="connsiteY0" fmla="*/ 181841 h 363681"/>
                <a:gd name="connsiteX1" fmla="*/ 181841 w 363681"/>
                <a:gd name="connsiteY1" fmla="*/ 0 h 363681"/>
                <a:gd name="connsiteX2" fmla="*/ 363682 w 363681"/>
                <a:gd name="connsiteY2" fmla="*/ 181841 h 363681"/>
                <a:gd name="connsiteX3" fmla="*/ 181841 w 363681"/>
                <a:gd name="connsiteY3" fmla="*/ 363682 h 363681"/>
                <a:gd name="connsiteX4" fmla="*/ 0 w 363681"/>
                <a:gd name="connsiteY4" fmla="*/ 181841 h 363681"/>
                <a:gd name="connsiteX5" fmla="*/ 332509 w 363681"/>
                <a:gd name="connsiteY5" fmla="*/ 181841 h 363681"/>
                <a:gd name="connsiteX6" fmla="*/ 182707 w 363681"/>
                <a:gd name="connsiteY6" fmla="*/ 31173 h 363681"/>
                <a:gd name="connsiteX7" fmla="*/ 32039 w 363681"/>
                <a:gd name="connsiteY7" fmla="*/ 181841 h 363681"/>
                <a:gd name="connsiteX8" fmla="*/ 182707 w 363681"/>
                <a:gd name="connsiteY8" fmla="*/ 331643 h 363681"/>
                <a:gd name="connsiteX9" fmla="*/ 332509 w 363681"/>
                <a:gd name="connsiteY9" fmla="*/ 181841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681" h="363681">
                  <a:moveTo>
                    <a:pt x="0" y="181841"/>
                  </a:moveTo>
                  <a:cubicBezTo>
                    <a:pt x="0" y="80530"/>
                    <a:pt x="81395" y="0"/>
                    <a:pt x="181841" y="0"/>
                  </a:cubicBezTo>
                  <a:cubicBezTo>
                    <a:pt x="282286" y="0"/>
                    <a:pt x="363682" y="80530"/>
                    <a:pt x="363682" y="181841"/>
                  </a:cubicBezTo>
                  <a:cubicBezTo>
                    <a:pt x="363682" y="281420"/>
                    <a:pt x="283152" y="363682"/>
                    <a:pt x="181841" y="363682"/>
                  </a:cubicBezTo>
                  <a:cubicBezTo>
                    <a:pt x="81395" y="363682"/>
                    <a:pt x="0" y="281420"/>
                    <a:pt x="0" y="181841"/>
                  </a:cubicBezTo>
                  <a:close/>
                  <a:moveTo>
                    <a:pt x="332509" y="181841"/>
                  </a:moveTo>
                  <a:cubicBezTo>
                    <a:pt x="332509" y="97848"/>
                    <a:pt x="266700" y="31173"/>
                    <a:pt x="182707" y="31173"/>
                  </a:cubicBezTo>
                  <a:cubicBezTo>
                    <a:pt x="98714" y="31173"/>
                    <a:pt x="32039" y="97848"/>
                    <a:pt x="32039" y="181841"/>
                  </a:cubicBezTo>
                  <a:cubicBezTo>
                    <a:pt x="32039" y="263236"/>
                    <a:pt x="98714" y="331643"/>
                    <a:pt x="182707" y="331643"/>
                  </a:cubicBezTo>
                  <a:cubicBezTo>
                    <a:pt x="266700" y="331643"/>
                    <a:pt x="332509" y="263236"/>
                    <a:pt x="332509" y="181841"/>
                  </a:cubicBezTo>
                  <a:close/>
                </a:path>
              </a:pathLst>
            </a:custGeom>
            <a:grp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D600957-F959-2338-B4EB-4FF6FD112BFE}"/>
                </a:ext>
              </a:extLst>
            </p:cNvPr>
            <p:cNvSpPr/>
            <p:nvPr/>
          </p:nvSpPr>
          <p:spPr>
            <a:xfrm>
              <a:off x="5230956" y="2090304"/>
              <a:ext cx="331643" cy="359352"/>
            </a:xfrm>
            <a:custGeom>
              <a:avLst/>
              <a:gdLst>
                <a:gd name="connsiteX0" fmla="*/ 331643 w 331643"/>
                <a:gd name="connsiteY0" fmla="*/ 15586 h 359352"/>
                <a:gd name="connsiteX1" fmla="*/ 331643 w 331643"/>
                <a:gd name="connsiteY1" fmla="*/ 338571 h 359352"/>
                <a:gd name="connsiteX2" fmla="*/ 317789 w 331643"/>
                <a:gd name="connsiteY2" fmla="*/ 354157 h 359352"/>
                <a:gd name="connsiteX3" fmla="*/ 304800 w 331643"/>
                <a:gd name="connsiteY3" fmla="*/ 337705 h 359352"/>
                <a:gd name="connsiteX4" fmla="*/ 304800 w 331643"/>
                <a:gd name="connsiteY4" fmla="*/ 264102 h 359352"/>
                <a:gd name="connsiteX5" fmla="*/ 162791 w 331643"/>
                <a:gd name="connsiteY5" fmla="*/ 359352 h 359352"/>
                <a:gd name="connsiteX6" fmla="*/ 0 w 331643"/>
                <a:gd name="connsiteY6" fmla="*/ 184439 h 359352"/>
                <a:gd name="connsiteX7" fmla="*/ 0 w 331643"/>
                <a:gd name="connsiteY7" fmla="*/ 15586 h 359352"/>
                <a:gd name="connsiteX8" fmla="*/ 15586 w 331643"/>
                <a:gd name="connsiteY8" fmla="*/ 0 h 359352"/>
                <a:gd name="connsiteX9" fmla="*/ 32039 w 331643"/>
                <a:gd name="connsiteY9" fmla="*/ 15586 h 359352"/>
                <a:gd name="connsiteX10" fmla="*/ 32039 w 331643"/>
                <a:gd name="connsiteY10" fmla="*/ 184439 h 359352"/>
                <a:gd name="connsiteX11" fmla="*/ 167120 w 331643"/>
                <a:gd name="connsiteY11" fmla="*/ 325582 h 359352"/>
                <a:gd name="connsiteX12" fmla="*/ 297873 w 331643"/>
                <a:gd name="connsiteY12" fmla="*/ 182707 h 359352"/>
                <a:gd name="connsiteX13" fmla="*/ 297873 w 331643"/>
                <a:gd name="connsiteY13" fmla="*/ 15586 h 359352"/>
                <a:gd name="connsiteX14" fmla="*/ 314325 w 331643"/>
                <a:gd name="connsiteY14" fmla="*/ 0 h 359352"/>
                <a:gd name="connsiteX15" fmla="*/ 331643 w 331643"/>
                <a:gd name="connsiteY15" fmla="*/ 15586 h 35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1643" h="359352">
                  <a:moveTo>
                    <a:pt x="331643" y="15586"/>
                  </a:moveTo>
                  <a:lnTo>
                    <a:pt x="331643" y="338571"/>
                  </a:lnTo>
                  <a:cubicBezTo>
                    <a:pt x="331643" y="347230"/>
                    <a:pt x="324716" y="354157"/>
                    <a:pt x="317789" y="354157"/>
                  </a:cubicBezTo>
                  <a:cubicBezTo>
                    <a:pt x="311727" y="354157"/>
                    <a:pt x="304800" y="349827"/>
                    <a:pt x="304800" y="337705"/>
                  </a:cubicBezTo>
                  <a:lnTo>
                    <a:pt x="304800" y="264102"/>
                  </a:lnTo>
                  <a:cubicBezTo>
                    <a:pt x="280555" y="321252"/>
                    <a:pt x="231198" y="359352"/>
                    <a:pt x="162791" y="359352"/>
                  </a:cubicBezTo>
                  <a:cubicBezTo>
                    <a:pt x="71870" y="359352"/>
                    <a:pt x="0" y="280555"/>
                    <a:pt x="0" y="184439"/>
                  </a:cubicBezTo>
                  <a:lnTo>
                    <a:pt x="0" y="15586"/>
                  </a:lnTo>
                  <a:cubicBezTo>
                    <a:pt x="0" y="6061"/>
                    <a:pt x="6927" y="0"/>
                    <a:pt x="15586" y="0"/>
                  </a:cubicBezTo>
                  <a:cubicBezTo>
                    <a:pt x="25111" y="0"/>
                    <a:pt x="32039" y="6927"/>
                    <a:pt x="32039" y="15586"/>
                  </a:cubicBezTo>
                  <a:lnTo>
                    <a:pt x="32039" y="184439"/>
                  </a:lnTo>
                  <a:cubicBezTo>
                    <a:pt x="32039" y="264102"/>
                    <a:pt x="90055" y="325582"/>
                    <a:pt x="167120" y="325582"/>
                  </a:cubicBezTo>
                  <a:cubicBezTo>
                    <a:pt x="246784" y="325582"/>
                    <a:pt x="297873" y="264102"/>
                    <a:pt x="297873" y="182707"/>
                  </a:cubicBezTo>
                  <a:lnTo>
                    <a:pt x="297873" y="15586"/>
                  </a:lnTo>
                  <a:cubicBezTo>
                    <a:pt x="297873" y="6061"/>
                    <a:pt x="305666" y="0"/>
                    <a:pt x="314325" y="0"/>
                  </a:cubicBezTo>
                  <a:cubicBezTo>
                    <a:pt x="324716" y="0"/>
                    <a:pt x="331643" y="6927"/>
                    <a:pt x="331643" y="15586"/>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ECC66237-9D70-1B43-A25D-AA7FA1DACC06}"/>
                </a:ext>
              </a:extLst>
            </p:cNvPr>
            <p:cNvSpPr/>
            <p:nvPr/>
          </p:nvSpPr>
          <p:spPr>
            <a:xfrm>
              <a:off x="5670838" y="2085109"/>
              <a:ext cx="330777" cy="359352"/>
            </a:xfrm>
            <a:custGeom>
              <a:avLst/>
              <a:gdLst>
                <a:gd name="connsiteX0" fmla="*/ 330777 w 330777"/>
                <a:gd name="connsiteY0" fmla="*/ 173182 h 359352"/>
                <a:gd name="connsiteX1" fmla="*/ 330777 w 330777"/>
                <a:gd name="connsiteY1" fmla="*/ 173182 h 359352"/>
                <a:gd name="connsiteX2" fmla="*/ 330777 w 330777"/>
                <a:gd name="connsiteY2" fmla="*/ 180975 h 359352"/>
                <a:gd name="connsiteX3" fmla="*/ 330777 w 330777"/>
                <a:gd name="connsiteY3" fmla="*/ 343766 h 359352"/>
                <a:gd name="connsiteX4" fmla="*/ 314325 w 330777"/>
                <a:gd name="connsiteY4" fmla="*/ 359352 h 359352"/>
                <a:gd name="connsiteX5" fmla="*/ 298739 w 330777"/>
                <a:gd name="connsiteY5" fmla="*/ 343766 h 359352"/>
                <a:gd name="connsiteX6" fmla="*/ 298739 w 330777"/>
                <a:gd name="connsiteY6" fmla="*/ 173182 h 359352"/>
                <a:gd name="connsiteX7" fmla="*/ 167986 w 330777"/>
                <a:gd name="connsiteY7" fmla="*/ 32039 h 359352"/>
                <a:gd name="connsiteX8" fmla="*/ 32039 w 330777"/>
                <a:gd name="connsiteY8" fmla="*/ 173182 h 359352"/>
                <a:gd name="connsiteX9" fmla="*/ 32039 w 330777"/>
                <a:gd name="connsiteY9" fmla="*/ 343766 h 359352"/>
                <a:gd name="connsiteX10" fmla="*/ 16452 w 330777"/>
                <a:gd name="connsiteY10" fmla="*/ 359352 h 359352"/>
                <a:gd name="connsiteX11" fmla="*/ 0 w 330777"/>
                <a:gd name="connsiteY11" fmla="*/ 343766 h 359352"/>
                <a:gd name="connsiteX12" fmla="*/ 0 w 330777"/>
                <a:gd name="connsiteY12" fmla="*/ 19050 h 359352"/>
                <a:gd name="connsiteX13" fmla="*/ 12989 w 330777"/>
                <a:gd name="connsiteY13" fmla="*/ 3464 h 359352"/>
                <a:gd name="connsiteX14" fmla="*/ 25977 w 330777"/>
                <a:gd name="connsiteY14" fmla="*/ 19916 h 359352"/>
                <a:gd name="connsiteX15" fmla="*/ 25977 w 330777"/>
                <a:gd name="connsiteY15" fmla="*/ 93518 h 359352"/>
                <a:gd name="connsiteX16" fmla="*/ 169718 w 330777"/>
                <a:gd name="connsiteY16" fmla="*/ 0 h 359352"/>
                <a:gd name="connsiteX17" fmla="*/ 330777 w 330777"/>
                <a:gd name="connsiteY17" fmla="*/ 173182 h 35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0777" h="359352">
                  <a:moveTo>
                    <a:pt x="330777" y="173182"/>
                  </a:moveTo>
                  <a:lnTo>
                    <a:pt x="330777" y="173182"/>
                  </a:lnTo>
                  <a:lnTo>
                    <a:pt x="330777" y="180975"/>
                  </a:lnTo>
                  <a:lnTo>
                    <a:pt x="330777" y="343766"/>
                  </a:lnTo>
                  <a:cubicBezTo>
                    <a:pt x="330777" y="353291"/>
                    <a:pt x="323850" y="359352"/>
                    <a:pt x="314325" y="359352"/>
                  </a:cubicBezTo>
                  <a:cubicBezTo>
                    <a:pt x="305666" y="359352"/>
                    <a:pt x="298739" y="352425"/>
                    <a:pt x="298739" y="343766"/>
                  </a:cubicBezTo>
                  <a:lnTo>
                    <a:pt x="298739" y="173182"/>
                  </a:lnTo>
                  <a:cubicBezTo>
                    <a:pt x="298739" y="96116"/>
                    <a:pt x="245918" y="32039"/>
                    <a:pt x="167986" y="32039"/>
                  </a:cubicBezTo>
                  <a:cubicBezTo>
                    <a:pt x="90055" y="32039"/>
                    <a:pt x="32039" y="94384"/>
                    <a:pt x="32039" y="173182"/>
                  </a:cubicBezTo>
                  <a:lnTo>
                    <a:pt x="32039" y="343766"/>
                  </a:lnTo>
                  <a:cubicBezTo>
                    <a:pt x="32039" y="353291"/>
                    <a:pt x="24246" y="359352"/>
                    <a:pt x="16452" y="359352"/>
                  </a:cubicBezTo>
                  <a:cubicBezTo>
                    <a:pt x="6927" y="359352"/>
                    <a:pt x="0" y="352425"/>
                    <a:pt x="0" y="343766"/>
                  </a:cubicBezTo>
                  <a:lnTo>
                    <a:pt x="0" y="19050"/>
                  </a:lnTo>
                  <a:cubicBezTo>
                    <a:pt x="0" y="10391"/>
                    <a:pt x="6061" y="3464"/>
                    <a:pt x="12989" y="3464"/>
                  </a:cubicBezTo>
                  <a:cubicBezTo>
                    <a:pt x="19916" y="3464"/>
                    <a:pt x="25977" y="7793"/>
                    <a:pt x="25977" y="19916"/>
                  </a:cubicBezTo>
                  <a:lnTo>
                    <a:pt x="25977" y="93518"/>
                  </a:lnTo>
                  <a:cubicBezTo>
                    <a:pt x="51955" y="35502"/>
                    <a:pt x="106507" y="0"/>
                    <a:pt x="169718" y="0"/>
                  </a:cubicBezTo>
                  <a:cubicBezTo>
                    <a:pt x="264968" y="866"/>
                    <a:pt x="330777" y="77066"/>
                    <a:pt x="330777" y="173182"/>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22E7E31A-08C7-2254-F6DD-E408DE128016}"/>
                </a:ext>
              </a:extLst>
            </p:cNvPr>
            <p:cNvSpPr/>
            <p:nvPr/>
          </p:nvSpPr>
          <p:spPr>
            <a:xfrm>
              <a:off x="6059631" y="1989859"/>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6 w 193963"/>
                <a:gd name="connsiteY5" fmla="*/ 437284 h 454602"/>
                <a:gd name="connsiteX6" fmla="*/ 81396 w 193963"/>
                <a:gd name="connsiteY6" fmla="*/ 131618 h 454602"/>
                <a:gd name="connsiteX7" fmla="*/ 17318 w 193963"/>
                <a:gd name="connsiteY7" fmla="*/ 131618 h 454602"/>
                <a:gd name="connsiteX8" fmla="*/ 0 w 193963"/>
                <a:gd name="connsiteY8" fmla="*/ 116032 h 454602"/>
                <a:gd name="connsiteX9" fmla="*/ 17318 w 193963"/>
                <a:gd name="connsiteY9" fmla="*/ 100445 h 454602"/>
                <a:gd name="connsiteX10" fmla="*/ 81396 w 193963"/>
                <a:gd name="connsiteY10" fmla="*/ 100445 h 454602"/>
                <a:gd name="connsiteX11" fmla="*/ 81396 w 193963"/>
                <a:gd name="connsiteY11" fmla="*/ 15586 h 454602"/>
                <a:gd name="connsiteX12" fmla="*/ 96982 w 193963"/>
                <a:gd name="connsiteY12" fmla="*/ 0 h 454602"/>
                <a:gd name="connsiteX13" fmla="*/ 113434 w 193963"/>
                <a:gd name="connsiteY13" fmla="*/ 15586 h 454602"/>
                <a:gd name="connsiteX14" fmla="*/ 113434 w 193963"/>
                <a:gd name="connsiteY14" fmla="*/ 100445 h 454602"/>
                <a:gd name="connsiteX15" fmla="*/ 177511 w 193963"/>
                <a:gd name="connsiteY15" fmla="*/ 100445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6" y="448541"/>
                    <a:pt x="81396" y="437284"/>
                  </a:cubicBezTo>
                  <a:lnTo>
                    <a:pt x="81396" y="131618"/>
                  </a:lnTo>
                  <a:lnTo>
                    <a:pt x="17318" y="131618"/>
                  </a:lnTo>
                  <a:cubicBezTo>
                    <a:pt x="4330" y="131618"/>
                    <a:pt x="0" y="123825"/>
                    <a:pt x="0" y="116032"/>
                  </a:cubicBezTo>
                  <a:cubicBezTo>
                    <a:pt x="0" y="108239"/>
                    <a:pt x="4330" y="100445"/>
                    <a:pt x="17318" y="100445"/>
                  </a:cubicBezTo>
                  <a:lnTo>
                    <a:pt x="81396" y="100445"/>
                  </a:lnTo>
                  <a:lnTo>
                    <a:pt x="81396" y="15586"/>
                  </a:lnTo>
                  <a:cubicBezTo>
                    <a:pt x="81396" y="6061"/>
                    <a:pt x="88323" y="0"/>
                    <a:pt x="96982" y="0"/>
                  </a:cubicBezTo>
                  <a:cubicBezTo>
                    <a:pt x="106507" y="0"/>
                    <a:pt x="113434" y="6927"/>
                    <a:pt x="113434" y="15586"/>
                  </a:cubicBezTo>
                  <a:lnTo>
                    <a:pt x="113434" y="100445"/>
                  </a:lnTo>
                  <a:lnTo>
                    <a:pt x="177511" y="100445"/>
                  </a:lnTo>
                  <a:cubicBezTo>
                    <a:pt x="188768" y="100445"/>
                    <a:pt x="193964" y="107373"/>
                    <a:pt x="193964" y="115166"/>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CDB868DF-786C-6FEA-5829-3AF1E3822BBA}"/>
                </a:ext>
              </a:extLst>
            </p:cNvPr>
            <p:cNvSpPr/>
            <p:nvPr/>
          </p:nvSpPr>
          <p:spPr>
            <a:xfrm>
              <a:off x="6287365" y="2225386"/>
              <a:ext cx="281420" cy="32904"/>
            </a:xfrm>
            <a:custGeom>
              <a:avLst/>
              <a:gdLst>
                <a:gd name="connsiteX0" fmla="*/ 0 w 281420"/>
                <a:gd name="connsiteY0" fmla="*/ 16452 h 32904"/>
                <a:gd name="connsiteX1" fmla="*/ 16452 w 281420"/>
                <a:gd name="connsiteY1" fmla="*/ 0 h 32904"/>
                <a:gd name="connsiteX2" fmla="*/ 264102 w 281420"/>
                <a:gd name="connsiteY2" fmla="*/ 0 h 32904"/>
                <a:gd name="connsiteX3" fmla="*/ 281420 w 281420"/>
                <a:gd name="connsiteY3" fmla="*/ 16452 h 32904"/>
                <a:gd name="connsiteX4" fmla="*/ 264102 w 281420"/>
                <a:gd name="connsiteY4" fmla="*/ 32904 h 32904"/>
                <a:gd name="connsiteX5" fmla="*/ 16452 w 281420"/>
                <a:gd name="connsiteY5" fmla="*/ 32904 h 32904"/>
                <a:gd name="connsiteX6" fmla="*/ 0 w 281420"/>
                <a:gd name="connsiteY6" fmla="*/ 16452 h 32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420" h="32904">
                  <a:moveTo>
                    <a:pt x="0" y="16452"/>
                  </a:moveTo>
                  <a:cubicBezTo>
                    <a:pt x="0" y="6927"/>
                    <a:pt x="7793" y="0"/>
                    <a:pt x="16452" y="0"/>
                  </a:cubicBezTo>
                  <a:lnTo>
                    <a:pt x="264102" y="0"/>
                  </a:lnTo>
                  <a:cubicBezTo>
                    <a:pt x="273627" y="0"/>
                    <a:pt x="281420" y="7793"/>
                    <a:pt x="281420" y="16452"/>
                  </a:cubicBezTo>
                  <a:cubicBezTo>
                    <a:pt x="281420" y="25977"/>
                    <a:pt x="273627" y="32904"/>
                    <a:pt x="264102" y="32904"/>
                  </a:cubicBezTo>
                  <a:lnTo>
                    <a:pt x="16452" y="32904"/>
                  </a:lnTo>
                  <a:cubicBezTo>
                    <a:pt x="7793" y="32904"/>
                    <a:pt x="0" y="25111"/>
                    <a:pt x="0" y="16452"/>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52E42A91-E518-5AC1-C44E-D3666F3F7C8E}"/>
                </a:ext>
              </a:extLst>
            </p:cNvPr>
            <p:cNvSpPr/>
            <p:nvPr/>
          </p:nvSpPr>
          <p:spPr>
            <a:xfrm>
              <a:off x="6676159" y="1957820"/>
              <a:ext cx="337704" cy="486640"/>
            </a:xfrm>
            <a:custGeom>
              <a:avLst/>
              <a:gdLst>
                <a:gd name="connsiteX0" fmla="*/ 337705 w 337704"/>
                <a:gd name="connsiteY0" fmla="*/ 350693 h 486640"/>
                <a:gd name="connsiteX1" fmla="*/ 194830 w 337704"/>
                <a:gd name="connsiteY1" fmla="*/ 486641 h 486640"/>
                <a:gd name="connsiteX2" fmla="*/ 15586 w 337704"/>
                <a:gd name="connsiteY2" fmla="*/ 486641 h 486640"/>
                <a:gd name="connsiteX3" fmla="*/ 0 w 337704"/>
                <a:gd name="connsiteY3" fmla="*/ 471055 h 486640"/>
                <a:gd name="connsiteX4" fmla="*/ 0 w 337704"/>
                <a:gd name="connsiteY4" fmla="*/ 15586 h 486640"/>
                <a:gd name="connsiteX5" fmla="*/ 15586 w 337704"/>
                <a:gd name="connsiteY5" fmla="*/ 0 h 486640"/>
                <a:gd name="connsiteX6" fmla="*/ 192232 w 337704"/>
                <a:gd name="connsiteY6" fmla="*/ 0 h 486640"/>
                <a:gd name="connsiteX7" fmla="*/ 313459 w 337704"/>
                <a:gd name="connsiteY7" fmla="*/ 123825 h 486640"/>
                <a:gd name="connsiteX8" fmla="*/ 238125 w 337704"/>
                <a:gd name="connsiteY8" fmla="*/ 228600 h 486640"/>
                <a:gd name="connsiteX9" fmla="*/ 337705 w 337704"/>
                <a:gd name="connsiteY9" fmla="*/ 350693 h 486640"/>
                <a:gd name="connsiteX10" fmla="*/ 32904 w 337704"/>
                <a:gd name="connsiteY10" fmla="*/ 32039 h 486640"/>
                <a:gd name="connsiteX11" fmla="*/ 32904 w 337704"/>
                <a:gd name="connsiteY11" fmla="*/ 213880 h 486640"/>
                <a:gd name="connsiteX12" fmla="*/ 190500 w 337704"/>
                <a:gd name="connsiteY12" fmla="*/ 213880 h 486640"/>
                <a:gd name="connsiteX13" fmla="*/ 282286 w 337704"/>
                <a:gd name="connsiteY13" fmla="*/ 123825 h 486640"/>
                <a:gd name="connsiteX14" fmla="*/ 192232 w 337704"/>
                <a:gd name="connsiteY14" fmla="*/ 32039 h 486640"/>
                <a:gd name="connsiteX15" fmla="*/ 32904 w 337704"/>
                <a:gd name="connsiteY15" fmla="*/ 32039 h 486640"/>
                <a:gd name="connsiteX16" fmla="*/ 305666 w 337704"/>
                <a:gd name="connsiteY16" fmla="*/ 350693 h 486640"/>
                <a:gd name="connsiteX17" fmla="*/ 193964 w 337704"/>
                <a:gd name="connsiteY17" fmla="*/ 245918 h 486640"/>
                <a:gd name="connsiteX18" fmla="*/ 33770 w 337704"/>
                <a:gd name="connsiteY18" fmla="*/ 245918 h 486640"/>
                <a:gd name="connsiteX19" fmla="*/ 33770 w 337704"/>
                <a:gd name="connsiteY19" fmla="*/ 453736 h 486640"/>
                <a:gd name="connsiteX20" fmla="*/ 195696 w 337704"/>
                <a:gd name="connsiteY20" fmla="*/ 453736 h 486640"/>
                <a:gd name="connsiteX21" fmla="*/ 305666 w 337704"/>
                <a:gd name="connsiteY21" fmla="*/ 350693 h 486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7704" h="486640">
                  <a:moveTo>
                    <a:pt x="337705" y="350693"/>
                  </a:moveTo>
                  <a:cubicBezTo>
                    <a:pt x="337705" y="429491"/>
                    <a:pt x="274493" y="486641"/>
                    <a:pt x="194830" y="486641"/>
                  </a:cubicBezTo>
                  <a:lnTo>
                    <a:pt x="15586" y="486641"/>
                  </a:lnTo>
                  <a:cubicBezTo>
                    <a:pt x="6061" y="486641"/>
                    <a:pt x="0" y="479714"/>
                    <a:pt x="0" y="471055"/>
                  </a:cubicBezTo>
                  <a:lnTo>
                    <a:pt x="0" y="15586"/>
                  </a:lnTo>
                  <a:cubicBezTo>
                    <a:pt x="0" y="6061"/>
                    <a:pt x="6927" y="0"/>
                    <a:pt x="15586" y="0"/>
                  </a:cubicBezTo>
                  <a:lnTo>
                    <a:pt x="192232" y="0"/>
                  </a:lnTo>
                  <a:cubicBezTo>
                    <a:pt x="259773" y="0"/>
                    <a:pt x="313459" y="55418"/>
                    <a:pt x="313459" y="123825"/>
                  </a:cubicBezTo>
                  <a:cubicBezTo>
                    <a:pt x="313459" y="171450"/>
                    <a:pt x="282286" y="213880"/>
                    <a:pt x="238125" y="228600"/>
                  </a:cubicBezTo>
                  <a:cubicBezTo>
                    <a:pt x="296141" y="240723"/>
                    <a:pt x="337705" y="288348"/>
                    <a:pt x="337705" y="350693"/>
                  </a:cubicBezTo>
                  <a:close/>
                  <a:moveTo>
                    <a:pt x="32904" y="32039"/>
                  </a:moveTo>
                  <a:lnTo>
                    <a:pt x="32904" y="213880"/>
                  </a:lnTo>
                  <a:lnTo>
                    <a:pt x="190500" y="213880"/>
                  </a:lnTo>
                  <a:cubicBezTo>
                    <a:pt x="243321" y="213880"/>
                    <a:pt x="282286" y="171450"/>
                    <a:pt x="282286" y="123825"/>
                  </a:cubicBezTo>
                  <a:cubicBezTo>
                    <a:pt x="282286" y="76200"/>
                    <a:pt x="244186" y="32039"/>
                    <a:pt x="192232" y="32039"/>
                  </a:cubicBezTo>
                  <a:lnTo>
                    <a:pt x="32904" y="32039"/>
                  </a:lnTo>
                  <a:close/>
                  <a:moveTo>
                    <a:pt x="305666" y="350693"/>
                  </a:moveTo>
                  <a:cubicBezTo>
                    <a:pt x="305666" y="290946"/>
                    <a:pt x="258041" y="245918"/>
                    <a:pt x="193964" y="245918"/>
                  </a:cubicBezTo>
                  <a:lnTo>
                    <a:pt x="33770" y="245918"/>
                  </a:lnTo>
                  <a:lnTo>
                    <a:pt x="33770" y="453736"/>
                  </a:lnTo>
                  <a:lnTo>
                    <a:pt x="195696" y="453736"/>
                  </a:lnTo>
                  <a:cubicBezTo>
                    <a:pt x="258907" y="453736"/>
                    <a:pt x="305666" y="406977"/>
                    <a:pt x="305666" y="350693"/>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A41DE39A-5D7E-4E2E-ACF2-4E17634ECD73}"/>
                </a:ext>
              </a:extLst>
            </p:cNvPr>
            <p:cNvSpPr/>
            <p:nvPr/>
          </p:nvSpPr>
          <p:spPr>
            <a:xfrm>
              <a:off x="7078806" y="2086840"/>
              <a:ext cx="363681" cy="363681"/>
            </a:xfrm>
            <a:custGeom>
              <a:avLst/>
              <a:gdLst>
                <a:gd name="connsiteX0" fmla="*/ 363682 w 363681"/>
                <a:gd name="connsiteY0" fmla="*/ 18184 h 363681"/>
                <a:gd name="connsiteX1" fmla="*/ 363682 w 363681"/>
                <a:gd name="connsiteY1" fmla="*/ 341168 h 363681"/>
                <a:gd name="connsiteX2" fmla="*/ 350693 w 363681"/>
                <a:gd name="connsiteY2" fmla="*/ 356755 h 363681"/>
                <a:gd name="connsiteX3" fmla="*/ 336839 w 363681"/>
                <a:gd name="connsiteY3" fmla="*/ 341168 h 363681"/>
                <a:gd name="connsiteX4" fmla="*/ 336839 w 363681"/>
                <a:gd name="connsiteY4" fmla="*/ 259773 h 363681"/>
                <a:gd name="connsiteX5" fmla="*/ 179243 w 363681"/>
                <a:gd name="connsiteY5" fmla="*/ 363682 h 363681"/>
                <a:gd name="connsiteX6" fmla="*/ 0 w 363681"/>
                <a:gd name="connsiteY6" fmla="*/ 181841 h 363681"/>
                <a:gd name="connsiteX7" fmla="*/ 179243 w 363681"/>
                <a:gd name="connsiteY7" fmla="*/ 0 h 363681"/>
                <a:gd name="connsiteX8" fmla="*/ 336839 w 363681"/>
                <a:gd name="connsiteY8" fmla="*/ 104775 h 363681"/>
                <a:gd name="connsiteX9" fmla="*/ 336839 w 363681"/>
                <a:gd name="connsiteY9" fmla="*/ 21648 h 363681"/>
                <a:gd name="connsiteX10" fmla="*/ 350693 w 363681"/>
                <a:gd name="connsiteY10" fmla="*/ 5196 h 363681"/>
                <a:gd name="connsiteX11" fmla="*/ 363682 w 363681"/>
                <a:gd name="connsiteY11" fmla="*/ 18184 h 363681"/>
                <a:gd name="connsiteX12" fmla="*/ 332509 w 363681"/>
                <a:gd name="connsiteY12" fmla="*/ 180975 h 363681"/>
                <a:gd name="connsiteX13" fmla="*/ 182707 w 363681"/>
                <a:gd name="connsiteY13" fmla="*/ 30307 h 363681"/>
                <a:gd name="connsiteX14" fmla="*/ 32039 w 363681"/>
                <a:gd name="connsiteY14" fmla="*/ 180975 h 363681"/>
                <a:gd name="connsiteX15" fmla="*/ 182707 w 363681"/>
                <a:gd name="connsiteY15" fmla="*/ 330777 h 363681"/>
                <a:gd name="connsiteX16" fmla="*/ 332509 w 363681"/>
                <a:gd name="connsiteY16" fmla="*/ 180975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3681" h="363681">
                  <a:moveTo>
                    <a:pt x="363682" y="18184"/>
                  </a:moveTo>
                  <a:lnTo>
                    <a:pt x="363682" y="341168"/>
                  </a:lnTo>
                  <a:cubicBezTo>
                    <a:pt x="363682" y="350693"/>
                    <a:pt x="359352" y="356755"/>
                    <a:pt x="350693" y="356755"/>
                  </a:cubicBezTo>
                  <a:cubicBezTo>
                    <a:pt x="341168" y="356755"/>
                    <a:pt x="336839" y="349827"/>
                    <a:pt x="336839" y="341168"/>
                  </a:cubicBezTo>
                  <a:lnTo>
                    <a:pt x="336839" y="259773"/>
                  </a:lnTo>
                  <a:cubicBezTo>
                    <a:pt x="309130" y="322118"/>
                    <a:pt x="251114" y="363682"/>
                    <a:pt x="179243" y="363682"/>
                  </a:cubicBezTo>
                  <a:cubicBezTo>
                    <a:pt x="81395" y="363682"/>
                    <a:pt x="0" y="283152"/>
                    <a:pt x="0" y="181841"/>
                  </a:cubicBezTo>
                  <a:cubicBezTo>
                    <a:pt x="0" y="78798"/>
                    <a:pt x="81395" y="0"/>
                    <a:pt x="179243" y="0"/>
                  </a:cubicBezTo>
                  <a:cubicBezTo>
                    <a:pt x="251980" y="0"/>
                    <a:pt x="309995" y="41564"/>
                    <a:pt x="336839" y="104775"/>
                  </a:cubicBezTo>
                  <a:lnTo>
                    <a:pt x="336839" y="21648"/>
                  </a:lnTo>
                  <a:cubicBezTo>
                    <a:pt x="336839" y="9525"/>
                    <a:pt x="343766" y="5196"/>
                    <a:pt x="350693" y="5196"/>
                  </a:cubicBezTo>
                  <a:cubicBezTo>
                    <a:pt x="356755" y="3464"/>
                    <a:pt x="363682" y="10391"/>
                    <a:pt x="363682" y="18184"/>
                  </a:cubicBezTo>
                  <a:close/>
                  <a:moveTo>
                    <a:pt x="332509" y="180975"/>
                  </a:moveTo>
                  <a:cubicBezTo>
                    <a:pt x="332509" y="96982"/>
                    <a:pt x="266700" y="30307"/>
                    <a:pt x="182707" y="30307"/>
                  </a:cubicBezTo>
                  <a:cubicBezTo>
                    <a:pt x="98714" y="30307"/>
                    <a:pt x="32039" y="96982"/>
                    <a:pt x="32039" y="180975"/>
                  </a:cubicBezTo>
                  <a:cubicBezTo>
                    <a:pt x="32039" y="262370"/>
                    <a:pt x="98714" y="330777"/>
                    <a:pt x="182707" y="330777"/>
                  </a:cubicBezTo>
                  <a:cubicBezTo>
                    <a:pt x="266700" y="330777"/>
                    <a:pt x="332509" y="263236"/>
                    <a:pt x="332509" y="180975"/>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25B37FF9-8A9B-DB76-03C7-FBD2D8D58628}"/>
                </a:ext>
              </a:extLst>
            </p:cNvPr>
            <p:cNvSpPr/>
            <p:nvPr/>
          </p:nvSpPr>
          <p:spPr>
            <a:xfrm>
              <a:off x="7522152" y="2085109"/>
              <a:ext cx="258040" cy="364547"/>
            </a:xfrm>
            <a:custGeom>
              <a:avLst/>
              <a:gdLst>
                <a:gd name="connsiteX0" fmla="*/ 5195 w 258040"/>
                <a:gd name="connsiteY0" fmla="*/ 308264 h 364547"/>
                <a:gd name="connsiteX1" fmla="*/ 0 w 258040"/>
                <a:gd name="connsiteY1" fmla="*/ 295275 h 364547"/>
                <a:gd name="connsiteX2" fmla="*/ 12989 w 258040"/>
                <a:gd name="connsiteY2" fmla="*/ 281420 h 364547"/>
                <a:gd name="connsiteX3" fmla="*/ 29441 w 258040"/>
                <a:gd name="connsiteY3" fmla="*/ 288348 h 364547"/>
                <a:gd name="connsiteX4" fmla="*/ 133350 w 258040"/>
                <a:gd name="connsiteY4" fmla="*/ 333375 h 364547"/>
                <a:gd name="connsiteX5" fmla="*/ 225136 w 258040"/>
                <a:gd name="connsiteY5" fmla="*/ 264102 h 364547"/>
                <a:gd name="connsiteX6" fmla="*/ 111702 w 258040"/>
                <a:gd name="connsiteY6" fmla="*/ 184439 h 364547"/>
                <a:gd name="connsiteX7" fmla="*/ 16452 w 258040"/>
                <a:gd name="connsiteY7" fmla="*/ 85725 h 364547"/>
                <a:gd name="connsiteX8" fmla="*/ 127288 w 258040"/>
                <a:gd name="connsiteY8" fmla="*/ 0 h 364547"/>
                <a:gd name="connsiteX9" fmla="*/ 237259 w 258040"/>
                <a:gd name="connsiteY9" fmla="*/ 49357 h 364547"/>
                <a:gd name="connsiteX10" fmla="*/ 243320 w 258040"/>
                <a:gd name="connsiteY10" fmla="*/ 63211 h 364547"/>
                <a:gd name="connsiteX11" fmla="*/ 229466 w 258040"/>
                <a:gd name="connsiteY11" fmla="*/ 78798 h 364547"/>
                <a:gd name="connsiteX12" fmla="*/ 213879 w 258040"/>
                <a:gd name="connsiteY12" fmla="*/ 72736 h 364547"/>
                <a:gd name="connsiteX13" fmla="*/ 123825 w 258040"/>
                <a:gd name="connsiteY13" fmla="*/ 31173 h 364547"/>
                <a:gd name="connsiteX14" fmla="*/ 49357 w 258040"/>
                <a:gd name="connsiteY14" fmla="*/ 87457 h 364547"/>
                <a:gd name="connsiteX15" fmla="*/ 124691 w 258040"/>
                <a:gd name="connsiteY15" fmla="*/ 159327 h 364547"/>
                <a:gd name="connsiteX16" fmla="*/ 258041 w 258040"/>
                <a:gd name="connsiteY16" fmla="*/ 264102 h 364547"/>
                <a:gd name="connsiteX17" fmla="*/ 131618 w 258040"/>
                <a:gd name="connsiteY17" fmla="*/ 364548 h 364547"/>
                <a:gd name="connsiteX18" fmla="*/ 5195 w 258040"/>
                <a:gd name="connsiteY18" fmla="*/ 308264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58040" h="364547">
                  <a:moveTo>
                    <a:pt x="5195" y="308264"/>
                  </a:moveTo>
                  <a:cubicBezTo>
                    <a:pt x="866" y="303068"/>
                    <a:pt x="0" y="298739"/>
                    <a:pt x="0" y="295275"/>
                  </a:cubicBezTo>
                  <a:cubicBezTo>
                    <a:pt x="0" y="287482"/>
                    <a:pt x="5195" y="281420"/>
                    <a:pt x="12989" y="281420"/>
                  </a:cubicBezTo>
                  <a:cubicBezTo>
                    <a:pt x="19916" y="281420"/>
                    <a:pt x="25111" y="284884"/>
                    <a:pt x="29441" y="288348"/>
                  </a:cubicBezTo>
                  <a:cubicBezTo>
                    <a:pt x="50223" y="318655"/>
                    <a:pt x="84859" y="333375"/>
                    <a:pt x="133350" y="333375"/>
                  </a:cubicBezTo>
                  <a:cubicBezTo>
                    <a:pt x="181841" y="333375"/>
                    <a:pt x="225136" y="304800"/>
                    <a:pt x="225136" y="264102"/>
                  </a:cubicBezTo>
                  <a:cubicBezTo>
                    <a:pt x="225136" y="222539"/>
                    <a:pt x="181841" y="203489"/>
                    <a:pt x="111702" y="184439"/>
                  </a:cubicBezTo>
                  <a:cubicBezTo>
                    <a:pt x="58016" y="169718"/>
                    <a:pt x="16452" y="142875"/>
                    <a:pt x="16452" y="85725"/>
                  </a:cubicBezTo>
                  <a:cubicBezTo>
                    <a:pt x="16452" y="25111"/>
                    <a:pt x="70138" y="0"/>
                    <a:pt x="127288" y="0"/>
                  </a:cubicBezTo>
                  <a:cubicBezTo>
                    <a:pt x="174913" y="0"/>
                    <a:pt x="211282" y="15586"/>
                    <a:pt x="237259" y="49357"/>
                  </a:cubicBezTo>
                  <a:cubicBezTo>
                    <a:pt x="240723" y="52820"/>
                    <a:pt x="243320" y="58882"/>
                    <a:pt x="243320" y="63211"/>
                  </a:cubicBezTo>
                  <a:cubicBezTo>
                    <a:pt x="243320" y="71870"/>
                    <a:pt x="237259" y="78798"/>
                    <a:pt x="229466" y="78798"/>
                  </a:cubicBezTo>
                  <a:cubicBezTo>
                    <a:pt x="223404" y="78798"/>
                    <a:pt x="219941" y="76200"/>
                    <a:pt x="213879" y="72736"/>
                  </a:cubicBezTo>
                  <a:cubicBezTo>
                    <a:pt x="192232" y="42429"/>
                    <a:pt x="160193" y="31173"/>
                    <a:pt x="123825" y="31173"/>
                  </a:cubicBezTo>
                  <a:cubicBezTo>
                    <a:pt x="89189" y="31173"/>
                    <a:pt x="49357" y="41564"/>
                    <a:pt x="49357" y="87457"/>
                  </a:cubicBezTo>
                  <a:cubicBezTo>
                    <a:pt x="49357" y="129020"/>
                    <a:pt x="82261" y="146339"/>
                    <a:pt x="124691" y="159327"/>
                  </a:cubicBezTo>
                  <a:cubicBezTo>
                    <a:pt x="200891" y="181841"/>
                    <a:pt x="258041" y="204354"/>
                    <a:pt x="258041" y="264102"/>
                  </a:cubicBezTo>
                  <a:cubicBezTo>
                    <a:pt x="258041" y="322984"/>
                    <a:pt x="200025" y="364548"/>
                    <a:pt x="131618" y="364548"/>
                  </a:cubicBezTo>
                  <a:cubicBezTo>
                    <a:pt x="70138" y="364548"/>
                    <a:pt x="25977" y="342034"/>
                    <a:pt x="5195" y="308264"/>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A0DD38A6-F528-06E7-550C-CAE81BF7FEF9}"/>
                </a:ext>
              </a:extLst>
            </p:cNvPr>
            <p:cNvSpPr/>
            <p:nvPr/>
          </p:nvSpPr>
          <p:spPr>
            <a:xfrm>
              <a:off x="7843404" y="2084243"/>
              <a:ext cx="338570" cy="364547"/>
            </a:xfrm>
            <a:custGeom>
              <a:avLst/>
              <a:gdLst>
                <a:gd name="connsiteX0" fmla="*/ 338571 w 338570"/>
                <a:gd name="connsiteY0" fmla="*/ 173182 h 364547"/>
                <a:gd name="connsiteX1" fmla="*/ 323850 w 338570"/>
                <a:gd name="connsiteY1" fmla="*/ 193098 h 364547"/>
                <a:gd name="connsiteX2" fmla="*/ 32905 w 338570"/>
                <a:gd name="connsiteY2" fmla="*/ 193098 h 364547"/>
                <a:gd name="connsiteX3" fmla="*/ 176646 w 338570"/>
                <a:gd name="connsiteY3" fmla="*/ 333375 h 364547"/>
                <a:gd name="connsiteX4" fmla="*/ 278823 w 338570"/>
                <a:gd name="connsiteY4" fmla="*/ 292677 h 364547"/>
                <a:gd name="connsiteX5" fmla="*/ 303068 w 338570"/>
                <a:gd name="connsiteY5" fmla="*/ 290080 h 364547"/>
                <a:gd name="connsiteX6" fmla="*/ 300471 w 338570"/>
                <a:gd name="connsiteY6" fmla="*/ 313459 h 364547"/>
                <a:gd name="connsiteX7" fmla="*/ 175779 w 338570"/>
                <a:gd name="connsiteY7" fmla="*/ 364548 h 364547"/>
                <a:gd name="connsiteX8" fmla="*/ 0 w 338570"/>
                <a:gd name="connsiteY8" fmla="*/ 181841 h 364547"/>
                <a:gd name="connsiteX9" fmla="*/ 175779 w 338570"/>
                <a:gd name="connsiteY9" fmla="*/ 0 h 364547"/>
                <a:gd name="connsiteX10" fmla="*/ 338571 w 338570"/>
                <a:gd name="connsiteY10" fmla="*/ 173182 h 364547"/>
                <a:gd name="connsiteX11" fmla="*/ 309130 w 338570"/>
                <a:gd name="connsiteY11" fmla="*/ 163657 h 364547"/>
                <a:gd name="connsiteX12" fmla="*/ 177511 w 338570"/>
                <a:gd name="connsiteY12" fmla="*/ 32905 h 364547"/>
                <a:gd name="connsiteX13" fmla="*/ 34636 w 338570"/>
                <a:gd name="connsiteY13" fmla="*/ 163657 h 364547"/>
                <a:gd name="connsiteX14" fmla="*/ 309130 w 338570"/>
                <a:gd name="connsiteY14" fmla="*/ 163657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8570" h="364547">
                  <a:moveTo>
                    <a:pt x="338571" y="173182"/>
                  </a:moveTo>
                  <a:cubicBezTo>
                    <a:pt x="338571" y="184439"/>
                    <a:pt x="334241" y="193098"/>
                    <a:pt x="323850" y="193098"/>
                  </a:cubicBezTo>
                  <a:lnTo>
                    <a:pt x="32905" y="193098"/>
                  </a:lnTo>
                  <a:cubicBezTo>
                    <a:pt x="38100" y="272762"/>
                    <a:pt x="98714" y="333375"/>
                    <a:pt x="176646" y="333375"/>
                  </a:cubicBezTo>
                  <a:cubicBezTo>
                    <a:pt x="224271" y="333375"/>
                    <a:pt x="256309" y="317789"/>
                    <a:pt x="278823" y="292677"/>
                  </a:cubicBezTo>
                  <a:cubicBezTo>
                    <a:pt x="285750" y="285750"/>
                    <a:pt x="296141" y="283152"/>
                    <a:pt x="303068" y="290080"/>
                  </a:cubicBezTo>
                  <a:cubicBezTo>
                    <a:pt x="307398" y="295275"/>
                    <a:pt x="308264" y="305666"/>
                    <a:pt x="300471" y="313459"/>
                  </a:cubicBezTo>
                  <a:cubicBezTo>
                    <a:pt x="277091" y="342900"/>
                    <a:pt x="235527" y="364548"/>
                    <a:pt x="175779" y="364548"/>
                  </a:cubicBezTo>
                  <a:cubicBezTo>
                    <a:pt x="73602" y="364548"/>
                    <a:pt x="0" y="283152"/>
                    <a:pt x="0" y="181841"/>
                  </a:cubicBezTo>
                  <a:cubicBezTo>
                    <a:pt x="0" y="82261"/>
                    <a:pt x="73602" y="0"/>
                    <a:pt x="175779" y="0"/>
                  </a:cubicBezTo>
                  <a:cubicBezTo>
                    <a:pt x="271896" y="1732"/>
                    <a:pt x="338571" y="82261"/>
                    <a:pt x="338571" y="173182"/>
                  </a:cubicBezTo>
                  <a:close/>
                  <a:moveTo>
                    <a:pt x="309130" y="163657"/>
                  </a:moveTo>
                  <a:cubicBezTo>
                    <a:pt x="306532" y="93518"/>
                    <a:pt x="250248" y="32905"/>
                    <a:pt x="177511" y="32905"/>
                  </a:cubicBezTo>
                  <a:cubicBezTo>
                    <a:pt x="100446" y="32905"/>
                    <a:pt x="42430" y="89189"/>
                    <a:pt x="34636" y="163657"/>
                  </a:cubicBezTo>
                  <a:lnTo>
                    <a:pt x="309130" y="163657"/>
                  </a:ln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F05D3CF2-E0FE-9BCA-D823-5F67BE072BE0}"/>
                </a:ext>
              </a:extLst>
            </p:cNvPr>
            <p:cNvSpPr/>
            <p:nvPr/>
          </p:nvSpPr>
          <p:spPr>
            <a:xfrm>
              <a:off x="8246052" y="1953425"/>
              <a:ext cx="363681" cy="497097"/>
            </a:xfrm>
            <a:custGeom>
              <a:avLst/>
              <a:gdLst>
                <a:gd name="connsiteX0" fmla="*/ 363682 w 363681"/>
                <a:gd name="connsiteY0" fmla="*/ 16518 h 497097"/>
                <a:gd name="connsiteX1" fmla="*/ 363682 w 363681"/>
                <a:gd name="connsiteY1" fmla="*/ 476316 h 497097"/>
                <a:gd name="connsiteX2" fmla="*/ 349828 w 363681"/>
                <a:gd name="connsiteY2" fmla="*/ 491902 h 497097"/>
                <a:gd name="connsiteX3" fmla="*/ 336839 w 363681"/>
                <a:gd name="connsiteY3" fmla="*/ 475450 h 497097"/>
                <a:gd name="connsiteX4" fmla="*/ 336839 w 363681"/>
                <a:gd name="connsiteY4" fmla="*/ 393189 h 497097"/>
                <a:gd name="connsiteX5" fmla="*/ 178378 w 363681"/>
                <a:gd name="connsiteY5" fmla="*/ 497098 h 497097"/>
                <a:gd name="connsiteX6" fmla="*/ 0 w 363681"/>
                <a:gd name="connsiteY6" fmla="*/ 314391 h 497097"/>
                <a:gd name="connsiteX7" fmla="*/ 181841 w 363681"/>
                <a:gd name="connsiteY7" fmla="*/ 132550 h 497097"/>
                <a:gd name="connsiteX8" fmla="*/ 331643 w 363681"/>
                <a:gd name="connsiteY8" fmla="*/ 221739 h 497097"/>
                <a:gd name="connsiteX9" fmla="*/ 331643 w 363681"/>
                <a:gd name="connsiteY9" fmla="*/ 16518 h 497097"/>
                <a:gd name="connsiteX10" fmla="*/ 347230 w 363681"/>
                <a:gd name="connsiteY10" fmla="*/ 66 h 497097"/>
                <a:gd name="connsiteX11" fmla="*/ 363682 w 363681"/>
                <a:gd name="connsiteY11" fmla="*/ 16518 h 497097"/>
                <a:gd name="connsiteX12" fmla="*/ 332509 w 363681"/>
                <a:gd name="connsiteY12" fmla="*/ 313525 h 497097"/>
                <a:gd name="connsiteX13" fmla="*/ 331643 w 363681"/>
                <a:gd name="connsiteY13" fmla="*/ 299670 h 497097"/>
                <a:gd name="connsiteX14" fmla="*/ 330777 w 363681"/>
                <a:gd name="connsiteY14" fmla="*/ 291877 h 497097"/>
                <a:gd name="connsiteX15" fmla="*/ 180975 w 363681"/>
                <a:gd name="connsiteY15" fmla="*/ 162857 h 497097"/>
                <a:gd name="connsiteX16" fmla="*/ 31173 w 363681"/>
                <a:gd name="connsiteY16" fmla="*/ 312659 h 497097"/>
                <a:gd name="connsiteX17" fmla="*/ 180975 w 363681"/>
                <a:gd name="connsiteY17" fmla="*/ 463327 h 497097"/>
                <a:gd name="connsiteX18" fmla="*/ 332509 w 363681"/>
                <a:gd name="connsiteY18" fmla="*/ 313525 h 49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3681" h="497097">
                  <a:moveTo>
                    <a:pt x="363682" y="16518"/>
                  </a:moveTo>
                  <a:lnTo>
                    <a:pt x="363682" y="476316"/>
                  </a:lnTo>
                  <a:cubicBezTo>
                    <a:pt x="363682" y="484975"/>
                    <a:pt x="356755" y="491902"/>
                    <a:pt x="349828" y="491902"/>
                  </a:cubicBezTo>
                  <a:cubicBezTo>
                    <a:pt x="343766" y="491902"/>
                    <a:pt x="336839" y="487573"/>
                    <a:pt x="336839" y="475450"/>
                  </a:cubicBezTo>
                  <a:lnTo>
                    <a:pt x="336839" y="393189"/>
                  </a:lnTo>
                  <a:cubicBezTo>
                    <a:pt x="308264" y="454668"/>
                    <a:pt x="250248" y="497098"/>
                    <a:pt x="178378" y="497098"/>
                  </a:cubicBezTo>
                  <a:cubicBezTo>
                    <a:pt x="80529" y="497098"/>
                    <a:pt x="0" y="413970"/>
                    <a:pt x="0" y="314391"/>
                  </a:cubicBezTo>
                  <a:cubicBezTo>
                    <a:pt x="0" y="213079"/>
                    <a:pt x="80529" y="132550"/>
                    <a:pt x="181841" y="132550"/>
                  </a:cubicBezTo>
                  <a:cubicBezTo>
                    <a:pt x="247650" y="132550"/>
                    <a:pt x="302203" y="168052"/>
                    <a:pt x="331643" y="221739"/>
                  </a:cubicBezTo>
                  <a:lnTo>
                    <a:pt x="331643" y="16518"/>
                  </a:lnTo>
                  <a:cubicBezTo>
                    <a:pt x="331643" y="6993"/>
                    <a:pt x="337705" y="66"/>
                    <a:pt x="347230" y="66"/>
                  </a:cubicBezTo>
                  <a:cubicBezTo>
                    <a:pt x="355889" y="-800"/>
                    <a:pt x="363682" y="6993"/>
                    <a:pt x="363682" y="16518"/>
                  </a:cubicBezTo>
                  <a:close/>
                  <a:moveTo>
                    <a:pt x="332509" y="313525"/>
                  </a:moveTo>
                  <a:cubicBezTo>
                    <a:pt x="332509" y="309195"/>
                    <a:pt x="332509" y="304000"/>
                    <a:pt x="331643" y="299670"/>
                  </a:cubicBezTo>
                  <a:cubicBezTo>
                    <a:pt x="331643" y="296207"/>
                    <a:pt x="330777" y="294475"/>
                    <a:pt x="330777" y="291877"/>
                  </a:cubicBezTo>
                  <a:cubicBezTo>
                    <a:pt x="321253" y="218275"/>
                    <a:pt x="257175" y="162857"/>
                    <a:pt x="180975" y="162857"/>
                  </a:cubicBezTo>
                  <a:cubicBezTo>
                    <a:pt x="96116" y="162857"/>
                    <a:pt x="31173" y="229532"/>
                    <a:pt x="31173" y="312659"/>
                  </a:cubicBezTo>
                  <a:cubicBezTo>
                    <a:pt x="31173" y="394054"/>
                    <a:pt x="96982" y="463327"/>
                    <a:pt x="180975" y="463327"/>
                  </a:cubicBezTo>
                  <a:cubicBezTo>
                    <a:pt x="265834" y="464193"/>
                    <a:pt x="332509" y="394920"/>
                    <a:pt x="332509" y="313525"/>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16D1634B-259A-AB18-3DD9-CC4DEB4E9508}"/>
                </a:ext>
              </a:extLst>
            </p:cNvPr>
            <p:cNvSpPr/>
            <p:nvPr/>
          </p:nvSpPr>
          <p:spPr>
            <a:xfrm>
              <a:off x="3616036" y="2719820"/>
              <a:ext cx="444211" cy="486640"/>
            </a:xfrm>
            <a:custGeom>
              <a:avLst/>
              <a:gdLst>
                <a:gd name="connsiteX0" fmla="*/ 0 w 444211"/>
                <a:gd name="connsiteY0" fmla="*/ 471055 h 486640"/>
                <a:gd name="connsiteX1" fmla="*/ 0 w 444211"/>
                <a:gd name="connsiteY1" fmla="*/ 15586 h 486640"/>
                <a:gd name="connsiteX2" fmla="*/ 15586 w 444211"/>
                <a:gd name="connsiteY2" fmla="*/ 0 h 486640"/>
                <a:gd name="connsiteX3" fmla="*/ 27709 w 444211"/>
                <a:gd name="connsiteY3" fmla="*/ 4330 h 486640"/>
                <a:gd name="connsiteX4" fmla="*/ 222539 w 444211"/>
                <a:gd name="connsiteY4" fmla="*/ 248516 h 486640"/>
                <a:gd name="connsiteX5" fmla="*/ 416502 w 444211"/>
                <a:gd name="connsiteY5" fmla="*/ 4330 h 486640"/>
                <a:gd name="connsiteX6" fmla="*/ 427759 w 444211"/>
                <a:gd name="connsiteY6" fmla="*/ 0 h 486640"/>
                <a:gd name="connsiteX7" fmla="*/ 444211 w 444211"/>
                <a:gd name="connsiteY7" fmla="*/ 15586 h 486640"/>
                <a:gd name="connsiteX8" fmla="*/ 444211 w 444211"/>
                <a:gd name="connsiteY8" fmla="*/ 471055 h 486640"/>
                <a:gd name="connsiteX9" fmla="*/ 427759 w 444211"/>
                <a:gd name="connsiteY9" fmla="*/ 486641 h 486640"/>
                <a:gd name="connsiteX10" fmla="*/ 411307 w 444211"/>
                <a:gd name="connsiteY10" fmla="*/ 471055 h 486640"/>
                <a:gd name="connsiteX11" fmla="*/ 411307 w 444211"/>
                <a:gd name="connsiteY11" fmla="*/ 57150 h 486640"/>
                <a:gd name="connsiteX12" fmla="*/ 232930 w 444211"/>
                <a:gd name="connsiteY12" fmla="*/ 283152 h 486640"/>
                <a:gd name="connsiteX13" fmla="*/ 210416 w 444211"/>
                <a:gd name="connsiteY13" fmla="*/ 282286 h 486640"/>
                <a:gd name="connsiteX14" fmla="*/ 31173 w 444211"/>
                <a:gd name="connsiteY14" fmla="*/ 56284 h 486640"/>
                <a:gd name="connsiteX15" fmla="*/ 31173 w 444211"/>
                <a:gd name="connsiteY15" fmla="*/ 470189 h 486640"/>
                <a:gd name="connsiteX16" fmla="*/ 14720 w 444211"/>
                <a:gd name="connsiteY16" fmla="*/ 485775 h 486640"/>
                <a:gd name="connsiteX17" fmla="*/ 0 w 444211"/>
                <a:gd name="connsiteY17" fmla="*/ 471055 h 486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44211" h="486640">
                  <a:moveTo>
                    <a:pt x="0" y="471055"/>
                  </a:moveTo>
                  <a:lnTo>
                    <a:pt x="0" y="15586"/>
                  </a:lnTo>
                  <a:cubicBezTo>
                    <a:pt x="0" y="6061"/>
                    <a:pt x="7793" y="0"/>
                    <a:pt x="15586" y="0"/>
                  </a:cubicBezTo>
                  <a:cubicBezTo>
                    <a:pt x="19050" y="0"/>
                    <a:pt x="24245" y="866"/>
                    <a:pt x="27709" y="4330"/>
                  </a:cubicBezTo>
                  <a:lnTo>
                    <a:pt x="222539" y="248516"/>
                  </a:lnTo>
                  <a:lnTo>
                    <a:pt x="416502" y="4330"/>
                  </a:lnTo>
                  <a:cubicBezTo>
                    <a:pt x="419966" y="866"/>
                    <a:pt x="425161" y="0"/>
                    <a:pt x="427759" y="0"/>
                  </a:cubicBezTo>
                  <a:cubicBezTo>
                    <a:pt x="437284" y="0"/>
                    <a:pt x="444211" y="6927"/>
                    <a:pt x="444211" y="15586"/>
                  </a:cubicBezTo>
                  <a:lnTo>
                    <a:pt x="444211" y="471055"/>
                  </a:lnTo>
                  <a:cubicBezTo>
                    <a:pt x="444211" y="479714"/>
                    <a:pt x="436418" y="486641"/>
                    <a:pt x="427759" y="486641"/>
                  </a:cubicBezTo>
                  <a:cubicBezTo>
                    <a:pt x="419100" y="486641"/>
                    <a:pt x="411307" y="478848"/>
                    <a:pt x="411307" y="471055"/>
                  </a:cubicBezTo>
                  <a:lnTo>
                    <a:pt x="411307" y="57150"/>
                  </a:lnTo>
                  <a:lnTo>
                    <a:pt x="232930" y="283152"/>
                  </a:lnTo>
                  <a:cubicBezTo>
                    <a:pt x="226002" y="290080"/>
                    <a:pt x="218209" y="290946"/>
                    <a:pt x="210416" y="282286"/>
                  </a:cubicBezTo>
                  <a:lnTo>
                    <a:pt x="31173" y="56284"/>
                  </a:lnTo>
                  <a:lnTo>
                    <a:pt x="31173" y="470189"/>
                  </a:lnTo>
                  <a:cubicBezTo>
                    <a:pt x="31173" y="478848"/>
                    <a:pt x="23380" y="485775"/>
                    <a:pt x="14720" y="485775"/>
                  </a:cubicBezTo>
                  <a:cubicBezTo>
                    <a:pt x="6927" y="486641"/>
                    <a:pt x="0" y="478848"/>
                    <a:pt x="0" y="471055"/>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0003EF3E-05F5-AF70-5FD1-8101CC535697}"/>
                </a:ext>
              </a:extLst>
            </p:cNvPr>
            <p:cNvSpPr/>
            <p:nvPr/>
          </p:nvSpPr>
          <p:spPr>
            <a:xfrm>
              <a:off x="4159827" y="2848840"/>
              <a:ext cx="363681" cy="363681"/>
            </a:xfrm>
            <a:custGeom>
              <a:avLst/>
              <a:gdLst>
                <a:gd name="connsiteX0" fmla="*/ 363682 w 363681"/>
                <a:gd name="connsiteY0" fmla="*/ 18184 h 363681"/>
                <a:gd name="connsiteX1" fmla="*/ 363682 w 363681"/>
                <a:gd name="connsiteY1" fmla="*/ 341168 h 363681"/>
                <a:gd name="connsiteX2" fmla="*/ 350693 w 363681"/>
                <a:gd name="connsiteY2" fmla="*/ 356755 h 363681"/>
                <a:gd name="connsiteX3" fmla="*/ 336839 w 363681"/>
                <a:gd name="connsiteY3" fmla="*/ 341168 h 363681"/>
                <a:gd name="connsiteX4" fmla="*/ 336839 w 363681"/>
                <a:gd name="connsiteY4" fmla="*/ 259773 h 363681"/>
                <a:gd name="connsiteX5" fmla="*/ 179243 w 363681"/>
                <a:gd name="connsiteY5" fmla="*/ 363682 h 363681"/>
                <a:gd name="connsiteX6" fmla="*/ 0 w 363681"/>
                <a:gd name="connsiteY6" fmla="*/ 181841 h 363681"/>
                <a:gd name="connsiteX7" fmla="*/ 179243 w 363681"/>
                <a:gd name="connsiteY7" fmla="*/ 0 h 363681"/>
                <a:gd name="connsiteX8" fmla="*/ 336839 w 363681"/>
                <a:gd name="connsiteY8" fmla="*/ 104775 h 363681"/>
                <a:gd name="connsiteX9" fmla="*/ 336839 w 363681"/>
                <a:gd name="connsiteY9" fmla="*/ 21648 h 363681"/>
                <a:gd name="connsiteX10" fmla="*/ 350693 w 363681"/>
                <a:gd name="connsiteY10" fmla="*/ 5196 h 363681"/>
                <a:gd name="connsiteX11" fmla="*/ 363682 w 363681"/>
                <a:gd name="connsiteY11" fmla="*/ 18184 h 363681"/>
                <a:gd name="connsiteX12" fmla="*/ 332509 w 363681"/>
                <a:gd name="connsiteY12" fmla="*/ 180975 h 363681"/>
                <a:gd name="connsiteX13" fmla="*/ 182707 w 363681"/>
                <a:gd name="connsiteY13" fmla="*/ 30307 h 363681"/>
                <a:gd name="connsiteX14" fmla="*/ 32039 w 363681"/>
                <a:gd name="connsiteY14" fmla="*/ 180975 h 363681"/>
                <a:gd name="connsiteX15" fmla="*/ 182707 w 363681"/>
                <a:gd name="connsiteY15" fmla="*/ 330777 h 363681"/>
                <a:gd name="connsiteX16" fmla="*/ 332509 w 363681"/>
                <a:gd name="connsiteY16" fmla="*/ 180975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3681" h="363681">
                  <a:moveTo>
                    <a:pt x="363682" y="18184"/>
                  </a:moveTo>
                  <a:lnTo>
                    <a:pt x="363682" y="341168"/>
                  </a:lnTo>
                  <a:cubicBezTo>
                    <a:pt x="363682" y="350693"/>
                    <a:pt x="359352" y="356755"/>
                    <a:pt x="350693" y="356755"/>
                  </a:cubicBezTo>
                  <a:cubicBezTo>
                    <a:pt x="341168" y="356755"/>
                    <a:pt x="336839" y="349827"/>
                    <a:pt x="336839" y="341168"/>
                  </a:cubicBezTo>
                  <a:lnTo>
                    <a:pt x="336839" y="259773"/>
                  </a:lnTo>
                  <a:cubicBezTo>
                    <a:pt x="309130" y="322118"/>
                    <a:pt x="251114" y="363682"/>
                    <a:pt x="179243" y="363682"/>
                  </a:cubicBezTo>
                  <a:cubicBezTo>
                    <a:pt x="81395" y="363682"/>
                    <a:pt x="0" y="283152"/>
                    <a:pt x="0" y="181841"/>
                  </a:cubicBezTo>
                  <a:cubicBezTo>
                    <a:pt x="0" y="78798"/>
                    <a:pt x="81395" y="0"/>
                    <a:pt x="179243" y="0"/>
                  </a:cubicBezTo>
                  <a:cubicBezTo>
                    <a:pt x="251980" y="0"/>
                    <a:pt x="309995" y="41564"/>
                    <a:pt x="336839" y="104775"/>
                  </a:cubicBezTo>
                  <a:lnTo>
                    <a:pt x="336839" y="21648"/>
                  </a:lnTo>
                  <a:cubicBezTo>
                    <a:pt x="336839" y="9525"/>
                    <a:pt x="343766" y="5196"/>
                    <a:pt x="350693" y="5196"/>
                  </a:cubicBezTo>
                  <a:cubicBezTo>
                    <a:pt x="356755" y="3464"/>
                    <a:pt x="363682" y="10391"/>
                    <a:pt x="363682" y="18184"/>
                  </a:cubicBezTo>
                  <a:close/>
                  <a:moveTo>
                    <a:pt x="332509" y="180975"/>
                  </a:moveTo>
                  <a:cubicBezTo>
                    <a:pt x="332509" y="96982"/>
                    <a:pt x="266700" y="30307"/>
                    <a:pt x="182707" y="30307"/>
                  </a:cubicBezTo>
                  <a:cubicBezTo>
                    <a:pt x="98714" y="30307"/>
                    <a:pt x="32039" y="96982"/>
                    <a:pt x="32039" y="180975"/>
                  </a:cubicBezTo>
                  <a:cubicBezTo>
                    <a:pt x="32039" y="262370"/>
                    <a:pt x="98714" y="330777"/>
                    <a:pt x="182707" y="330777"/>
                  </a:cubicBezTo>
                  <a:cubicBezTo>
                    <a:pt x="266700" y="330777"/>
                    <a:pt x="332509" y="263236"/>
                    <a:pt x="332509" y="180975"/>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E3718C9D-9D8E-882B-B756-C059CD24A716}"/>
                </a:ext>
              </a:extLst>
            </p:cNvPr>
            <p:cNvSpPr/>
            <p:nvPr/>
          </p:nvSpPr>
          <p:spPr>
            <a:xfrm>
              <a:off x="4624820" y="2850572"/>
              <a:ext cx="208684" cy="355022"/>
            </a:xfrm>
            <a:custGeom>
              <a:avLst/>
              <a:gdLst>
                <a:gd name="connsiteX0" fmla="*/ 208684 w 208684"/>
                <a:gd name="connsiteY0" fmla="*/ 16452 h 355022"/>
                <a:gd name="connsiteX1" fmla="*/ 191366 w 208684"/>
                <a:gd name="connsiteY1" fmla="*/ 32038 h 355022"/>
                <a:gd name="connsiteX2" fmla="*/ 32904 w 208684"/>
                <a:gd name="connsiteY2" fmla="*/ 191366 h 355022"/>
                <a:gd name="connsiteX3" fmla="*/ 32904 w 208684"/>
                <a:gd name="connsiteY3" fmla="*/ 338570 h 355022"/>
                <a:gd name="connsiteX4" fmla="*/ 17318 w 208684"/>
                <a:gd name="connsiteY4" fmla="*/ 355023 h 355022"/>
                <a:gd name="connsiteX5" fmla="*/ 15586 w 208684"/>
                <a:gd name="connsiteY5" fmla="*/ 355023 h 355022"/>
                <a:gd name="connsiteX6" fmla="*/ 12989 w 208684"/>
                <a:gd name="connsiteY6" fmla="*/ 355023 h 355022"/>
                <a:gd name="connsiteX7" fmla="*/ 0 w 208684"/>
                <a:gd name="connsiteY7" fmla="*/ 339436 h 355022"/>
                <a:gd name="connsiteX8" fmla="*/ 0 w 208684"/>
                <a:gd name="connsiteY8" fmla="*/ 16452 h 355022"/>
                <a:gd name="connsiteX9" fmla="*/ 12989 w 208684"/>
                <a:gd name="connsiteY9" fmla="*/ 866 h 355022"/>
                <a:gd name="connsiteX10" fmla="*/ 25977 w 208684"/>
                <a:gd name="connsiteY10" fmla="*/ 17318 h 355022"/>
                <a:gd name="connsiteX11" fmla="*/ 25977 w 208684"/>
                <a:gd name="connsiteY11" fmla="*/ 106507 h 355022"/>
                <a:gd name="connsiteX12" fmla="*/ 191366 w 208684"/>
                <a:gd name="connsiteY12" fmla="*/ 0 h 355022"/>
                <a:gd name="connsiteX13" fmla="*/ 208684 w 208684"/>
                <a:gd name="connsiteY13" fmla="*/ 16452 h 355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684" h="355022">
                  <a:moveTo>
                    <a:pt x="208684" y="16452"/>
                  </a:moveTo>
                  <a:cubicBezTo>
                    <a:pt x="208684" y="25111"/>
                    <a:pt x="202623" y="32038"/>
                    <a:pt x="191366" y="32038"/>
                  </a:cubicBezTo>
                  <a:cubicBezTo>
                    <a:pt x="98714" y="32038"/>
                    <a:pt x="32904" y="105641"/>
                    <a:pt x="32904" y="191366"/>
                  </a:cubicBezTo>
                  <a:lnTo>
                    <a:pt x="32904" y="338570"/>
                  </a:lnTo>
                  <a:cubicBezTo>
                    <a:pt x="32904" y="348095"/>
                    <a:pt x="25111" y="355023"/>
                    <a:pt x="17318" y="355023"/>
                  </a:cubicBezTo>
                  <a:lnTo>
                    <a:pt x="15586" y="355023"/>
                  </a:lnTo>
                  <a:cubicBezTo>
                    <a:pt x="14720" y="355023"/>
                    <a:pt x="13854" y="355023"/>
                    <a:pt x="12989" y="355023"/>
                  </a:cubicBezTo>
                  <a:cubicBezTo>
                    <a:pt x="4330" y="355023"/>
                    <a:pt x="0" y="348095"/>
                    <a:pt x="0" y="339436"/>
                  </a:cubicBezTo>
                  <a:lnTo>
                    <a:pt x="0" y="16452"/>
                  </a:lnTo>
                  <a:cubicBezTo>
                    <a:pt x="0" y="7793"/>
                    <a:pt x="6061" y="866"/>
                    <a:pt x="12989" y="866"/>
                  </a:cubicBezTo>
                  <a:cubicBezTo>
                    <a:pt x="19916" y="866"/>
                    <a:pt x="25977" y="5195"/>
                    <a:pt x="25977" y="17318"/>
                  </a:cubicBezTo>
                  <a:lnTo>
                    <a:pt x="25977" y="106507"/>
                  </a:lnTo>
                  <a:cubicBezTo>
                    <a:pt x="54552" y="42429"/>
                    <a:pt x="114300" y="0"/>
                    <a:pt x="191366" y="0"/>
                  </a:cubicBezTo>
                  <a:cubicBezTo>
                    <a:pt x="203489" y="866"/>
                    <a:pt x="208684" y="8659"/>
                    <a:pt x="208684" y="16452"/>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EFB47B7B-D064-49EB-261C-AD19C603CB4A}"/>
                </a:ext>
              </a:extLst>
            </p:cNvPr>
            <p:cNvSpPr/>
            <p:nvPr/>
          </p:nvSpPr>
          <p:spPr>
            <a:xfrm>
              <a:off x="4903643" y="2715490"/>
              <a:ext cx="276771" cy="492702"/>
            </a:xfrm>
            <a:custGeom>
              <a:avLst/>
              <a:gdLst>
                <a:gd name="connsiteX0" fmla="*/ 0 w 276771"/>
                <a:gd name="connsiteY0" fmla="*/ 474518 h 492702"/>
                <a:gd name="connsiteX1" fmla="*/ 0 w 276771"/>
                <a:gd name="connsiteY1" fmla="*/ 16452 h 492702"/>
                <a:gd name="connsiteX2" fmla="*/ 15586 w 276771"/>
                <a:gd name="connsiteY2" fmla="*/ 0 h 492702"/>
                <a:gd name="connsiteX3" fmla="*/ 32039 w 276771"/>
                <a:gd name="connsiteY3" fmla="*/ 16452 h 492702"/>
                <a:gd name="connsiteX4" fmla="*/ 32039 w 276771"/>
                <a:gd name="connsiteY4" fmla="*/ 318654 h 492702"/>
                <a:gd name="connsiteX5" fmla="*/ 216477 w 276771"/>
                <a:gd name="connsiteY5" fmla="*/ 142009 h 492702"/>
                <a:gd name="connsiteX6" fmla="*/ 238991 w 276771"/>
                <a:gd name="connsiteY6" fmla="*/ 142875 h 492702"/>
                <a:gd name="connsiteX7" fmla="*/ 239857 w 276771"/>
                <a:gd name="connsiteY7" fmla="*/ 144607 h 492702"/>
                <a:gd name="connsiteX8" fmla="*/ 238125 w 276771"/>
                <a:gd name="connsiteY8" fmla="*/ 166254 h 492702"/>
                <a:gd name="connsiteX9" fmla="*/ 113434 w 276771"/>
                <a:gd name="connsiteY9" fmla="*/ 284884 h 492702"/>
                <a:gd name="connsiteX10" fmla="*/ 271895 w 276771"/>
                <a:gd name="connsiteY10" fmla="*/ 464993 h 492702"/>
                <a:gd name="connsiteX11" fmla="*/ 271895 w 276771"/>
                <a:gd name="connsiteY11" fmla="*/ 487507 h 492702"/>
                <a:gd name="connsiteX12" fmla="*/ 248516 w 276771"/>
                <a:gd name="connsiteY12" fmla="*/ 487507 h 492702"/>
                <a:gd name="connsiteX13" fmla="*/ 91786 w 276771"/>
                <a:gd name="connsiteY13" fmla="*/ 306532 h 492702"/>
                <a:gd name="connsiteX14" fmla="*/ 32905 w 276771"/>
                <a:gd name="connsiteY14" fmla="*/ 361950 h 492702"/>
                <a:gd name="connsiteX15" fmla="*/ 32905 w 276771"/>
                <a:gd name="connsiteY15" fmla="*/ 474518 h 492702"/>
                <a:gd name="connsiteX16" fmla="*/ 16452 w 276771"/>
                <a:gd name="connsiteY16" fmla="*/ 490970 h 492702"/>
                <a:gd name="connsiteX17" fmla="*/ 0 w 276771"/>
                <a:gd name="connsiteY17" fmla="*/ 474518 h 49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76771" h="492702">
                  <a:moveTo>
                    <a:pt x="0" y="474518"/>
                  </a:moveTo>
                  <a:lnTo>
                    <a:pt x="0" y="16452"/>
                  </a:lnTo>
                  <a:cubicBezTo>
                    <a:pt x="0" y="6927"/>
                    <a:pt x="7793" y="0"/>
                    <a:pt x="15586" y="0"/>
                  </a:cubicBezTo>
                  <a:cubicBezTo>
                    <a:pt x="25111" y="0"/>
                    <a:pt x="32039" y="7793"/>
                    <a:pt x="32039" y="16452"/>
                  </a:cubicBezTo>
                  <a:lnTo>
                    <a:pt x="32039" y="318654"/>
                  </a:lnTo>
                  <a:lnTo>
                    <a:pt x="216477" y="142009"/>
                  </a:lnTo>
                  <a:cubicBezTo>
                    <a:pt x="222539" y="135082"/>
                    <a:pt x="232064" y="136814"/>
                    <a:pt x="238991" y="142875"/>
                  </a:cubicBezTo>
                  <a:cubicBezTo>
                    <a:pt x="238991" y="142875"/>
                    <a:pt x="239857" y="143741"/>
                    <a:pt x="239857" y="144607"/>
                  </a:cubicBezTo>
                  <a:cubicBezTo>
                    <a:pt x="245052" y="150668"/>
                    <a:pt x="244186" y="160193"/>
                    <a:pt x="238125" y="166254"/>
                  </a:cubicBezTo>
                  <a:lnTo>
                    <a:pt x="113434" y="284884"/>
                  </a:lnTo>
                  <a:lnTo>
                    <a:pt x="271895" y="464993"/>
                  </a:lnTo>
                  <a:cubicBezTo>
                    <a:pt x="277957" y="471055"/>
                    <a:pt x="278823" y="482311"/>
                    <a:pt x="271895" y="487507"/>
                  </a:cubicBezTo>
                  <a:cubicBezTo>
                    <a:pt x="264968" y="494434"/>
                    <a:pt x="254577" y="494434"/>
                    <a:pt x="248516" y="487507"/>
                  </a:cubicBezTo>
                  <a:lnTo>
                    <a:pt x="91786" y="306532"/>
                  </a:lnTo>
                  <a:lnTo>
                    <a:pt x="32905" y="361950"/>
                  </a:lnTo>
                  <a:lnTo>
                    <a:pt x="32905" y="474518"/>
                  </a:lnTo>
                  <a:cubicBezTo>
                    <a:pt x="32905" y="484043"/>
                    <a:pt x="25111" y="490970"/>
                    <a:pt x="16452" y="490970"/>
                  </a:cubicBezTo>
                  <a:cubicBezTo>
                    <a:pt x="7793" y="490970"/>
                    <a:pt x="0" y="483177"/>
                    <a:pt x="0" y="474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CD7B98CE-3843-4F5C-727B-C658FFAF327B}"/>
                </a:ext>
              </a:extLst>
            </p:cNvPr>
            <p:cNvSpPr/>
            <p:nvPr/>
          </p:nvSpPr>
          <p:spPr>
            <a:xfrm>
              <a:off x="5204979" y="2846243"/>
              <a:ext cx="338570" cy="364547"/>
            </a:xfrm>
            <a:custGeom>
              <a:avLst/>
              <a:gdLst>
                <a:gd name="connsiteX0" fmla="*/ 338570 w 338570"/>
                <a:gd name="connsiteY0" fmla="*/ 173182 h 364547"/>
                <a:gd name="connsiteX1" fmla="*/ 323850 w 338570"/>
                <a:gd name="connsiteY1" fmla="*/ 193098 h 364547"/>
                <a:gd name="connsiteX2" fmla="*/ 32904 w 338570"/>
                <a:gd name="connsiteY2" fmla="*/ 193098 h 364547"/>
                <a:gd name="connsiteX3" fmla="*/ 176645 w 338570"/>
                <a:gd name="connsiteY3" fmla="*/ 333375 h 364547"/>
                <a:gd name="connsiteX4" fmla="*/ 278823 w 338570"/>
                <a:gd name="connsiteY4" fmla="*/ 292677 h 364547"/>
                <a:gd name="connsiteX5" fmla="*/ 303068 w 338570"/>
                <a:gd name="connsiteY5" fmla="*/ 290080 h 364547"/>
                <a:gd name="connsiteX6" fmla="*/ 300470 w 338570"/>
                <a:gd name="connsiteY6" fmla="*/ 313459 h 364547"/>
                <a:gd name="connsiteX7" fmla="*/ 175779 w 338570"/>
                <a:gd name="connsiteY7" fmla="*/ 364548 h 364547"/>
                <a:gd name="connsiteX8" fmla="*/ 0 w 338570"/>
                <a:gd name="connsiteY8" fmla="*/ 181841 h 364547"/>
                <a:gd name="connsiteX9" fmla="*/ 175779 w 338570"/>
                <a:gd name="connsiteY9" fmla="*/ 0 h 364547"/>
                <a:gd name="connsiteX10" fmla="*/ 338570 w 338570"/>
                <a:gd name="connsiteY10" fmla="*/ 173182 h 364547"/>
                <a:gd name="connsiteX11" fmla="*/ 309130 w 338570"/>
                <a:gd name="connsiteY11" fmla="*/ 163657 h 364547"/>
                <a:gd name="connsiteX12" fmla="*/ 177511 w 338570"/>
                <a:gd name="connsiteY12" fmla="*/ 32904 h 364547"/>
                <a:gd name="connsiteX13" fmla="*/ 34636 w 338570"/>
                <a:gd name="connsiteY13" fmla="*/ 163657 h 364547"/>
                <a:gd name="connsiteX14" fmla="*/ 309130 w 338570"/>
                <a:gd name="connsiteY14" fmla="*/ 163657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8570" h="364547">
                  <a:moveTo>
                    <a:pt x="338570" y="173182"/>
                  </a:moveTo>
                  <a:cubicBezTo>
                    <a:pt x="338570" y="184439"/>
                    <a:pt x="334241" y="193098"/>
                    <a:pt x="323850" y="193098"/>
                  </a:cubicBezTo>
                  <a:lnTo>
                    <a:pt x="32904" y="193098"/>
                  </a:lnTo>
                  <a:cubicBezTo>
                    <a:pt x="38100" y="272761"/>
                    <a:pt x="98714" y="333375"/>
                    <a:pt x="176645" y="333375"/>
                  </a:cubicBezTo>
                  <a:cubicBezTo>
                    <a:pt x="224270" y="333375"/>
                    <a:pt x="256309" y="317788"/>
                    <a:pt x="278823" y="292677"/>
                  </a:cubicBezTo>
                  <a:cubicBezTo>
                    <a:pt x="285750" y="285750"/>
                    <a:pt x="296141" y="283152"/>
                    <a:pt x="303068" y="290080"/>
                  </a:cubicBezTo>
                  <a:cubicBezTo>
                    <a:pt x="307398" y="295275"/>
                    <a:pt x="308264" y="305666"/>
                    <a:pt x="300470" y="313459"/>
                  </a:cubicBezTo>
                  <a:cubicBezTo>
                    <a:pt x="277091" y="342900"/>
                    <a:pt x="235527" y="364548"/>
                    <a:pt x="175779" y="364548"/>
                  </a:cubicBezTo>
                  <a:cubicBezTo>
                    <a:pt x="73602" y="364548"/>
                    <a:pt x="0" y="283152"/>
                    <a:pt x="0" y="181841"/>
                  </a:cubicBezTo>
                  <a:cubicBezTo>
                    <a:pt x="0" y="82261"/>
                    <a:pt x="73602" y="0"/>
                    <a:pt x="175779" y="0"/>
                  </a:cubicBezTo>
                  <a:cubicBezTo>
                    <a:pt x="271895" y="1732"/>
                    <a:pt x="338570" y="82261"/>
                    <a:pt x="338570" y="173182"/>
                  </a:cubicBezTo>
                  <a:close/>
                  <a:moveTo>
                    <a:pt x="309130" y="163657"/>
                  </a:moveTo>
                  <a:cubicBezTo>
                    <a:pt x="306532" y="93518"/>
                    <a:pt x="250248" y="32904"/>
                    <a:pt x="177511" y="32904"/>
                  </a:cubicBezTo>
                  <a:cubicBezTo>
                    <a:pt x="100445" y="32904"/>
                    <a:pt x="42429" y="89189"/>
                    <a:pt x="34636" y="163657"/>
                  </a:cubicBezTo>
                  <a:lnTo>
                    <a:pt x="309130" y="163657"/>
                  </a:ln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9CE3AC5-3CD9-2852-9BF4-327A6747D6A0}"/>
                </a:ext>
              </a:extLst>
            </p:cNvPr>
            <p:cNvSpPr/>
            <p:nvPr/>
          </p:nvSpPr>
          <p:spPr>
            <a:xfrm>
              <a:off x="5584247" y="2751858"/>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5 w 193963"/>
                <a:gd name="connsiteY5" fmla="*/ 437284 h 454602"/>
                <a:gd name="connsiteX6" fmla="*/ 81395 w 193963"/>
                <a:gd name="connsiteY6" fmla="*/ 131618 h 454602"/>
                <a:gd name="connsiteX7" fmla="*/ 17318 w 193963"/>
                <a:gd name="connsiteY7" fmla="*/ 131618 h 454602"/>
                <a:gd name="connsiteX8" fmla="*/ 0 w 193963"/>
                <a:gd name="connsiteY8" fmla="*/ 116032 h 454602"/>
                <a:gd name="connsiteX9" fmla="*/ 17318 w 193963"/>
                <a:gd name="connsiteY9" fmla="*/ 100446 h 454602"/>
                <a:gd name="connsiteX10" fmla="*/ 81395 w 193963"/>
                <a:gd name="connsiteY10" fmla="*/ 100446 h 454602"/>
                <a:gd name="connsiteX11" fmla="*/ 81395 w 193963"/>
                <a:gd name="connsiteY11" fmla="*/ 15587 h 454602"/>
                <a:gd name="connsiteX12" fmla="*/ 96982 w 193963"/>
                <a:gd name="connsiteY12" fmla="*/ 0 h 454602"/>
                <a:gd name="connsiteX13" fmla="*/ 113434 w 193963"/>
                <a:gd name="connsiteY13" fmla="*/ 15587 h 454602"/>
                <a:gd name="connsiteX14" fmla="*/ 113434 w 193963"/>
                <a:gd name="connsiteY14" fmla="*/ 100446 h 454602"/>
                <a:gd name="connsiteX15" fmla="*/ 177511 w 193963"/>
                <a:gd name="connsiteY15" fmla="*/ 100446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5" y="448541"/>
                    <a:pt x="81395" y="437284"/>
                  </a:cubicBezTo>
                  <a:lnTo>
                    <a:pt x="81395" y="131618"/>
                  </a:lnTo>
                  <a:lnTo>
                    <a:pt x="17318" y="131618"/>
                  </a:lnTo>
                  <a:cubicBezTo>
                    <a:pt x="4330" y="131618"/>
                    <a:pt x="0" y="123825"/>
                    <a:pt x="0" y="116032"/>
                  </a:cubicBezTo>
                  <a:cubicBezTo>
                    <a:pt x="0" y="108239"/>
                    <a:pt x="4330" y="100446"/>
                    <a:pt x="17318" y="100446"/>
                  </a:cubicBezTo>
                  <a:lnTo>
                    <a:pt x="81395" y="100446"/>
                  </a:lnTo>
                  <a:lnTo>
                    <a:pt x="81395" y="15587"/>
                  </a:lnTo>
                  <a:cubicBezTo>
                    <a:pt x="81395" y="6061"/>
                    <a:pt x="88323" y="0"/>
                    <a:pt x="96982" y="0"/>
                  </a:cubicBezTo>
                  <a:cubicBezTo>
                    <a:pt x="106507" y="0"/>
                    <a:pt x="113434" y="6927"/>
                    <a:pt x="113434" y="15587"/>
                  </a:cubicBezTo>
                  <a:lnTo>
                    <a:pt x="113434" y="100446"/>
                  </a:lnTo>
                  <a:lnTo>
                    <a:pt x="177511" y="100446"/>
                  </a:lnTo>
                  <a:cubicBezTo>
                    <a:pt x="188768" y="100446"/>
                    <a:pt x="193964" y="107373"/>
                    <a:pt x="193964" y="115166"/>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21C8C282-0E85-5C97-15E6-7048E4A48D06}"/>
                </a:ext>
              </a:extLst>
            </p:cNvPr>
            <p:cNvSpPr/>
            <p:nvPr/>
          </p:nvSpPr>
          <p:spPr>
            <a:xfrm>
              <a:off x="5835361" y="2754456"/>
              <a:ext cx="44161" cy="452004"/>
            </a:xfrm>
            <a:custGeom>
              <a:avLst/>
              <a:gdLst>
                <a:gd name="connsiteX0" fmla="*/ 0 w 44161"/>
                <a:gd name="connsiteY0" fmla="*/ 22514 h 452004"/>
                <a:gd name="connsiteX1" fmla="*/ 21648 w 44161"/>
                <a:gd name="connsiteY1" fmla="*/ 0 h 452004"/>
                <a:gd name="connsiteX2" fmla="*/ 44161 w 44161"/>
                <a:gd name="connsiteY2" fmla="*/ 22514 h 452004"/>
                <a:gd name="connsiteX3" fmla="*/ 21648 w 44161"/>
                <a:gd name="connsiteY3" fmla="*/ 44161 h 452004"/>
                <a:gd name="connsiteX4" fmla="*/ 0 w 44161"/>
                <a:gd name="connsiteY4" fmla="*/ 22514 h 452004"/>
                <a:gd name="connsiteX5" fmla="*/ 4330 w 44161"/>
                <a:gd name="connsiteY5" fmla="*/ 435552 h 452004"/>
                <a:gd name="connsiteX6" fmla="*/ 4330 w 44161"/>
                <a:gd name="connsiteY6" fmla="*/ 114300 h 452004"/>
                <a:gd name="connsiteX7" fmla="*/ 20782 w 44161"/>
                <a:gd name="connsiteY7" fmla="*/ 97848 h 452004"/>
                <a:gd name="connsiteX8" fmla="*/ 36368 w 44161"/>
                <a:gd name="connsiteY8" fmla="*/ 114300 h 452004"/>
                <a:gd name="connsiteX9" fmla="*/ 36368 w 44161"/>
                <a:gd name="connsiteY9" fmla="*/ 435552 h 452004"/>
                <a:gd name="connsiteX10" fmla="*/ 20782 w 44161"/>
                <a:gd name="connsiteY10" fmla="*/ 452004 h 452004"/>
                <a:gd name="connsiteX11" fmla="*/ 4330 w 44161"/>
                <a:gd name="connsiteY11" fmla="*/ 435552 h 452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4161" h="452004">
                  <a:moveTo>
                    <a:pt x="0" y="22514"/>
                  </a:moveTo>
                  <a:cubicBezTo>
                    <a:pt x="0" y="9525"/>
                    <a:pt x="9525" y="0"/>
                    <a:pt x="21648" y="0"/>
                  </a:cubicBezTo>
                  <a:cubicBezTo>
                    <a:pt x="34636" y="0"/>
                    <a:pt x="44161" y="9525"/>
                    <a:pt x="44161" y="22514"/>
                  </a:cubicBezTo>
                  <a:cubicBezTo>
                    <a:pt x="44161" y="33770"/>
                    <a:pt x="34636" y="44161"/>
                    <a:pt x="21648" y="44161"/>
                  </a:cubicBezTo>
                  <a:cubicBezTo>
                    <a:pt x="8659" y="43295"/>
                    <a:pt x="0" y="33770"/>
                    <a:pt x="0" y="22514"/>
                  </a:cubicBezTo>
                  <a:close/>
                  <a:moveTo>
                    <a:pt x="4330" y="435552"/>
                  </a:moveTo>
                  <a:lnTo>
                    <a:pt x="4330" y="114300"/>
                  </a:lnTo>
                  <a:cubicBezTo>
                    <a:pt x="4330" y="104775"/>
                    <a:pt x="12123" y="97848"/>
                    <a:pt x="20782" y="97848"/>
                  </a:cubicBezTo>
                  <a:cubicBezTo>
                    <a:pt x="29441" y="97848"/>
                    <a:pt x="36368" y="104775"/>
                    <a:pt x="36368" y="114300"/>
                  </a:cubicBezTo>
                  <a:lnTo>
                    <a:pt x="36368" y="435552"/>
                  </a:lnTo>
                  <a:cubicBezTo>
                    <a:pt x="36368" y="445077"/>
                    <a:pt x="28575" y="452004"/>
                    <a:pt x="20782" y="452004"/>
                  </a:cubicBezTo>
                  <a:cubicBezTo>
                    <a:pt x="12123" y="452004"/>
                    <a:pt x="4330" y="444211"/>
                    <a:pt x="4330" y="435552"/>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410A3B1-C234-560A-2E27-DE457B33BF37}"/>
                </a:ext>
              </a:extLst>
            </p:cNvPr>
            <p:cNvSpPr/>
            <p:nvPr/>
          </p:nvSpPr>
          <p:spPr>
            <a:xfrm>
              <a:off x="5981699" y="2847108"/>
              <a:ext cx="330777" cy="359352"/>
            </a:xfrm>
            <a:custGeom>
              <a:avLst/>
              <a:gdLst>
                <a:gd name="connsiteX0" fmla="*/ 330777 w 330777"/>
                <a:gd name="connsiteY0" fmla="*/ 173182 h 359352"/>
                <a:gd name="connsiteX1" fmla="*/ 330777 w 330777"/>
                <a:gd name="connsiteY1" fmla="*/ 173182 h 359352"/>
                <a:gd name="connsiteX2" fmla="*/ 330777 w 330777"/>
                <a:gd name="connsiteY2" fmla="*/ 180975 h 359352"/>
                <a:gd name="connsiteX3" fmla="*/ 330777 w 330777"/>
                <a:gd name="connsiteY3" fmla="*/ 343766 h 359352"/>
                <a:gd name="connsiteX4" fmla="*/ 314325 w 330777"/>
                <a:gd name="connsiteY4" fmla="*/ 359352 h 359352"/>
                <a:gd name="connsiteX5" fmla="*/ 298739 w 330777"/>
                <a:gd name="connsiteY5" fmla="*/ 343766 h 359352"/>
                <a:gd name="connsiteX6" fmla="*/ 298739 w 330777"/>
                <a:gd name="connsiteY6" fmla="*/ 173182 h 359352"/>
                <a:gd name="connsiteX7" fmla="*/ 167987 w 330777"/>
                <a:gd name="connsiteY7" fmla="*/ 32039 h 359352"/>
                <a:gd name="connsiteX8" fmla="*/ 32039 w 330777"/>
                <a:gd name="connsiteY8" fmla="*/ 173182 h 359352"/>
                <a:gd name="connsiteX9" fmla="*/ 32039 w 330777"/>
                <a:gd name="connsiteY9" fmla="*/ 343766 h 359352"/>
                <a:gd name="connsiteX10" fmla="*/ 16452 w 330777"/>
                <a:gd name="connsiteY10" fmla="*/ 359352 h 359352"/>
                <a:gd name="connsiteX11" fmla="*/ 0 w 330777"/>
                <a:gd name="connsiteY11" fmla="*/ 343766 h 359352"/>
                <a:gd name="connsiteX12" fmla="*/ 0 w 330777"/>
                <a:gd name="connsiteY12" fmla="*/ 19050 h 359352"/>
                <a:gd name="connsiteX13" fmla="*/ 12989 w 330777"/>
                <a:gd name="connsiteY13" fmla="*/ 3464 h 359352"/>
                <a:gd name="connsiteX14" fmla="*/ 25977 w 330777"/>
                <a:gd name="connsiteY14" fmla="*/ 19916 h 359352"/>
                <a:gd name="connsiteX15" fmla="*/ 25977 w 330777"/>
                <a:gd name="connsiteY15" fmla="*/ 93518 h 359352"/>
                <a:gd name="connsiteX16" fmla="*/ 169718 w 330777"/>
                <a:gd name="connsiteY16" fmla="*/ 0 h 359352"/>
                <a:gd name="connsiteX17" fmla="*/ 330777 w 330777"/>
                <a:gd name="connsiteY17" fmla="*/ 173182 h 35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0777" h="359352">
                  <a:moveTo>
                    <a:pt x="330777" y="173182"/>
                  </a:moveTo>
                  <a:lnTo>
                    <a:pt x="330777" y="173182"/>
                  </a:lnTo>
                  <a:lnTo>
                    <a:pt x="330777" y="180975"/>
                  </a:lnTo>
                  <a:lnTo>
                    <a:pt x="330777" y="343766"/>
                  </a:lnTo>
                  <a:cubicBezTo>
                    <a:pt x="330777" y="353291"/>
                    <a:pt x="323850" y="359352"/>
                    <a:pt x="314325" y="359352"/>
                  </a:cubicBezTo>
                  <a:cubicBezTo>
                    <a:pt x="305666" y="359352"/>
                    <a:pt x="298739" y="352425"/>
                    <a:pt x="298739" y="343766"/>
                  </a:cubicBezTo>
                  <a:lnTo>
                    <a:pt x="298739" y="173182"/>
                  </a:lnTo>
                  <a:cubicBezTo>
                    <a:pt x="298739" y="96116"/>
                    <a:pt x="245918" y="32039"/>
                    <a:pt x="167987" y="32039"/>
                  </a:cubicBezTo>
                  <a:cubicBezTo>
                    <a:pt x="90055" y="32039"/>
                    <a:pt x="32039" y="94384"/>
                    <a:pt x="32039" y="173182"/>
                  </a:cubicBezTo>
                  <a:lnTo>
                    <a:pt x="32039" y="343766"/>
                  </a:lnTo>
                  <a:cubicBezTo>
                    <a:pt x="32039" y="353291"/>
                    <a:pt x="24246" y="359352"/>
                    <a:pt x="16452" y="359352"/>
                  </a:cubicBezTo>
                  <a:cubicBezTo>
                    <a:pt x="6927" y="359352"/>
                    <a:pt x="0" y="352425"/>
                    <a:pt x="0" y="343766"/>
                  </a:cubicBezTo>
                  <a:lnTo>
                    <a:pt x="0" y="19050"/>
                  </a:lnTo>
                  <a:cubicBezTo>
                    <a:pt x="0" y="10391"/>
                    <a:pt x="6061" y="3464"/>
                    <a:pt x="12989" y="3464"/>
                  </a:cubicBezTo>
                  <a:cubicBezTo>
                    <a:pt x="19916" y="3464"/>
                    <a:pt x="25977" y="7793"/>
                    <a:pt x="25977" y="19916"/>
                  </a:cubicBezTo>
                  <a:lnTo>
                    <a:pt x="25977" y="93518"/>
                  </a:lnTo>
                  <a:cubicBezTo>
                    <a:pt x="51955" y="35502"/>
                    <a:pt x="106507" y="0"/>
                    <a:pt x="169718" y="0"/>
                  </a:cubicBezTo>
                  <a:cubicBezTo>
                    <a:pt x="264968" y="866"/>
                    <a:pt x="330777" y="77066"/>
                    <a:pt x="330777" y="173182"/>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CE4C44E3-6EF3-8A2C-8443-2A7C84214A1C}"/>
                </a:ext>
              </a:extLst>
            </p:cNvPr>
            <p:cNvSpPr/>
            <p:nvPr/>
          </p:nvSpPr>
          <p:spPr>
            <a:xfrm>
              <a:off x="6393006" y="2847974"/>
              <a:ext cx="362816" cy="498782"/>
            </a:xfrm>
            <a:custGeom>
              <a:avLst/>
              <a:gdLst>
                <a:gd name="connsiteX0" fmla="*/ 362816 w 362816"/>
                <a:gd name="connsiteY0" fmla="*/ 19050 h 498782"/>
                <a:gd name="connsiteX1" fmla="*/ 362816 w 362816"/>
                <a:gd name="connsiteY1" fmla="*/ 312593 h 498782"/>
                <a:gd name="connsiteX2" fmla="*/ 362816 w 362816"/>
                <a:gd name="connsiteY2" fmla="*/ 337705 h 498782"/>
                <a:gd name="connsiteX3" fmla="*/ 234661 w 362816"/>
                <a:gd name="connsiteY3" fmla="*/ 498764 h 498782"/>
                <a:gd name="connsiteX4" fmla="*/ 98714 w 362816"/>
                <a:gd name="connsiteY4" fmla="*/ 498764 h 498782"/>
                <a:gd name="connsiteX5" fmla="*/ 98714 w 362816"/>
                <a:gd name="connsiteY5" fmla="*/ 468457 h 498782"/>
                <a:gd name="connsiteX6" fmla="*/ 229466 w 362816"/>
                <a:gd name="connsiteY6" fmla="*/ 468457 h 498782"/>
                <a:gd name="connsiteX7" fmla="*/ 335973 w 362816"/>
                <a:gd name="connsiteY7" fmla="*/ 335973 h 498782"/>
                <a:gd name="connsiteX8" fmla="*/ 335973 w 362816"/>
                <a:gd name="connsiteY8" fmla="*/ 311727 h 498782"/>
                <a:gd name="connsiteX9" fmla="*/ 335973 w 362816"/>
                <a:gd name="connsiteY9" fmla="*/ 256309 h 498782"/>
                <a:gd name="connsiteX10" fmla="*/ 177511 w 362816"/>
                <a:gd name="connsiteY10" fmla="*/ 361950 h 498782"/>
                <a:gd name="connsiteX11" fmla="*/ 0 w 362816"/>
                <a:gd name="connsiteY11" fmla="*/ 180109 h 498782"/>
                <a:gd name="connsiteX12" fmla="*/ 177511 w 362816"/>
                <a:gd name="connsiteY12" fmla="*/ 0 h 498782"/>
                <a:gd name="connsiteX13" fmla="*/ 335973 w 362816"/>
                <a:gd name="connsiteY13" fmla="*/ 105641 h 498782"/>
                <a:gd name="connsiteX14" fmla="*/ 335973 w 362816"/>
                <a:gd name="connsiteY14" fmla="*/ 19916 h 498782"/>
                <a:gd name="connsiteX15" fmla="*/ 348962 w 362816"/>
                <a:gd name="connsiteY15" fmla="*/ 3464 h 498782"/>
                <a:gd name="connsiteX16" fmla="*/ 362816 w 362816"/>
                <a:gd name="connsiteY16" fmla="*/ 19050 h 498782"/>
                <a:gd name="connsiteX17" fmla="*/ 331643 w 362816"/>
                <a:gd name="connsiteY17" fmla="*/ 180109 h 498782"/>
                <a:gd name="connsiteX18" fmla="*/ 181841 w 362816"/>
                <a:gd name="connsiteY18" fmla="*/ 30307 h 498782"/>
                <a:gd name="connsiteX19" fmla="*/ 32039 w 362816"/>
                <a:gd name="connsiteY19" fmla="*/ 180109 h 498782"/>
                <a:gd name="connsiteX20" fmla="*/ 181841 w 362816"/>
                <a:gd name="connsiteY20" fmla="*/ 329911 h 498782"/>
                <a:gd name="connsiteX21" fmla="*/ 331643 w 362816"/>
                <a:gd name="connsiteY21" fmla="*/ 180109 h 498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62816" h="498782">
                  <a:moveTo>
                    <a:pt x="362816" y="19050"/>
                  </a:moveTo>
                  <a:lnTo>
                    <a:pt x="362816" y="312593"/>
                  </a:lnTo>
                  <a:lnTo>
                    <a:pt x="362816" y="337705"/>
                  </a:lnTo>
                  <a:cubicBezTo>
                    <a:pt x="362816" y="448541"/>
                    <a:pt x="296141" y="498764"/>
                    <a:pt x="234661" y="498764"/>
                  </a:cubicBezTo>
                  <a:lnTo>
                    <a:pt x="98714" y="498764"/>
                  </a:lnTo>
                  <a:cubicBezTo>
                    <a:pt x="80530" y="499630"/>
                    <a:pt x="77932" y="470189"/>
                    <a:pt x="98714" y="468457"/>
                  </a:cubicBezTo>
                  <a:lnTo>
                    <a:pt x="229466" y="468457"/>
                  </a:lnTo>
                  <a:cubicBezTo>
                    <a:pt x="285750" y="468457"/>
                    <a:pt x="335973" y="421698"/>
                    <a:pt x="335973" y="335973"/>
                  </a:cubicBezTo>
                  <a:lnTo>
                    <a:pt x="335973" y="311727"/>
                  </a:lnTo>
                  <a:lnTo>
                    <a:pt x="335973" y="256309"/>
                  </a:lnTo>
                  <a:cubicBezTo>
                    <a:pt x="309130" y="319520"/>
                    <a:pt x="251114" y="361950"/>
                    <a:pt x="177511" y="361950"/>
                  </a:cubicBezTo>
                  <a:cubicBezTo>
                    <a:pt x="81396" y="361950"/>
                    <a:pt x="0" y="282286"/>
                    <a:pt x="0" y="180109"/>
                  </a:cubicBezTo>
                  <a:cubicBezTo>
                    <a:pt x="0" y="77932"/>
                    <a:pt x="81396" y="0"/>
                    <a:pt x="177511" y="0"/>
                  </a:cubicBezTo>
                  <a:cubicBezTo>
                    <a:pt x="251114" y="0"/>
                    <a:pt x="309130" y="41564"/>
                    <a:pt x="335973" y="105641"/>
                  </a:cubicBezTo>
                  <a:lnTo>
                    <a:pt x="335973" y="19916"/>
                  </a:lnTo>
                  <a:cubicBezTo>
                    <a:pt x="335973" y="7793"/>
                    <a:pt x="342034" y="3464"/>
                    <a:pt x="348962" y="3464"/>
                  </a:cubicBezTo>
                  <a:cubicBezTo>
                    <a:pt x="356755" y="4330"/>
                    <a:pt x="362816" y="11257"/>
                    <a:pt x="362816" y="19050"/>
                  </a:cubicBezTo>
                  <a:close/>
                  <a:moveTo>
                    <a:pt x="331643" y="180109"/>
                  </a:moveTo>
                  <a:cubicBezTo>
                    <a:pt x="331643" y="96116"/>
                    <a:pt x="265834" y="30307"/>
                    <a:pt x="181841" y="30307"/>
                  </a:cubicBezTo>
                  <a:cubicBezTo>
                    <a:pt x="97848" y="30307"/>
                    <a:pt x="32039" y="96982"/>
                    <a:pt x="32039" y="180109"/>
                  </a:cubicBezTo>
                  <a:cubicBezTo>
                    <a:pt x="32039" y="262371"/>
                    <a:pt x="98714" y="329911"/>
                    <a:pt x="181841" y="329911"/>
                  </a:cubicBezTo>
                  <a:cubicBezTo>
                    <a:pt x="265834" y="330777"/>
                    <a:pt x="331643" y="263236"/>
                    <a:pt x="331643" y="180109"/>
                  </a:cubicBezTo>
                  <a:close/>
                </a:path>
              </a:pathLst>
            </a:custGeom>
            <a:grpFill/>
            <a:ln w="8653"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952E881C-DCCD-A827-E255-77CB7AF4E1B1}"/>
                </a:ext>
              </a:extLst>
            </p:cNvPr>
            <p:cNvSpPr/>
            <p:nvPr/>
          </p:nvSpPr>
          <p:spPr>
            <a:xfrm>
              <a:off x="3576795" y="3475759"/>
              <a:ext cx="313733" cy="497046"/>
            </a:xfrm>
            <a:custGeom>
              <a:avLst/>
              <a:gdLst>
                <a:gd name="connsiteX0" fmla="*/ 2006 w 313733"/>
                <a:gd name="connsiteY0" fmla="*/ 411307 h 497046"/>
                <a:gd name="connsiteX1" fmla="*/ 14129 w 313733"/>
                <a:gd name="connsiteY1" fmla="*/ 387061 h 497046"/>
                <a:gd name="connsiteX2" fmla="*/ 29715 w 313733"/>
                <a:gd name="connsiteY2" fmla="*/ 396587 h 497046"/>
                <a:gd name="connsiteX3" fmla="*/ 158736 w 313733"/>
                <a:gd name="connsiteY3" fmla="*/ 466725 h 497046"/>
                <a:gd name="connsiteX4" fmla="*/ 279963 w 313733"/>
                <a:gd name="connsiteY4" fmla="*/ 359352 h 497046"/>
                <a:gd name="connsiteX5" fmla="*/ 148345 w 313733"/>
                <a:gd name="connsiteY5" fmla="*/ 243321 h 497046"/>
                <a:gd name="connsiteX6" fmla="*/ 21922 w 313733"/>
                <a:gd name="connsiteY6" fmla="*/ 112568 h 497046"/>
                <a:gd name="connsiteX7" fmla="*/ 154406 w 313733"/>
                <a:gd name="connsiteY7" fmla="*/ 0 h 497046"/>
                <a:gd name="connsiteX8" fmla="*/ 292086 w 313733"/>
                <a:gd name="connsiteY8" fmla="*/ 71005 h 497046"/>
                <a:gd name="connsiteX9" fmla="*/ 288622 w 313733"/>
                <a:gd name="connsiteY9" fmla="*/ 87457 h 497046"/>
                <a:gd name="connsiteX10" fmla="*/ 265243 w 313733"/>
                <a:gd name="connsiteY10" fmla="*/ 83993 h 497046"/>
                <a:gd name="connsiteX11" fmla="*/ 153540 w 313733"/>
                <a:gd name="connsiteY11" fmla="*/ 30307 h 497046"/>
                <a:gd name="connsiteX12" fmla="*/ 54827 w 313733"/>
                <a:gd name="connsiteY12" fmla="*/ 110837 h 497046"/>
                <a:gd name="connsiteX13" fmla="*/ 155272 w 313733"/>
                <a:gd name="connsiteY13" fmla="*/ 210416 h 497046"/>
                <a:gd name="connsiteX14" fmla="*/ 313733 w 313733"/>
                <a:gd name="connsiteY14" fmla="*/ 358486 h 497046"/>
                <a:gd name="connsiteX15" fmla="*/ 156138 w 313733"/>
                <a:gd name="connsiteY15" fmla="*/ 497032 h 497046"/>
                <a:gd name="connsiteX16" fmla="*/ 2006 w 313733"/>
                <a:gd name="connsiteY16" fmla="*/ 411307 h 497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3733" h="497046">
                  <a:moveTo>
                    <a:pt x="2006" y="411307"/>
                  </a:moveTo>
                  <a:cubicBezTo>
                    <a:pt x="-3189" y="400050"/>
                    <a:pt x="2006" y="387061"/>
                    <a:pt x="14129" y="387061"/>
                  </a:cubicBezTo>
                  <a:cubicBezTo>
                    <a:pt x="18458" y="387061"/>
                    <a:pt x="24520" y="387927"/>
                    <a:pt x="29715" y="396587"/>
                  </a:cubicBezTo>
                  <a:cubicBezTo>
                    <a:pt x="47899" y="437284"/>
                    <a:pt x="95524" y="466725"/>
                    <a:pt x="158736" y="466725"/>
                  </a:cubicBezTo>
                  <a:cubicBezTo>
                    <a:pt x="223679" y="466725"/>
                    <a:pt x="279963" y="434686"/>
                    <a:pt x="279963" y="359352"/>
                  </a:cubicBezTo>
                  <a:cubicBezTo>
                    <a:pt x="279963" y="298739"/>
                    <a:pt x="219349" y="274493"/>
                    <a:pt x="148345" y="243321"/>
                  </a:cubicBezTo>
                  <a:cubicBezTo>
                    <a:pt x="94658" y="220807"/>
                    <a:pt x="21922" y="187036"/>
                    <a:pt x="21922" y="112568"/>
                  </a:cubicBezTo>
                  <a:cubicBezTo>
                    <a:pt x="21922" y="34636"/>
                    <a:pt x="83402" y="0"/>
                    <a:pt x="154406" y="0"/>
                  </a:cubicBezTo>
                  <a:cubicBezTo>
                    <a:pt x="213288" y="0"/>
                    <a:pt x="265243" y="25111"/>
                    <a:pt x="292086" y="71005"/>
                  </a:cubicBezTo>
                  <a:cubicBezTo>
                    <a:pt x="295549" y="77066"/>
                    <a:pt x="292086" y="83993"/>
                    <a:pt x="288622" y="87457"/>
                  </a:cubicBezTo>
                  <a:cubicBezTo>
                    <a:pt x="283427" y="91786"/>
                    <a:pt x="273036" y="95250"/>
                    <a:pt x="265243" y="83993"/>
                  </a:cubicBezTo>
                  <a:cubicBezTo>
                    <a:pt x="238399" y="43295"/>
                    <a:pt x="195104" y="30307"/>
                    <a:pt x="153540" y="30307"/>
                  </a:cubicBezTo>
                  <a:cubicBezTo>
                    <a:pt x="105915" y="30307"/>
                    <a:pt x="54827" y="51089"/>
                    <a:pt x="54827" y="110837"/>
                  </a:cubicBezTo>
                  <a:cubicBezTo>
                    <a:pt x="54827" y="170584"/>
                    <a:pt x="122367" y="196561"/>
                    <a:pt x="155272" y="210416"/>
                  </a:cubicBezTo>
                  <a:cubicBezTo>
                    <a:pt x="240997" y="246784"/>
                    <a:pt x="313733" y="278823"/>
                    <a:pt x="313733" y="358486"/>
                  </a:cubicBezTo>
                  <a:cubicBezTo>
                    <a:pt x="313733" y="448541"/>
                    <a:pt x="243595" y="497032"/>
                    <a:pt x="156138" y="497032"/>
                  </a:cubicBezTo>
                  <a:cubicBezTo>
                    <a:pt x="79072" y="497898"/>
                    <a:pt x="24520" y="459798"/>
                    <a:pt x="2006" y="411307"/>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7D2548CF-7D62-66CF-08ED-158866A902E5}"/>
                </a:ext>
              </a:extLst>
            </p:cNvPr>
            <p:cNvSpPr/>
            <p:nvPr/>
          </p:nvSpPr>
          <p:spPr>
            <a:xfrm>
              <a:off x="3941618" y="3513858"/>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5 w 193963"/>
                <a:gd name="connsiteY5" fmla="*/ 437284 h 454602"/>
                <a:gd name="connsiteX6" fmla="*/ 81395 w 193963"/>
                <a:gd name="connsiteY6" fmla="*/ 131618 h 454602"/>
                <a:gd name="connsiteX7" fmla="*/ 17318 w 193963"/>
                <a:gd name="connsiteY7" fmla="*/ 131618 h 454602"/>
                <a:gd name="connsiteX8" fmla="*/ 0 w 193963"/>
                <a:gd name="connsiteY8" fmla="*/ 116032 h 454602"/>
                <a:gd name="connsiteX9" fmla="*/ 17318 w 193963"/>
                <a:gd name="connsiteY9" fmla="*/ 100446 h 454602"/>
                <a:gd name="connsiteX10" fmla="*/ 81395 w 193963"/>
                <a:gd name="connsiteY10" fmla="*/ 100446 h 454602"/>
                <a:gd name="connsiteX11" fmla="*/ 81395 w 193963"/>
                <a:gd name="connsiteY11" fmla="*/ 15587 h 454602"/>
                <a:gd name="connsiteX12" fmla="*/ 96982 w 193963"/>
                <a:gd name="connsiteY12" fmla="*/ 0 h 454602"/>
                <a:gd name="connsiteX13" fmla="*/ 113434 w 193963"/>
                <a:gd name="connsiteY13" fmla="*/ 15587 h 454602"/>
                <a:gd name="connsiteX14" fmla="*/ 113434 w 193963"/>
                <a:gd name="connsiteY14" fmla="*/ 100446 h 454602"/>
                <a:gd name="connsiteX15" fmla="*/ 177511 w 193963"/>
                <a:gd name="connsiteY15" fmla="*/ 100446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5" y="448541"/>
                    <a:pt x="81395" y="437284"/>
                  </a:cubicBezTo>
                  <a:lnTo>
                    <a:pt x="81395" y="131618"/>
                  </a:lnTo>
                  <a:lnTo>
                    <a:pt x="17318" y="131618"/>
                  </a:lnTo>
                  <a:cubicBezTo>
                    <a:pt x="4330" y="131618"/>
                    <a:pt x="0" y="123825"/>
                    <a:pt x="0" y="116032"/>
                  </a:cubicBezTo>
                  <a:cubicBezTo>
                    <a:pt x="0" y="108239"/>
                    <a:pt x="4330" y="100446"/>
                    <a:pt x="17318" y="100446"/>
                  </a:cubicBezTo>
                  <a:lnTo>
                    <a:pt x="81395" y="100446"/>
                  </a:lnTo>
                  <a:lnTo>
                    <a:pt x="81395" y="15587"/>
                  </a:lnTo>
                  <a:cubicBezTo>
                    <a:pt x="81395" y="6061"/>
                    <a:pt x="88323" y="0"/>
                    <a:pt x="96982" y="0"/>
                  </a:cubicBezTo>
                  <a:cubicBezTo>
                    <a:pt x="106507" y="0"/>
                    <a:pt x="113434" y="6927"/>
                    <a:pt x="113434" y="15587"/>
                  </a:cubicBezTo>
                  <a:lnTo>
                    <a:pt x="113434" y="100446"/>
                  </a:lnTo>
                  <a:lnTo>
                    <a:pt x="177511" y="100446"/>
                  </a:lnTo>
                  <a:cubicBezTo>
                    <a:pt x="188768" y="100446"/>
                    <a:pt x="193964" y="107373"/>
                    <a:pt x="193964" y="115166"/>
                  </a:cubicBezTo>
                  <a:close/>
                </a:path>
              </a:pathLst>
            </a:custGeom>
            <a:grpFill/>
            <a:ln w="8653"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D54B0A0-05F1-B21F-585E-77AC00B11E73}"/>
                </a:ext>
              </a:extLst>
            </p:cNvPr>
            <p:cNvSpPr/>
            <p:nvPr/>
          </p:nvSpPr>
          <p:spPr>
            <a:xfrm>
              <a:off x="4197061" y="3612572"/>
              <a:ext cx="208684" cy="355022"/>
            </a:xfrm>
            <a:custGeom>
              <a:avLst/>
              <a:gdLst>
                <a:gd name="connsiteX0" fmla="*/ 208684 w 208684"/>
                <a:gd name="connsiteY0" fmla="*/ 16452 h 355022"/>
                <a:gd name="connsiteX1" fmla="*/ 191366 w 208684"/>
                <a:gd name="connsiteY1" fmla="*/ 32038 h 355022"/>
                <a:gd name="connsiteX2" fmla="*/ 32905 w 208684"/>
                <a:gd name="connsiteY2" fmla="*/ 191366 h 355022"/>
                <a:gd name="connsiteX3" fmla="*/ 32905 w 208684"/>
                <a:gd name="connsiteY3" fmla="*/ 338570 h 355022"/>
                <a:gd name="connsiteX4" fmla="*/ 17318 w 208684"/>
                <a:gd name="connsiteY4" fmla="*/ 355023 h 355022"/>
                <a:gd name="connsiteX5" fmla="*/ 15586 w 208684"/>
                <a:gd name="connsiteY5" fmla="*/ 355023 h 355022"/>
                <a:gd name="connsiteX6" fmla="*/ 12989 w 208684"/>
                <a:gd name="connsiteY6" fmla="*/ 355023 h 355022"/>
                <a:gd name="connsiteX7" fmla="*/ 0 w 208684"/>
                <a:gd name="connsiteY7" fmla="*/ 339436 h 355022"/>
                <a:gd name="connsiteX8" fmla="*/ 0 w 208684"/>
                <a:gd name="connsiteY8" fmla="*/ 16452 h 355022"/>
                <a:gd name="connsiteX9" fmla="*/ 12989 w 208684"/>
                <a:gd name="connsiteY9" fmla="*/ 866 h 355022"/>
                <a:gd name="connsiteX10" fmla="*/ 25977 w 208684"/>
                <a:gd name="connsiteY10" fmla="*/ 17318 h 355022"/>
                <a:gd name="connsiteX11" fmla="*/ 25977 w 208684"/>
                <a:gd name="connsiteY11" fmla="*/ 106507 h 355022"/>
                <a:gd name="connsiteX12" fmla="*/ 191366 w 208684"/>
                <a:gd name="connsiteY12" fmla="*/ 0 h 355022"/>
                <a:gd name="connsiteX13" fmla="*/ 208684 w 208684"/>
                <a:gd name="connsiteY13" fmla="*/ 16452 h 355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684" h="355022">
                  <a:moveTo>
                    <a:pt x="208684" y="16452"/>
                  </a:moveTo>
                  <a:cubicBezTo>
                    <a:pt x="208684" y="25111"/>
                    <a:pt x="202623" y="32038"/>
                    <a:pt x="191366" y="32038"/>
                  </a:cubicBezTo>
                  <a:cubicBezTo>
                    <a:pt x="98714" y="32038"/>
                    <a:pt x="32905" y="105641"/>
                    <a:pt x="32905" y="191366"/>
                  </a:cubicBezTo>
                  <a:lnTo>
                    <a:pt x="32905" y="338570"/>
                  </a:lnTo>
                  <a:cubicBezTo>
                    <a:pt x="32905" y="348095"/>
                    <a:pt x="25111" y="355023"/>
                    <a:pt x="17318" y="355023"/>
                  </a:cubicBezTo>
                  <a:lnTo>
                    <a:pt x="15586" y="355023"/>
                  </a:lnTo>
                  <a:cubicBezTo>
                    <a:pt x="14720" y="355023"/>
                    <a:pt x="13855" y="355023"/>
                    <a:pt x="12989" y="355023"/>
                  </a:cubicBezTo>
                  <a:cubicBezTo>
                    <a:pt x="4330" y="355023"/>
                    <a:pt x="0" y="348095"/>
                    <a:pt x="0" y="339436"/>
                  </a:cubicBezTo>
                  <a:lnTo>
                    <a:pt x="0" y="16452"/>
                  </a:lnTo>
                  <a:cubicBezTo>
                    <a:pt x="0" y="7793"/>
                    <a:pt x="6061" y="866"/>
                    <a:pt x="12989" y="866"/>
                  </a:cubicBezTo>
                  <a:cubicBezTo>
                    <a:pt x="19916" y="866"/>
                    <a:pt x="25977" y="5195"/>
                    <a:pt x="25977" y="17318"/>
                  </a:cubicBezTo>
                  <a:lnTo>
                    <a:pt x="25977" y="106507"/>
                  </a:lnTo>
                  <a:cubicBezTo>
                    <a:pt x="54552" y="42429"/>
                    <a:pt x="114300" y="0"/>
                    <a:pt x="191366" y="0"/>
                  </a:cubicBezTo>
                  <a:cubicBezTo>
                    <a:pt x="203489" y="866"/>
                    <a:pt x="208684" y="8659"/>
                    <a:pt x="208684" y="16452"/>
                  </a:cubicBezTo>
                  <a:close/>
                </a:path>
              </a:pathLst>
            </a:custGeom>
            <a:grpFill/>
            <a:ln w="8653"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272694A6-0244-2AD7-B496-06635FA59312}"/>
                </a:ext>
              </a:extLst>
            </p:cNvPr>
            <p:cNvSpPr/>
            <p:nvPr/>
          </p:nvSpPr>
          <p:spPr>
            <a:xfrm>
              <a:off x="4429990" y="3610840"/>
              <a:ext cx="363681" cy="363681"/>
            </a:xfrm>
            <a:custGeom>
              <a:avLst/>
              <a:gdLst>
                <a:gd name="connsiteX0" fmla="*/ 363682 w 363681"/>
                <a:gd name="connsiteY0" fmla="*/ 18184 h 363681"/>
                <a:gd name="connsiteX1" fmla="*/ 363682 w 363681"/>
                <a:gd name="connsiteY1" fmla="*/ 341168 h 363681"/>
                <a:gd name="connsiteX2" fmla="*/ 350693 w 363681"/>
                <a:gd name="connsiteY2" fmla="*/ 356755 h 363681"/>
                <a:gd name="connsiteX3" fmla="*/ 336839 w 363681"/>
                <a:gd name="connsiteY3" fmla="*/ 341168 h 363681"/>
                <a:gd name="connsiteX4" fmla="*/ 336839 w 363681"/>
                <a:gd name="connsiteY4" fmla="*/ 259773 h 363681"/>
                <a:gd name="connsiteX5" fmla="*/ 179243 w 363681"/>
                <a:gd name="connsiteY5" fmla="*/ 363682 h 363681"/>
                <a:gd name="connsiteX6" fmla="*/ 0 w 363681"/>
                <a:gd name="connsiteY6" fmla="*/ 181841 h 363681"/>
                <a:gd name="connsiteX7" fmla="*/ 179243 w 363681"/>
                <a:gd name="connsiteY7" fmla="*/ 0 h 363681"/>
                <a:gd name="connsiteX8" fmla="*/ 336839 w 363681"/>
                <a:gd name="connsiteY8" fmla="*/ 104775 h 363681"/>
                <a:gd name="connsiteX9" fmla="*/ 336839 w 363681"/>
                <a:gd name="connsiteY9" fmla="*/ 21648 h 363681"/>
                <a:gd name="connsiteX10" fmla="*/ 350693 w 363681"/>
                <a:gd name="connsiteY10" fmla="*/ 5196 h 363681"/>
                <a:gd name="connsiteX11" fmla="*/ 363682 w 363681"/>
                <a:gd name="connsiteY11" fmla="*/ 18184 h 363681"/>
                <a:gd name="connsiteX12" fmla="*/ 331643 w 363681"/>
                <a:gd name="connsiteY12" fmla="*/ 180975 h 363681"/>
                <a:gd name="connsiteX13" fmla="*/ 181841 w 363681"/>
                <a:gd name="connsiteY13" fmla="*/ 30307 h 363681"/>
                <a:gd name="connsiteX14" fmla="*/ 31173 w 363681"/>
                <a:gd name="connsiteY14" fmla="*/ 180975 h 363681"/>
                <a:gd name="connsiteX15" fmla="*/ 181841 w 363681"/>
                <a:gd name="connsiteY15" fmla="*/ 330777 h 363681"/>
                <a:gd name="connsiteX16" fmla="*/ 331643 w 363681"/>
                <a:gd name="connsiteY16" fmla="*/ 180975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3681" h="363681">
                  <a:moveTo>
                    <a:pt x="363682" y="18184"/>
                  </a:moveTo>
                  <a:lnTo>
                    <a:pt x="363682" y="341168"/>
                  </a:lnTo>
                  <a:cubicBezTo>
                    <a:pt x="363682" y="350693"/>
                    <a:pt x="359352" y="356755"/>
                    <a:pt x="350693" y="356755"/>
                  </a:cubicBezTo>
                  <a:cubicBezTo>
                    <a:pt x="341168" y="356755"/>
                    <a:pt x="336839" y="349827"/>
                    <a:pt x="336839" y="341168"/>
                  </a:cubicBezTo>
                  <a:lnTo>
                    <a:pt x="336839" y="259773"/>
                  </a:lnTo>
                  <a:cubicBezTo>
                    <a:pt x="309130" y="322118"/>
                    <a:pt x="251114" y="363682"/>
                    <a:pt x="179243" y="363682"/>
                  </a:cubicBezTo>
                  <a:cubicBezTo>
                    <a:pt x="81395" y="363682"/>
                    <a:pt x="0" y="283152"/>
                    <a:pt x="0" y="181841"/>
                  </a:cubicBezTo>
                  <a:cubicBezTo>
                    <a:pt x="0" y="78798"/>
                    <a:pt x="81395" y="0"/>
                    <a:pt x="179243" y="0"/>
                  </a:cubicBezTo>
                  <a:cubicBezTo>
                    <a:pt x="251980" y="0"/>
                    <a:pt x="309995" y="41564"/>
                    <a:pt x="336839" y="104775"/>
                  </a:cubicBezTo>
                  <a:lnTo>
                    <a:pt x="336839" y="21648"/>
                  </a:lnTo>
                  <a:cubicBezTo>
                    <a:pt x="336839" y="9525"/>
                    <a:pt x="343766" y="5196"/>
                    <a:pt x="350693" y="5196"/>
                  </a:cubicBezTo>
                  <a:cubicBezTo>
                    <a:pt x="356755" y="3464"/>
                    <a:pt x="363682" y="10391"/>
                    <a:pt x="363682" y="18184"/>
                  </a:cubicBezTo>
                  <a:close/>
                  <a:moveTo>
                    <a:pt x="331643" y="180975"/>
                  </a:moveTo>
                  <a:cubicBezTo>
                    <a:pt x="331643" y="96982"/>
                    <a:pt x="265834" y="30307"/>
                    <a:pt x="181841" y="30307"/>
                  </a:cubicBezTo>
                  <a:cubicBezTo>
                    <a:pt x="97848" y="30307"/>
                    <a:pt x="31173" y="96982"/>
                    <a:pt x="31173" y="180975"/>
                  </a:cubicBezTo>
                  <a:cubicBezTo>
                    <a:pt x="31173" y="262370"/>
                    <a:pt x="97848" y="330777"/>
                    <a:pt x="181841" y="330777"/>
                  </a:cubicBezTo>
                  <a:cubicBezTo>
                    <a:pt x="265834" y="330777"/>
                    <a:pt x="331643" y="263236"/>
                    <a:pt x="331643" y="180975"/>
                  </a:cubicBezTo>
                  <a:close/>
                </a:path>
              </a:pathLst>
            </a:custGeom>
            <a:grp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C3FEE3A0-B712-6BB5-1465-08437A5BB296}"/>
                </a:ext>
              </a:extLst>
            </p:cNvPr>
            <p:cNvSpPr/>
            <p:nvPr/>
          </p:nvSpPr>
          <p:spPr>
            <a:xfrm>
              <a:off x="4849090" y="3513858"/>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5 w 193963"/>
                <a:gd name="connsiteY5" fmla="*/ 437284 h 454602"/>
                <a:gd name="connsiteX6" fmla="*/ 81395 w 193963"/>
                <a:gd name="connsiteY6" fmla="*/ 131618 h 454602"/>
                <a:gd name="connsiteX7" fmla="*/ 17318 w 193963"/>
                <a:gd name="connsiteY7" fmla="*/ 131618 h 454602"/>
                <a:gd name="connsiteX8" fmla="*/ 0 w 193963"/>
                <a:gd name="connsiteY8" fmla="*/ 116032 h 454602"/>
                <a:gd name="connsiteX9" fmla="*/ 17318 w 193963"/>
                <a:gd name="connsiteY9" fmla="*/ 100446 h 454602"/>
                <a:gd name="connsiteX10" fmla="*/ 81395 w 193963"/>
                <a:gd name="connsiteY10" fmla="*/ 100446 h 454602"/>
                <a:gd name="connsiteX11" fmla="*/ 81395 w 193963"/>
                <a:gd name="connsiteY11" fmla="*/ 15587 h 454602"/>
                <a:gd name="connsiteX12" fmla="*/ 96982 w 193963"/>
                <a:gd name="connsiteY12" fmla="*/ 0 h 454602"/>
                <a:gd name="connsiteX13" fmla="*/ 113434 w 193963"/>
                <a:gd name="connsiteY13" fmla="*/ 15587 h 454602"/>
                <a:gd name="connsiteX14" fmla="*/ 113434 w 193963"/>
                <a:gd name="connsiteY14" fmla="*/ 100446 h 454602"/>
                <a:gd name="connsiteX15" fmla="*/ 177511 w 193963"/>
                <a:gd name="connsiteY15" fmla="*/ 100446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5" y="448541"/>
                    <a:pt x="81395" y="437284"/>
                  </a:cubicBezTo>
                  <a:lnTo>
                    <a:pt x="81395" y="131618"/>
                  </a:lnTo>
                  <a:lnTo>
                    <a:pt x="17318" y="131618"/>
                  </a:lnTo>
                  <a:cubicBezTo>
                    <a:pt x="4330" y="131618"/>
                    <a:pt x="0" y="123825"/>
                    <a:pt x="0" y="116032"/>
                  </a:cubicBezTo>
                  <a:cubicBezTo>
                    <a:pt x="0" y="108239"/>
                    <a:pt x="4330" y="100446"/>
                    <a:pt x="17318" y="100446"/>
                  </a:cubicBezTo>
                  <a:lnTo>
                    <a:pt x="81395" y="100446"/>
                  </a:lnTo>
                  <a:lnTo>
                    <a:pt x="81395" y="15587"/>
                  </a:lnTo>
                  <a:cubicBezTo>
                    <a:pt x="81395" y="6061"/>
                    <a:pt x="88323" y="0"/>
                    <a:pt x="96982" y="0"/>
                  </a:cubicBezTo>
                  <a:cubicBezTo>
                    <a:pt x="106507" y="0"/>
                    <a:pt x="113434" y="6927"/>
                    <a:pt x="113434" y="15587"/>
                  </a:cubicBezTo>
                  <a:lnTo>
                    <a:pt x="113434" y="100446"/>
                  </a:lnTo>
                  <a:lnTo>
                    <a:pt x="177511" y="100446"/>
                  </a:lnTo>
                  <a:cubicBezTo>
                    <a:pt x="188768" y="100446"/>
                    <a:pt x="193964" y="107373"/>
                    <a:pt x="193964" y="115166"/>
                  </a:cubicBezTo>
                  <a:close/>
                </a:path>
              </a:pathLst>
            </a:custGeom>
            <a:grp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AC712F93-1E7F-2D04-BDBF-780AEF5A5C51}"/>
                </a:ext>
              </a:extLst>
            </p:cNvPr>
            <p:cNvSpPr/>
            <p:nvPr/>
          </p:nvSpPr>
          <p:spPr>
            <a:xfrm>
              <a:off x="5079422" y="3608243"/>
              <a:ext cx="338570" cy="364547"/>
            </a:xfrm>
            <a:custGeom>
              <a:avLst/>
              <a:gdLst>
                <a:gd name="connsiteX0" fmla="*/ 338570 w 338570"/>
                <a:gd name="connsiteY0" fmla="*/ 173182 h 364547"/>
                <a:gd name="connsiteX1" fmla="*/ 323850 w 338570"/>
                <a:gd name="connsiteY1" fmla="*/ 193098 h 364547"/>
                <a:gd name="connsiteX2" fmla="*/ 32904 w 338570"/>
                <a:gd name="connsiteY2" fmla="*/ 193098 h 364547"/>
                <a:gd name="connsiteX3" fmla="*/ 176645 w 338570"/>
                <a:gd name="connsiteY3" fmla="*/ 333375 h 364547"/>
                <a:gd name="connsiteX4" fmla="*/ 278823 w 338570"/>
                <a:gd name="connsiteY4" fmla="*/ 292677 h 364547"/>
                <a:gd name="connsiteX5" fmla="*/ 303068 w 338570"/>
                <a:gd name="connsiteY5" fmla="*/ 290080 h 364547"/>
                <a:gd name="connsiteX6" fmla="*/ 300470 w 338570"/>
                <a:gd name="connsiteY6" fmla="*/ 313459 h 364547"/>
                <a:gd name="connsiteX7" fmla="*/ 175779 w 338570"/>
                <a:gd name="connsiteY7" fmla="*/ 364548 h 364547"/>
                <a:gd name="connsiteX8" fmla="*/ 0 w 338570"/>
                <a:gd name="connsiteY8" fmla="*/ 181841 h 364547"/>
                <a:gd name="connsiteX9" fmla="*/ 175779 w 338570"/>
                <a:gd name="connsiteY9" fmla="*/ 0 h 364547"/>
                <a:gd name="connsiteX10" fmla="*/ 338570 w 338570"/>
                <a:gd name="connsiteY10" fmla="*/ 173182 h 364547"/>
                <a:gd name="connsiteX11" fmla="*/ 309995 w 338570"/>
                <a:gd name="connsiteY11" fmla="*/ 163657 h 364547"/>
                <a:gd name="connsiteX12" fmla="*/ 178377 w 338570"/>
                <a:gd name="connsiteY12" fmla="*/ 32904 h 364547"/>
                <a:gd name="connsiteX13" fmla="*/ 35502 w 338570"/>
                <a:gd name="connsiteY13" fmla="*/ 163657 h 364547"/>
                <a:gd name="connsiteX14" fmla="*/ 309995 w 338570"/>
                <a:gd name="connsiteY14" fmla="*/ 163657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8570" h="364547">
                  <a:moveTo>
                    <a:pt x="338570" y="173182"/>
                  </a:moveTo>
                  <a:cubicBezTo>
                    <a:pt x="338570" y="184439"/>
                    <a:pt x="334241" y="193098"/>
                    <a:pt x="323850" y="193098"/>
                  </a:cubicBezTo>
                  <a:lnTo>
                    <a:pt x="32904" y="193098"/>
                  </a:lnTo>
                  <a:cubicBezTo>
                    <a:pt x="38100" y="272761"/>
                    <a:pt x="98714" y="333375"/>
                    <a:pt x="176645" y="333375"/>
                  </a:cubicBezTo>
                  <a:cubicBezTo>
                    <a:pt x="224270" y="333375"/>
                    <a:pt x="256309" y="317788"/>
                    <a:pt x="278823" y="292677"/>
                  </a:cubicBezTo>
                  <a:cubicBezTo>
                    <a:pt x="285750" y="285750"/>
                    <a:pt x="296141" y="283152"/>
                    <a:pt x="303068" y="290080"/>
                  </a:cubicBezTo>
                  <a:cubicBezTo>
                    <a:pt x="307398" y="295275"/>
                    <a:pt x="308264" y="305666"/>
                    <a:pt x="300470" y="313459"/>
                  </a:cubicBezTo>
                  <a:cubicBezTo>
                    <a:pt x="277091" y="342900"/>
                    <a:pt x="235527" y="364548"/>
                    <a:pt x="175779" y="364548"/>
                  </a:cubicBezTo>
                  <a:cubicBezTo>
                    <a:pt x="73602" y="364548"/>
                    <a:pt x="0" y="283152"/>
                    <a:pt x="0" y="181841"/>
                  </a:cubicBezTo>
                  <a:cubicBezTo>
                    <a:pt x="0" y="82261"/>
                    <a:pt x="73602" y="0"/>
                    <a:pt x="175779" y="0"/>
                  </a:cubicBezTo>
                  <a:cubicBezTo>
                    <a:pt x="272761" y="1732"/>
                    <a:pt x="338570" y="82261"/>
                    <a:pt x="338570" y="173182"/>
                  </a:cubicBezTo>
                  <a:close/>
                  <a:moveTo>
                    <a:pt x="309995" y="163657"/>
                  </a:moveTo>
                  <a:cubicBezTo>
                    <a:pt x="307398" y="93518"/>
                    <a:pt x="251114" y="32904"/>
                    <a:pt x="178377" y="32904"/>
                  </a:cubicBezTo>
                  <a:cubicBezTo>
                    <a:pt x="101311" y="32904"/>
                    <a:pt x="43295" y="89189"/>
                    <a:pt x="35502" y="163657"/>
                  </a:cubicBezTo>
                  <a:lnTo>
                    <a:pt x="309995" y="163657"/>
                  </a:lnTo>
                  <a:close/>
                </a:path>
              </a:pathLst>
            </a:custGeom>
            <a:grp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686B7B9-17BC-6C9D-A12B-EC379EA4ED2D}"/>
                </a:ext>
              </a:extLst>
            </p:cNvPr>
            <p:cNvSpPr/>
            <p:nvPr/>
          </p:nvSpPr>
          <p:spPr>
            <a:xfrm>
              <a:off x="5481204" y="3609974"/>
              <a:ext cx="362815" cy="498782"/>
            </a:xfrm>
            <a:custGeom>
              <a:avLst/>
              <a:gdLst>
                <a:gd name="connsiteX0" fmla="*/ 362816 w 362815"/>
                <a:gd name="connsiteY0" fmla="*/ 19050 h 498782"/>
                <a:gd name="connsiteX1" fmla="*/ 362816 w 362815"/>
                <a:gd name="connsiteY1" fmla="*/ 312593 h 498782"/>
                <a:gd name="connsiteX2" fmla="*/ 362816 w 362815"/>
                <a:gd name="connsiteY2" fmla="*/ 337705 h 498782"/>
                <a:gd name="connsiteX3" fmla="*/ 234661 w 362815"/>
                <a:gd name="connsiteY3" fmla="*/ 498764 h 498782"/>
                <a:gd name="connsiteX4" fmla="*/ 98714 w 362815"/>
                <a:gd name="connsiteY4" fmla="*/ 498764 h 498782"/>
                <a:gd name="connsiteX5" fmla="*/ 98714 w 362815"/>
                <a:gd name="connsiteY5" fmla="*/ 468457 h 498782"/>
                <a:gd name="connsiteX6" fmla="*/ 229466 w 362815"/>
                <a:gd name="connsiteY6" fmla="*/ 468457 h 498782"/>
                <a:gd name="connsiteX7" fmla="*/ 335973 w 362815"/>
                <a:gd name="connsiteY7" fmla="*/ 335973 h 498782"/>
                <a:gd name="connsiteX8" fmla="*/ 335973 w 362815"/>
                <a:gd name="connsiteY8" fmla="*/ 311727 h 498782"/>
                <a:gd name="connsiteX9" fmla="*/ 335973 w 362815"/>
                <a:gd name="connsiteY9" fmla="*/ 256309 h 498782"/>
                <a:gd name="connsiteX10" fmla="*/ 177511 w 362815"/>
                <a:gd name="connsiteY10" fmla="*/ 361950 h 498782"/>
                <a:gd name="connsiteX11" fmla="*/ 0 w 362815"/>
                <a:gd name="connsiteY11" fmla="*/ 180109 h 498782"/>
                <a:gd name="connsiteX12" fmla="*/ 177511 w 362815"/>
                <a:gd name="connsiteY12" fmla="*/ 0 h 498782"/>
                <a:gd name="connsiteX13" fmla="*/ 335973 w 362815"/>
                <a:gd name="connsiteY13" fmla="*/ 105641 h 498782"/>
                <a:gd name="connsiteX14" fmla="*/ 335973 w 362815"/>
                <a:gd name="connsiteY14" fmla="*/ 19916 h 498782"/>
                <a:gd name="connsiteX15" fmla="*/ 348961 w 362815"/>
                <a:gd name="connsiteY15" fmla="*/ 3464 h 498782"/>
                <a:gd name="connsiteX16" fmla="*/ 362816 w 362815"/>
                <a:gd name="connsiteY16" fmla="*/ 19050 h 498782"/>
                <a:gd name="connsiteX17" fmla="*/ 331643 w 362815"/>
                <a:gd name="connsiteY17" fmla="*/ 180109 h 498782"/>
                <a:gd name="connsiteX18" fmla="*/ 181841 w 362815"/>
                <a:gd name="connsiteY18" fmla="*/ 30307 h 498782"/>
                <a:gd name="connsiteX19" fmla="*/ 32039 w 362815"/>
                <a:gd name="connsiteY19" fmla="*/ 180109 h 498782"/>
                <a:gd name="connsiteX20" fmla="*/ 181841 w 362815"/>
                <a:gd name="connsiteY20" fmla="*/ 329911 h 498782"/>
                <a:gd name="connsiteX21" fmla="*/ 331643 w 362815"/>
                <a:gd name="connsiteY21" fmla="*/ 180109 h 498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62815" h="498782">
                  <a:moveTo>
                    <a:pt x="362816" y="19050"/>
                  </a:moveTo>
                  <a:lnTo>
                    <a:pt x="362816" y="312593"/>
                  </a:lnTo>
                  <a:lnTo>
                    <a:pt x="362816" y="337705"/>
                  </a:lnTo>
                  <a:cubicBezTo>
                    <a:pt x="362816" y="448541"/>
                    <a:pt x="296141" y="498764"/>
                    <a:pt x="234661" y="498764"/>
                  </a:cubicBezTo>
                  <a:lnTo>
                    <a:pt x="98714" y="498764"/>
                  </a:lnTo>
                  <a:cubicBezTo>
                    <a:pt x="80530" y="499630"/>
                    <a:pt x="77932" y="470189"/>
                    <a:pt x="98714" y="468457"/>
                  </a:cubicBezTo>
                  <a:lnTo>
                    <a:pt x="229466" y="468457"/>
                  </a:lnTo>
                  <a:cubicBezTo>
                    <a:pt x="285750" y="468457"/>
                    <a:pt x="335973" y="421698"/>
                    <a:pt x="335973" y="335973"/>
                  </a:cubicBezTo>
                  <a:lnTo>
                    <a:pt x="335973" y="311727"/>
                  </a:lnTo>
                  <a:lnTo>
                    <a:pt x="335973" y="256309"/>
                  </a:lnTo>
                  <a:cubicBezTo>
                    <a:pt x="309130" y="319520"/>
                    <a:pt x="251114" y="361950"/>
                    <a:pt x="177511" y="361950"/>
                  </a:cubicBezTo>
                  <a:cubicBezTo>
                    <a:pt x="81395" y="361950"/>
                    <a:pt x="0" y="282286"/>
                    <a:pt x="0" y="180109"/>
                  </a:cubicBezTo>
                  <a:cubicBezTo>
                    <a:pt x="0" y="77932"/>
                    <a:pt x="81395" y="0"/>
                    <a:pt x="177511" y="0"/>
                  </a:cubicBezTo>
                  <a:cubicBezTo>
                    <a:pt x="251114" y="0"/>
                    <a:pt x="309130" y="41564"/>
                    <a:pt x="335973" y="105641"/>
                  </a:cubicBezTo>
                  <a:lnTo>
                    <a:pt x="335973" y="19916"/>
                  </a:lnTo>
                  <a:cubicBezTo>
                    <a:pt x="335973" y="7793"/>
                    <a:pt x="342034" y="3464"/>
                    <a:pt x="348961" y="3464"/>
                  </a:cubicBezTo>
                  <a:cubicBezTo>
                    <a:pt x="356755" y="4330"/>
                    <a:pt x="362816" y="11257"/>
                    <a:pt x="362816" y="19050"/>
                  </a:cubicBezTo>
                  <a:close/>
                  <a:moveTo>
                    <a:pt x="331643" y="180109"/>
                  </a:moveTo>
                  <a:cubicBezTo>
                    <a:pt x="331643" y="96116"/>
                    <a:pt x="265834" y="30307"/>
                    <a:pt x="181841" y="30307"/>
                  </a:cubicBezTo>
                  <a:cubicBezTo>
                    <a:pt x="97848" y="30307"/>
                    <a:pt x="32039" y="96982"/>
                    <a:pt x="32039" y="180109"/>
                  </a:cubicBezTo>
                  <a:cubicBezTo>
                    <a:pt x="32039" y="262371"/>
                    <a:pt x="98714" y="329911"/>
                    <a:pt x="181841" y="329911"/>
                  </a:cubicBezTo>
                  <a:cubicBezTo>
                    <a:pt x="266700" y="330777"/>
                    <a:pt x="331643" y="263236"/>
                    <a:pt x="331643" y="180109"/>
                  </a:cubicBezTo>
                  <a:close/>
                </a:path>
              </a:pathLst>
            </a:custGeom>
            <a:grp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49325DBD-3216-F6D0-50B0-822E69B87731}"/>
                </a:ext>
              </a:extLst>
            </p:cNvPr>
            <p:cNvSpPr/>
            <p:nvPr/>
          </p:nvSpPr>
          <p:spPr>
            <a:xfrm>
              <a:off x="5909392" y="3613328"/>
              <a:ext cx="331227" cy="485018"/>
            </a:xfrm>
            <a:custGeom>
              <a:avLst/>
              <a:gdLst>
                <a:gd name="connsiteX0" fmla="*/ 329483 w 331227"/>
                <a:gd name="connsiteY0" fmla="*/ 24355 h 485018"/>
                <a:gd name="connsiteX1" fmla="*/ 176217 w 331227"/>
                <a:gd name="connsiteY1" fmla="*/ 357730 h 485018"/>
                <a:gd name="connsiteX2" fmla="*/ 25549 w 331227"/>
                <a:gd name="connsiteY2" fmla="*/ 485019 h 485018"/>
                <a:gd name="connsiteX3" fmla="*/ 8230 w 331227"/>
                <a:gd name="connsiteY3" fmla="*/ 469433 h 485018"/>
                <a:gd name="connsiteX4" fmla="*/ 24683 w 331227"/>
                <a:gd name="connsiteY4" fmla="*/ 453846 h 485018"/>
                <a:gd name="connsiteX5" fmla="*/ 148508 w 331227"/>
                <a:gd name="connsiteY5" fmla="*/ 344742 h 485018"/>
                <a:gd name="connsiteX6" fmla="*/ 1303 w 331227"/>
                <a:gd name="connsiteY6" fmla="*/ 23489 h 485018"/>
                <a:gd name="connsiteX7" fmla="*/ 15158 w 331227"/>
                <a:gd name="connsiteY7" fmla="*/ 110 h 485018"/>
                <a:gd name="connsiteX8" fmla="*/ 30744 w 331227"/>
                <a:gd name="connsiteY8" fmla="*/ 9635 h 485018"/>
                <a:gd name="connsiteX9" fmla="*/ 164960 w 331227"/>
                <a:gd name="connsiteY9" fmla="*/ 310105 h 485018"/>
                <a:gd name="connsiteX10" fmla="*/ 299176 w 331227"/>
                <a:gd name="connsiteY10" fmla="*/ 10501 h 485018"/>
                <a:gd name="connsiteX11" fmla="*/ 315628 w 331227"/>
                <a:gd name="connsiteY11" fmla="*/ 110 h 485018"/>
                <a:gd name="connsiteX12" fmla="*/ 329483 w 331227"/>
                <a:gd name="connsiteY12" fmla="*/ 24355 h 485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1227" h="485018">
                  <a:moveTo>
                    <a:pt x="329483" y="24355"/>
                  </a:moveTo>
                  <a:lnTo>
                    <a:pt x="176217" y="357730"/>
                  </a:lnTo>
                  <a:cubicBezTo>
                    <a:pt x="137251" y="443455"/>
                    <a:pt x="104346" y="485019"/>
                    <a:pt x="25549" y="485019"/>
                  </a:cubicBezTo>
                  <a:cubicBezTo>
                    <a:pt x="16023" y="485019"/>
                    <a:pt x="8230" y="478958"/>
                    <a:pt x="8230" y="469433"/>
                  </a:cubicBezTo>
                  <a:cubicBezTo>
                    <a:pt x="8230" y="459908"/>
                    <a:pt x="14292" y="454712"/>
                    <a:pt x="24683" y="453846"/>
                  </a:cubicBezTo>
                  <a:cubicBezTo>
                    <a:pt x="92224" y="453846"/>
                    <a:pt x="117335" y="419210"/>
                    <a:pt x="148508" y="344742"/>
                  </a:cubicBezTo>
                  <a:lnTo>
                    <a:pt x="1303" y="23489"/>
                  </a:lnTo>
                  <a:cubicBezTo>
                    <a:pt x="-3026" y="13964"/>
                    <a:pt x="3901" y="110"/>
                    <a:pt x="15158" y="110"/>
                  </a:cubicBezTo>
                  <a:cubicBezTo>
                    <a:pt x="22085" y="110"/>
                    <a:pt x="29012" y="3574"/>
                    <a:pt x="30744" y="9635"/>
                  </a:cubicBezTo>
                  <a:lnTo>
                    <a:pt x="164960" y="310105"/>
                  </a:lnTo>
                  <a:lnTo>
                    <a:pt x="299176" y="10501"/>
                  </a:lnTo>
                  <a:cubicBezTo>
                    <a:pt x="301773" y="3574"/>
                    <a:pt x="306969" y="-756"/>
                    <a:pt x="315628" y="110"/>
                  </a:cubicBezTo>
                  <a:cubicBezTo>
                    <a:pt x="327751" y="976"/>
                    <a:pt x="334678" y="13098"/>
                    <a:pt x="329483" y="24355"/>
                  </a:cubicBezTo>
                  <a:close/>
                </a:path>
              </a:pathLst>
            </a:custGeom>
            <a:grpFill/>
            <a:ln w="8653" cap="flat">
              <a:noFill/>
              <a:prstDash val="solid"/>
              <a:miter/>
            </a:ln>
          </p:spPr>
          <p:txBody>
            <a:bodyPr rtlCol="0" anchor="ctr"/>
            <a:lstStyle/>
            <a:p>
              <a:endParaRPr lang="en-US"/>
            </a:p>
          </p:txBody>
        </p:sp>
      </p:grpSp>
      <p:pic>
        <p:nvPicPr>
          <p:cNvPr id="80" name="Graphic 79">
            <a:extLst>
              <a:ext uri="{FF2B5EF4-FFF2-40B4-BE49-F238E27FC236}">
                <a16:creationId xmlns:a16="http://schemas.microsoft.com/office/drawing/2014/main" id="{D20BFCA0-956F-FDD4-517E-8C533E03FE0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10385" y="0"/>
            <a:ext cx="8875059" cy="6858000"/>
          </a:xfrm>
          <a:prstGeom prst="rect">
            <a:avLst/>
          </a:prstGeom>
        </p:spPr>
      </p:pic>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A82DAA0-9C5C-6CCE-C8DF-CAF2C353E977}"/>
            </a:ext>
          </a:extLst>
        </p:cNvPr>
        <p:cNvGrpSpPr/>
        <p:nvPr/>
      </p:nvGrpSpPr>
      <p:grpSpPr>
        <a:xfrm>
          <a:off x="0" y="0"/>
          <a:ext cx="0" cy="0"/>
          <a:chOff x="0" y="0"/>
          <a:chExt cx="0" cy="0"/>
        </a:xfrm>
      </p:grpSpPr>
      <p:grpSp>
        <p:nvGrpSpPr>
          <p:cNvPr id="38" name="Group 37">
            <a:extLst>
              <a:ext uri="{FF2B5EF4-FFF2-40B4-BE49-F238E27FC236}">
                <a16:creationId xmlns:a16="http://schemas.microsoft.com/office/drawing/2014/main" id="{9C522194-C04A-A245-B37A-6871485BF11E}"/>
              </a:ext>
            </a:extLst>
          </p:cNvPr>
          <p:cNvGrpSpPr/>
          <p:nvPr/>
        </p:nvGrpSpPr>
        <p:grpSpPr>
          <a:xfrm>
            <a:off x="-1052951" y="0"/>
            <a:ext cx="6858001" cy="6858000"/>
            <a:chOff x="-3" y="0"/>
            <a:chExt cx="7777357" cy="6858000"/>
          </a:xfrm>
        </p:grpSpPr>
        <p:sp>
          <p:nvSpPr>
            <p:cNvPr id="39" name="Graphic 5">
              <a:extLst>
                <a:ext uri="{FF2B5EF4-FFF2-40B4-BE49-F238E27FC236}">
                  <a16:creationId xmlns:a16="http://schemas.microsoft.com/office/drawing/2014/main" id="{B07FDEC1-8491-AB58-1152-EF2CDB76F61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40" name="Graphic 5">
              <a:extLst>
                <a:ext uri="{FF2B5EF4-FFF2-40B4-BE49-F238E27FC236}">
                  <a16:creationId xmlns:a16="http://schemas.microsoft.com/office/drawing/2014/main" id="{4A7E7120-6AFB-5BC8-6DA7-B88ECEF455B2}"/>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41" name="Graphic 5">
              <a:extLst>
                <a:ext uri="{FF2B5EF4-FFF2-40B4-BE49-F238E27FC236}">
                  <a16:creationId xmlns:a16="http://schemas.microsoft.com/office/drawing/2014/main" id="{161075AF-D01C-DF27-80C4-DCAE29215E7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pSp>
        <p:nvGrpSpPr>
          <p:cNvPr id="3" name="Group 2">
            <a:extLst>
              <a:ext uri="{FF2B5EF4-FFF2-40B4-BE49-F238E27FC236}">
                <a16:creationId xmlns:a16="http://schemas.microsoft.com/office/drawing/2014/main" id="{D9EEE9F6-E1E1-A024-F4E3-9BCB03DB3614}"/>
              </a:ext>
            </a:extLst>
          </p:cNvPr>
          <p:cNvGrpSpPr>
            <a:grpSpLocks noChangeAspect="1"/>
          </p:cNvGrpSpPr>
          <p:nvPr/>
        </p:nvGrpSpPr>
        <p:grpSpPr>
          <a:xfrm>
            <a:off x="10547831" y="5996712"/>
            <a:ext cx="1325880" cy="625573"/>
            <a:chOff x="7146234" y="4423550"/>
            <a:chExt cx="4850063" cy="2288344"/>
          </a:xfrm>
        </p:grpSpPr>
        <p:grpSp>
          <p:nvGrpSpPr>
            <p:cNvPr id="4" name="Group 3">
              <a:extLst>
                <a:ext uri="{FF2B5EF4-FFF2-40B4-BE49-F238E27FC236}">
                  <a16:creationId xmlns:a16="http://schemas.microsoft.com/office/drawing/2014/main" id="{D0410091-64EF-A508-E26A-E406A53B528B}"/>
                </a:ext>
              </a:extLst>
            </p:cNvPr>
            <p:cNvGrpSpPr/>
            <p:nvPr/>
          </p:nvGrpSpPr>
          <p:grpSpPr>
            <a:xfrm>
              <a:off x="7146234" y="4423550"/>
              <a:ext cx="4850063" cy="2288344"/>
              <a:chOff x="7146234" y="4423550"/>
              <a:chExt cx="4850063" cy="2288344"/>
            </a:xfrm>
          </p:grpSpPr>
          <p:grpSp>
            <p:nvGrpSpPr>
              <p:cNvPr id="11" name="Graphic 3">
                <a:extLst>
                  <a:ext uri="{FF2B5EF4-FFF2-40B4-BE49-F238E27FC236}">
                    <a16:creationId xmlns:a16="http://schemas.microsoft.com/office/drawing/2014/main" id="{8D2F926B-DA4B-E25A-4346-BA9FC2516EEB}"/>
                  </a:ext>
                </a:extLst>
              </p:cNvPr>
              <p:cNvGrpSpPr/>
              <p:nvPr/>
            </p:nvGrpSpPr>
            <p:grpSpPr>
              <a:xfrm>
                <a:off x="7146234" y="4423550"/>
                <a:ext cx="4850063" cy="1754651"/>
                <a:chOff x="0" y="0"/>
                <a:chExt cx="2642190" cy="956167"/>
              </a:xfrm>
              <a:solidFill>
                <a:srgbClr val="0033A3"/>
              </a:solidFill>
            </p:grpSpPr>
            <p:sp>
              <p:nvSpPr>
                <p:cNvPr id="35" name="Freeform 34">
                  <a:extLst>
                    <a:ext uri="{FF2B5EF4-FFF2-40B4-BE49-F238E27FC236}">
                      <a16:creationId xmlns:a16="http://schemas.microsoft.com/office/drawing/2014/main" id="{D8B4B5C8-FB37-8468-7255-AF3DFAD946A0}"/>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Freeform 35">
                  <a:extLst>
                    <a:ext uri="{FF2B5EF4-FFF2-40B4-BE49-F238E27FC236}">
                      <a16:creationId xmlns:a16="http://schemas.microsoft.com/office/drawing/2014/main" id="{71AD6B9C-296F-84B6-35ED-15D63273DD79}"/>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reeform 36">
                  <a:extLst>
                    <a:ext uri="{FF2B5EF4-FFF2-40B4-BE49-F238E27FC236}">
                      <a16:creationId xmlns:a16="http://schemas.microsoft.com/office/drawing/2014/main" id="{36EED296-FD99-9B26-2470-842B524DD810}"/>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2" name="Group 11">
                <a:extLst>
                  <a:ext uri="{FF2B5EF4-FFF2-40B4-BE49-F238E27FC236}">
                    <a16:creationId xmlns:a16="http://schemas.microsoft.com/office/drawing/2014/main" id="{FD946DC1-5B41-595D-4CC7-B69ED5F4BB7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3" name="Freeform 12">
                  <a:extLst>
                    <a:ext uri="{FF2B5EF4-FFF2-40B4-BE49-F238E27FC236}">
                      <a16:creationId xmlns:a16="http://schemas.microsoft.com/office/drawing/2014/main" id="{8258BD86-A7DA-180B-14F0-598D250A6065}"/>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7C7E374C-0DB4-3DF9-D45E-6F1E35806266}"/>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896BD9E-E333-01A2-65E2-8DEE2945C6C9}"/>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F35EB809-23CE-78E4-7CEE-74FB7E701830}"/>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98A3E5C-628A-9268-6C17-8BD9DDC79090}"/>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1C97861-EE27-9877-E5AE-7F3B59A67E9B}"/>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8E93A34-7782-51A1-0136-3151F7F6A40E}"/>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0A4018C-47FF-010E-C7E9-6797362408D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4FAC343-F3DC-AFE7-978D-37A206D11F7A}"/>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5BC7AF6-D757-33C6-340E-00E93EFF956C}"/>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E663FF5D-9DC7-6A71-A260-57B1B568D4B9}"/>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10A6618-0C2E-27F2-26BD-B4069713BC82}"/>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CA9B5FF-EBF6-E4C3-0E35-A2B8F0248A93}"/>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1FADE99-C324-3961-BF4F-2DF771E776D5}"/>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04470A51-1B37-A674-FB0C-B06D29D34B0D}"/>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11CA1420-313A-CF8A-05E6-38BDD483BFE3}"/>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386EF26D-94DB-BA1B-4CF8-C4A35240D4C9}"/>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9F7D5A02-A34A-AC7E-123D-B330D50CA52A}"/>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2829AD2-E168-3212-DEF1-66EA2CBB94A3}"/>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A74FECF-FA4A-6B07-2B6C-BFEDDA745011}"/>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EA1D1AA5-B805-0D52-8D0C-26B2838C9FF6}"/>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483200B9-E7ED-3580-A2B1-26142092476D}"/>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0" name="Freeform 9">
              <a:extLst>
                <a:ext uri="{FF2B5EF4-FFF2-40B4-BE49-F238E27FC236}">
                  <a16:creationId xmlns:a16="http://schemas.microsoft.com/office/drawing/2014/main" id="{2EEB4740-B4B0-C75E-27F7-7FBFC3B987F5}"/>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pic>
        <p:nvPicPr>
          <p:cNvPr id="80" name="Graphic 79">
            <a:extLst>
              <a:ext uri="{FF2B5EF4-FFF2-40B4-BE49-F238E27FC236}">
                <a16:creationId xmlns:a16="http://schemas.microsoft.com/office/drawing/2014/main" id="{032296C1-51EA-D7B1-5773-3AFC20BB4A8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44326" y="0"/>
            <a:ext cx="8875059" cy="6858000"/>
          </a:xfrm>
          <a:prstGeom prst="rect">
            <a:avLst/>
          </a:prstGeom>
        </p:spPr>
      </p:pic>
      <p:sp>
        <p:nvSpPr>
          <p:cNvPr id="2" name="TextBox 1">
            <a:extLst>
              <a:ext uri="{FF2B5EF4-FFF2-40B4-BE49-F238E27FC236}">
                <a16:creationId xmlns:a16="http://schemas.microsoft.com/office/drawing/2014/main" id="{88DB4704-F774-9B12-72CD-25AAB5E8BCBB}"/>
              </a:ext>
            </a:extLst>
          </p:cNvPr>
          <p:cNvSpPr txBox="1"/>
          <p:nvPr/>
        </p:nvSpPr>
        <p:spPr>
          <a:xfrm>
            <a:off x="249647" y="216762"/>
            <a:ext cx="6580680" cy="830997"/>
          </a:xfrm>
          <a:prstGeom prst="rect">
            <a:avLst/>
          </a:prstGeom>
          <a:noFill/>
          <a:effectLst/>
        </p:spPr>
        <p:txBody>
          <a:bodyPr wrap="square" rtlCol="0">
            <a:spAutoFit/>
          </a:bodyPr>
          <a:lstStyle/>
          <a:p>
            <a:r>
              <a:rPr lang="en-US" sz="2400" i="0" u="none" strike="noStrike" dirty="0">
                <a:solidFill>
                  <a:srgbClr val="030D8A"/>
                </a:solidFill>
                <a:effectLst/>
                <a:latin typeface="Century Gothic" panose="020B0502020202020204" pitchFamily="34" charset="0"/>
              </a:rPr>
              <a:t>ACCOUNT-BASED MARKETING (ABM) STRATEGY </a:t>
            </a:r>
            <a:r>
              <a:rPr lang="en-US" sz="2400" dirty="0">
                <a:solidFill>
                  <a:srgbClr val="030D8A"/>
                </a:solidFill>
                <a:latin typeface="Century Gothic" panose="020B0502020202020204" pitchFamily="34" charset="0"/>
              </a:rPr>
              <a:t>CONTENTS</a:t>
            </a:r>
          </a:p>
        </p:txBody>
      </p:sp>
      <p:sp>
        <p:nvSpPr>
          <p:cNvPr id="6" name="TextBox 5">
            <a:extLst>
              <a:ext uri="{FF2B5EF4-FFF2-40B4-BE49-F238E27FC236}">
                <a16:creationId xmlns:a16="http://schemas.microsoft.com/office/drawing/2014/main" id="{2C9C7437-8378-3262-AE2E-F8AD72D8F803}"/>
              </a:ext>
            </a:extLst>
          </p:cNvPr>
          <p:cNvSpPr txBox="1"/>
          <p:nvPr/>
        </p:nvSpPr>
        <p:spPr>
          <a:xfrm>
            <a:off x="443352" y="1264521"/>
            <a:ext cx="5084376" cy="4842351"/>
          </a:xfrm>
          <a:prstGeom prst="rect">
            <a:avLst/>
          </a:prstGeom>
          <a:noFill/>
        </p:spPr>
        <p:txBody>
          <a:bodyPr wrap="square">
            <a:spAutoFit/>
          </a:bodyPr>
          <a:lstStyle/>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Objective and Goals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Target Accounts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Buyer Personas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Content Strategy</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Channel Strategy</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Engagement Tactics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Coordination Plan</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Budget and Resources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KPIs and Metrics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Timeline</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Review and Feedback Loop</a:t>
            </a:r>
          </a:p>
        </p:txBody>
      </p:sp>
    </p:spTree>
    <p:extLst>
      <p:ext uri="{BB962C8B-B14F-4D97-AF65-F5344CB8AC3E}">
        <p14:creationId xmlns:p14="http://schemas.microsoft.com/office/powerpoint/2010/main" val="4232277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8" name="Picture 1257">
            <a:extLst>
              <a:ext uri="{FF2B5EF4-FFF2-40B4-BE49-F238E27FC236}">
                <a16:creationId xmlns:a16="http://schemas.microsoft.com/office/drawing/2014/main" id="{FA4EFF33-F484-DF44-AEE4-DC4FE8025EF9}"/>
              </a:ext>
            </a:extLst>
          </p:cNvPr>
          <p:cNvPicPr>
            <a:picLocks noChangeAspect="1"/>
          </p:cNvPicPr>
          <p:nvPr/>
        </p:nvPicPr>
        <p:blipFill>
          <a:blip r:embed="rId2">
            <a:lum bright="-53000" contrast="82000"/>
          </a:blip>
          <a:stretch>
            <a:fillRect/>
          </a:stretch>
        </p:blipFill>
        <p:spPr>
          <a:xfrm>
            <a:off x="6563666" y="0"/>
            <a:ext cx="5230481" cy="6812280"/>
          </a:xfrm>
          <a:prstGeom prst="rect">
            <a:avLst/>
          </a:prstGeom>
        </p:spPr>
      </p:pic>
      <p:grpSp>
        <p:nvGrpSpPr>
          <p:cNvPr id="2" name="Group 1">
            <a:extLst>
              <a:ext uri="{FF2B5EF4-FFF2-40B4-BE49-F238E27FC236}">
                <a16:creationId xmlns:a16="http://schemas.microsoft.com/office/drawing/2014/main" id="{A00C3E7A-E8BA-DB0D-AEBB-CFF8B9A0907D}"/>
              </a:ext>
            </a:extLst>
          </p:cNvPr>
          <p:cNvGrpSpPr/>
          <p:nvPr/>
        </p:nvGrpSpPr>
        <p:grpSpPr>
          <a:xfrm>
            <a:off x="-1052951" y="0"/>
            <a:ext cx="6858001" cy="6858000"/>
            <a:chOff x="-3" y="0"/>
            <a:chExt cx="7777357" cy="6858000"/>
          </a:xfrm>
        </p:grpSpPr>
        <p:sp>
          <p:nvSpPr>
            <p:cNvPr id="3" name="Graphic 5">
              <a:extLst>
                <a:ext uri="{FF2B5EF4-FFF2-40B4-BE49-F238E27FC236}">
                  <a16:creationId xmlns:a16="http://schemas.microsoft.com/office/drawing/2014/main" id="{5A65FA9E-DA39-A514-D8BF-480485235A5D}"/>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4" name="Graphic 5">
              <a:extLst>
                <a:ext uri="{FF2B5EF4-FFF2-40B4-BE49-F238E27FC236}">
                  <a16:creationId xmlns:a16="http://schemas.microsoft.com/office/drawing/2014/main" id="{B9982285-92D9-1033-C5A4-FE6FECBB1B8C}"/>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5" name="Graphic 5">
              <a:extLst>
                <a:ext uri="{FF2B5EF4-FFF2-40B4-BE49-F238E27FC236}">
                  <a16:creationId xmlns:a16="http://schemas.microsoft.com/office/drawing/2014/main" id="{58087C7E-E2A4-4FF2-E80F-7343257AC6D9}"/>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6" name="TextBox 5">
            <a:extLst>
              <a:ext uri="{FF2B5EF4-FFF2-40B4-BE49-F238E27FC236}">
                <a16:creationId xmlns:a16="http://schemas.microsoft.com/office/drawing/2014/main" id="{8E50D001-5A76-B985-DF96-34A0D6A2121D}"/>
              </a:ext>
            </a:extLst>
          </p:cNvPr>
          <p:cNvSpPr txBox="1"/>
          <p:nvPr/>
        </p:nvSpPr>
        <p:spPr>
          <a:xfrm>
            <a:off x="249647" y="311112"/>
            <a:ext cx="4321533"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Objective and Goals</a:t>
            </a:r>
            <a:endParaRPr lang="en-US" sz="3200" dirty="0">
              <a:solidFill>
                <a:srgbClr val="02096E"/>
              </a:solidFill>
              <a:latin typeface="Century Gothic" panose="020B0502020202020204" pitchFamily="34" charset="0"/>
            </a:endParaRPr>
          </a:p>
        </p:txBody>
      </p:sp>
      <p:sp>
        <p:nvSpPr>
          <p:cNvPr id="37" name="Rectangle 36">
            <a:extLst>
              <a:ext uri="{FF2B5EF4-FFF2-40B4-BE49-F238E27FC236}">
                <a16:creationId xmlns:a16="http://schemas.microsoft.com/office/drawing/2014/main" id="{A2AFD131-77A6-AE76-7341-00737DA5744B}"/>
              </a:ext>
            </a:extLst>
          </p:cNvPr>
          <p:cNvSpPr/>
          <p:nvPr/>
        </p:nvSpPr>
        <p:spPr>
          <a:xfrm>
            <a:off x="6221012" y="-3869"/>
            <a:ext cx="5970988"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sp>
        <p:nvSpPr>
          <p:cNvPr id="1066" name="Round Diagonal Corner Rectangle 1065">
            <a:extLst>
              <a:ext uri="{FF2B5EF4-FFF2-40B4-BE49-F238E27FC236}">
                <a16:creationId xmlns:a16="http://schemas.microsoft.com/office/drawing/2014/main" id="{E96D28E7-15E6-6CC0-9049-731ED72CC04D}"/>
              </a:ext>
            </a:extLst>
          </p:cNvPr>
          <p:cNvSpPr/>
          <p:nvPr/>
        </p:nvSpPr>
        <p:spPr>
          <a:xfrm>
            <a:off x="6400801" y="2005268"/>
            <a:ext cx="5454034" cy="3422096"/>
          </a:xfrm>
          <a:prstGeom prst="round2DiagRect">
            <a:avLst>
              <a:gd name="adj1" fmla="val 0"/>
              <a:gd name="adj2" fmla="val 0"/>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45720" rtlCol="0" anchor="t" anchorCtr="0"/>
          <a:lstStyle/>
          <a:p>
            <a:pPr marL="194310" indent="-194310">
              <a:spcAft>
                <a:spcPts val="1000"/>
              </a:spcAft>
              <a:buClr>
                <a:srgbClr val="6C80C4"/>
              </a:buClr>
              <a:buSzPct val="110000"/>
              <a:buFont typeface="Arial" panose="020B0604020202020204" pitchFamily="34" charset="0"/>
              <a:buChar char="•"/>
            </a:pPr>
            <a:r>
              <a:rPr lang="en-US" sz="2000" dirty="0">
                <a:solidFill>
                  <a:srgbClr val="E9ECF7"/>
                </a:solidFill>
                <a:latin typeface="Century Gothic" panose="020B0502020202020204" pitchFamily="34" charset="0"/>
              </a:rPr>
              <a:t>text</a:t>
            </a:r>
          </a:p>
        </p:txBody>
      </p:sp>
      <p:grpSp>
        <p:nvGrpSpPr>
          <p:cNvPr id="1092" name="Group 1091">
            <a:extLst>
              <a:ext uri="{FF2B5EF4-FFF2-40B4-BE49-F238E27FC236}">
                <a16:creationId xmlns:a16="http://schemas.microsoft.com/office/drawing/2014/main" id="{EDAECC7D-94C9-1CC6-DCFF-8A2D7D468943}"/>
              </a:ext>
            </a:extLst>
          </p:cNvPr>
          <p:cNvGrpSpPr/>
          <p:nvPr/>
        </p:nvGrpSpPr>
        <p:grpSpPr>
          <a:xfrm>
            <a:off x="11297871" y="1241287"/>
            <a:ext cx="654576" cy="654576"/>
            <a:chOff x="1073865" y="5738286"/>
            <a:chExt cx="457200" cy="457200"/>
          </a:xfrm>
          <a:effectLst>
            <a:outerShdw blurRad="50800" dist="38100" dir="16200000" rotWithShape="0">
              <a:prstClr val="black">
                <a:alpha val="40000"/>
              </a:prstClr>
            </a:outerShdw>
          </a:effectLst>
        </p:grpSpPr>
        <p:sp>
          <p:nvSpPr>
            <p:cNvPr id="1086" name="Freeform 1085">
              <a:extLst>
                <a:ext uri="{FF2B5EF4-FFF2-40B4-BE49-F238E27FC236}">
                  <a16:creationId xmlns:a16="http://schemas.microsoft.com/office/drawing/2014/main" id="{A6D0E9F9-58F6-F1D8-0218-55EB16ED96EE}"/>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F9FC6"/>
            </a:solidFill>
            <a:ln w="9525" cap="flat">
              <a:noFill/>
              <a:prstDash val="solid"/>
              <a:miter/>
            </a:ln>
          </p:spPr>
          <p:txBody>
            <a:bodyPr rtlCol="0" anchor="ctr"/>
            <a:lstStyle/>
            <a:p>
              <a:endParaRPr lang="en-US"/>
            </a:p>
          </p:txBody>
        </p:sp>
        <p:grpSp>
          <p:nvGrpSpPr>
            <p:cNvPr id="1087" name="Graphic 1083">
              <a:extLst>
                <a:ext uri="{FF2B5EF4-FFF2-40B4-BE49-F238E27FC236}">
                  <a16:creationId xmlns:a16="http://schemas.microsoft.com/office/drawing/2014/main" id="{2934F14E-3342-2BEF-DF28-7BB9BCBED19E}"/>
                </a:ext>
              </a:extLst>
            </p:cNvPr>
            <p:cNvGrpSpPr/>
            <p:nvPr/>
          </p:nvGrpSpPr>
          <p:grpSpPr>
            <a:xfrm>
              <a:off x="1111965" y="5776386"/>
              <a:ext cx="381000" cy="381000"/>
              <a:chOff x="1111965" y="5776386"/>
              <a:chExt cx="381000" cy="381000"/>
            </a:xfrm>
          </p:grpSpPr>
          <p:sp>
            <p:nvSpPr>
              <p:cNvPr id="1088" name="Freeform 1087">
                <a:extLst>
                  <a:ext uri="{FF2B5EF4-FFF2-40B4-BE49-F238E27FC236}">
                    <a16:creationId xmlns:a16="http://schemas.microsoft.com/office/drawing/2014/main" id="{EF1166A0-D7D2-40C3-06C5-3E24FE91BE4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6C80C4"/>
              </a:solidFill>
              <a:ln w="9525" cap="flat">
                <a:noFill/>
                <a:prstDash val="solid"/>
                <a:miter/>
              </a:ln>
            </p:spPr>
            <p:txBody>
              <a:bodyPr rtlCol="0" anchor="ctr"/>
              <a:lstStyle/>
              <a:p>
                <a:endParaRPr lang="en-US"/>
              </a:p>
            </p:txBody>
          </p:sp>
          <p:sp>
            <p:nvSpPr>
              <p:cNvPr id="1089" name="Freeform 1088">
                <a:extLst>
                  <a:ext uri="{FF2B5EF4-FFF2-40B4-BE49-F238E27FC236}">
                    <a16:creationId xmlns:a16="http://schemas.microsoft.com/office/drawing/2014/main" id="{18861950-CBC2-C119-7DB0-ED91C2DF7E19}"/>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F61B2"/>
              </a:solidFill>
              <a:ln w="9525" cap="flat">
                <a:noFill/>
                <a:prstDash val="solid"/>
                <a:miter/>
              </a:ln>
            </p:spPr>
            <p:txBody>
              <a:bodyPr rtlCol="0" anchor="ctr"/>
              <a:lstStyle/>
              <a:p>
                <a:endParaRPr lang="en-US"/>
              </a:p>
            </p:txBody>
          </p:sp>
          <p:sp>
            <p:nvSpPr>
              <p:cNvPr id="1090" name="Freeform 1089">
                <a:extLst>
                  <a:ext uri="{FF2B5EF4-FFF2-40B4-BE49-F238E27FC236}">
                    <a16:creationId xmlns:a16="http://schemas.microsoft.com/office/drawing/2014/main" id="{86EC9A5D-F54D-605A-F7E3-155FAB50C554}"/>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D2896"/>
              </a:solidFill>
              <a:ln w="9525" cap="flat">
                <a:noFill/>
                <a:prstDash val="solid"/>
                <a:miter/>
              </a:ln>
            </p:spPr>
            <p:txBody>
              <a:bodyPr rtlCol="0" anchor="ctr"/>
              <a:lstStyle/>
              <a:p>
                <a:endParaRPr lang="en-US"/>
              </a:p>
            </p:txBody>
          </p:sp>
          <p:sp>
            <p:nvSpPr>
              <p:cNvPr id="1091" name="Freeform 1090">
                <a:extLst>
                  <a:ext uri="{FF2B5EF4-FFF2-40B4-BE49-F238E27FC236}">
                    <a16:creationId xmlns:a16="http://schemas.microsoft.com/office/drawing/2014/main" id="{325521E3-1748-2BCB-0907-07939C8F9CA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71F77"/>
              </a:solidFill>
              <a:ln w="9525" cap="flat">
                <a:noFill/>
                <a:prstDash val="solid"/>
                <a:miter/>
              </a:ln>
            </p:spPr>
            <p:txBody>
              <a:bodyPr rtlCol="0" anchor="ctr"/>
              <a:lstStyle/>
              <a:p>
                <a:endParaRPr lang="en-US"/>
              </a:p>
            </p:txBody>
          </p:sp>
        </p:grpSp>
      </p:grpSp>
      <p:sp>
        <p:nvSpPr>
          <p:cNvPr id="1071" name="Rectangle 1070">
            <a:extLst>
              <a:ext uri="{FF2B5EF4-FFF2-40B4-BE49-F238E27FC236}">
                <a16:creationId xmlns:a16="http://schemas.microsoft.com/office/drawing/2014/main" id="{033581FA-C49E-5192-F538-9101542C23EA}"/>
              </a:ext>
            </a:extLst>
          </p:cNvPr>
          <p:cNvSpPr/>
          <p:nvPr/>
        </p:nvSpPr>
        <p:spPr>
          <a:xfrm>
            <a:off x="396574" y="2005268"/>
            <a:ext cx="4406919"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285750" indent="-285750">
              <a:spcAft>
                <a:spcPts val="1000"/>
              </a:spcAft>
              <a:buClr>
                <a:srgbClr val="5E5D73"/>
              </a:buClr>
              <a:buSzPct val="125000"/>
              <a:buFont typeface="Arial" panose="020B0604020202020204" pitchFamily="34" charset="0"/>
              <a:buChar char="•"/>
            </a:pPr>
            <a:endParaRPr lang="en-US" sz="2000" dirty="0">
              <a:solidFill>
                <a:schemeClr val="tx1"/>
              </a:solidFill>
              <a:latin typeface="Century Gothic" panose="020B0502020202020204" pitchFamily="34" charset="0"/>
            </a:endParaRPr>
          </a:p>
        </p:txBody>
      </p:sp>
      <p:grpSp>
        <p:nvGrpSpPr>
          <p:cNvPr id="7" name="Group 6">
            <a:extLst>
              <a:ext uri="{FF2B5EF4-FFF2-40B4-BE49-F238E27FC236}">
                <a16:creationId xmlns:a16="http://schemas.microsoft.com/office/drawing/2014/main" id="{0E607079-19DB-DE2D-058B-60CF29ABA1AD}"/>
              </a:ext>
            </a:extLst>
          </p:cNvPr>
          <p:cNvGrpSpPr>
            <a:grpSpLocks noChangeAspect="1"/>
          </p:cNvGrpSpPr>
          <p:nvPr/>
        </p:nvGrpSpPr>
        <p:grpSpPr>
          <a:xfrm>
            <a:off x="10600967" y="6144195"/>
            <a:ext cx="1325880" cy="625573"/>
            <a:chOff x="7146234" y="4423550"/>
            <a:chExt cx="4850063" cy="2288344"/>
          </a:xfrm>
          <a:solidFill>
            <a:srgbClr val="D0D3DE"/>
          </a:solidFill>
          <a:effectLst/>
        </p:grpSpPr>
        <p:grpSp>
          <p:nvGrpSpPr>
            <p:cNvPr id="8" name="Group 7">
              <a:extLst>
                <a:ext uri="{FF2B5EF4-FFF2-40B4-BE49-F238E27FC236}">
                  <a16:creationId xmlns:a16="http://schemas.microsoft.com/office/drawing/2014/main" id="{561980AE-00A8-604C-B546-CA988A5B2787}"/>
                </a:ext>
              </a:extLst>
            </p:cNvPr>
            <p:cNvGrpSpPr/>
            <p:nvPr/>
          </p:nvGrpSpPr>
          <p:grpSpPr>
            <a:xfrm>
              <a:off x="7146234" y="4423550"/>
              <a:ext cx="4850063" cy="2288344"/>
              <a:chOff x="7146234" y="4423550"/>
              <a:chExt cx="4850063" cy="2288344"/>
            </a:xfrm>
            <a:grpFill/>
          </p:grpSpPr>
          <p:grpSp>
            <p:nvGrpSpPr>
              <p:cNvPr id="10" name="Graphic 3">
                <a:extLst>
                  <a:ext uri="{FF2B5EF4-FFF2-40B4-BE49-F238E27FC236}">
                    <a16:creationId xmlns:a16="http://schemas.microsoft.com/office/drawing/2014/main" id="{6FE5291F-F619-5368-A225-C044B175586A}"/>
                  </a:ext>
                </a:extLst>
              </p:cNvPr>
              <p:cNvGrpSpPr/>
              <p:nvPr/>
            </p:nvGrpSpPr>
            <p:grpSpPr>
              <a:xfrm>
                <a:off x="7146234" y="4423550"/>
                <a:ext cx="4850063" cy="1754651"/>
                <a:chOff x="0" y="0"/>
                <a:chExt cx="2642190" cy="956167"/>
              </a:xfrm>
              <a:grpFill/>
            </p:grpSpPr>
            <p:sp>
              <p:nvSpPr>
                <p:cNvPr id="40" name="Freeform 39">
                  <a:extLst>
                    <a:ext uri="{FF2B5EF4-FFF2-40B4-BE49-F238E27FC236}">
                      <a16:creationId xmlns:a16="http://schemas.microsoft.com/office/drawing/2014/main" id="{3B3AF633-4299-CEF9-E833-5FDE7D82AD58}"/>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E5712704-E028-1C75-2EAB-04A49CADBEF6}"/>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F4943C79-3EB3-E27D-BF10-F7536070F61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1" name="Group 10">
                <a:extLst>
                  <a:ext uri="{FF2B5EF4-FFF2-40B4-BE49-F238E27FC236}">
                    <a16:creationId xmlns:a16="http://schemas.microsoft.com/office/drawing/2014/main" id="{82F833AD-DB2A-FEDE-03B4-FEA2D7F2EF1F}"/>
                  </a:ext>
                </a:extLst>
              </p:cNvPr>
              <p:cNvGrpSpPr>
                <a:grpSpLocks noChangeAspect="1"/>
              </p:cNvGrpSpPr>
              <p:nvPr/>
            </p:nvGrpSpPr>
            <p:grpSpPr>
              <a:xfrm>
                <a:off x="7146234" y="6320753"/>
                <a:ext cx="4846320" cy="391141"/>
                <a:chOff x="4725585" y="3319895"/>
                <a:chExt cx="2747209" cy="221724"/>
              </a:xfrm>
              <a:grpFill/>
            </p:grpSpPr>
            <p:sp>
              <p:nvSpPr>
                <p:cNvPr id="12" name="Freeform 11">
                  <a:extLst>
                    <a:ext uri="{FF2B5EF4-FFF2-40B4-BE49-F238E27FC236}">
                      <a16:creationId xmlns:a16="http://schemas.microsoft.com/office/drawing/2014/main" id="{49729B8F-BB92-C58F-B090-5D98AFEE055B}"/>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3137E908-F011-BECA-C642-83371316A53B}"/>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A7955EC-3270-1DFE-B35E-236A004657E2}"/>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1263813-8B3B-43AE-13E7-ECDEA774244B}"/>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8F6D6C5-863E-1564-F212-7A2898069B5A}"/>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DE2E62-640B-4081-5E52-0EBD91A4AD15}"/>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850032E9-960A-BEDF-C081-7EABAF13356A}"/>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94ECE9A-FC12-DF8B-50DE-073FF13DAD9B}"/>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2621A7C-A6B3-15F9-D45F-02EFDED787B3}"/>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7712013-2392-1008-BDAA-C2A15391E150}"/>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81EA151-CAC0-EE3F-DB70-F5D2DA75B700}"/>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C023ADED-273D-4016-D91B-DA549E8912CD}"/>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C4DFE08-0DD6-EEC1-7C01-92BD96CD4FFC}"/>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6047659F-0BE3-3426-4032-32DDE99433AF}"/>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A648B1EA-7B5C-2CD9-F963-BD984C18DED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7BBA1B8-7311-EFA3-4DE3-5F2E2929D4D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A1041127-0C93-6182-8BBB-39E992624E24}"/>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95094B61-BD36-EFA3-DC29-AB124476D612}"/>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F6076547-6FC9-E6DD-9F99-F3FF596E420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CE665F1F-F3F0-86A5-B5F6-57B822757CB2}"/>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5DEF8FE-DE42-223A-DB63-40E8A2C9FF0C}"/>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5E4C9263-0C16-70D3-92BA-F2FA2C7C7D8C}"/>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9" name="Freeform 8">
              <a:extLst>
                <a:ext uri="{FF2B5EF4-FFF2-40B4-BE49-F238E27FC236}">
                  <a16:creationId xmlns:a16="http://schemas.microsoft.com/office/drawing/2014/main" id="{A2CA724F-E545-8085-3119-5E27E4071B43}"/>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grpSp>
        <p:nvGrpSpPr>
          <p:cNvPr id="53" name="Group 52">
            <a:extLst>
              <a:ext uri="{FF2B5EF4-FFF2-40B4-BE49-F238E27FC236}">
                <a16:creationId xmlns:a16="http://schemas.microsoft.com/office/drawing/2014/main" id="{4C3699E5-C863-3526-E110-13E40FF4B127}"/>
              </a:ext>
            </a:extLst>
          </p:cNvPr>
          <p:cNvGrpSpPr/>
          <p:nvPr/>
        </p:nvGrpSpPr>
        <p:grpSpPr>
          <a:xfrm>
            <a:off x="5238289" y="6006890"/>
            <a:ext cx="660312" cy="658368"/>
            <a:chOff x="5412830" y="5662645"/>
            <a:chExt cx="660312" cy="658368"/>
          </a:xfrm>
        </p:grpSpPr>
        <p:grpSp>
          <p:nvGrpSpPr>
            <p:cNvPr id="44" name="Group 43">
              <a:extLst>
                <a:ext uri="{FF2B5EF4-FFF2-40B4-BE49-F238E27FC236}">
                  <a16:creationId xmlns:a16="http://schemas.microsoft.com/office/drawing/2014/main" id="{5D58C760-0196-B82D-C226-6ADC1221FD37}"/>
                </a:ext>
              </a:extLst>
            </p:cNvPr>
            <p:cNvGrpSpPr/>
            <p:nvPr/>
          </p:nvGrpSpPr>
          <p:grpSpPr>
            <a:xfrm>
              <a:off x="5418566" y="5664541"/>
              <a:ext cx="654576" cy="654576"/>
              <a:chOff x="1073865" y="5738286"/>
              <a:chExt cx="457200" cy="457200"/>
            </a:xfrm>
            <a:effectLst/>
          </p:grpSpPr>
          <p:sp>
            <p:nvSpPr>
              <p:cNvPr id="45" name="Freeform 44">
                <a:extLst>
                  <a:ext uri="{FF2B5EF4-FFF2-40B4-BE49-F238E27FC236}">
                    <a16:creationId xmlns:a16="http://schemas.microsoft.com/office/drawing/2014/main" id="{1FE86660-75E6-D98A-CBCC-1BB0BD88675A}"/>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F9FC6"/>
              </a:solidFill>
              <a:ln w="9525" cap="flat">
                <a:noFill/>
                <a:prstDash val="solid"/>
                <a:miter/>
              </a:ln>
            </p:spPr>
            <p:txBody>
              <a:bodyPr rtlCol="0" anchor="ctr"/>
              <a:lstStyle/>
              <a:p>
                <a:endParaRPr lang="en-US"/>
              </a:p>
            </p:txBody>
          </p:sp>
          <p:grpSp>
            <p:nvGrpSpPr>
              <p:cNvPr id="46" name="Graphic 1083">
                <a:extLst>
                  <a:ext uri="{FF2B5EF4-FFF2-40B4-BE49-F238E27FC236}">
                    <a16:creationId xmlns:a16="http://schemas.microsoft.com/office/drawing/2014/main" id="{3268F5BA-90EF-AE8E-DA3D-D980B8E64E4E}"/>
                  </a:ext>
                </a:extLst>
              </p:cNvPr>
              <p:cNvGrpSpPr/>
              <p:nvPr/>
            </p:nvGrpSpPr>
            <p:grpSpPr>
              <a:xfrm>
                <a:off x="1111965" y="5776386"/>
                <a:ext cx="381000" cy="381000"/>
                <a:chOff x="1111965" y="5776386"/>
                <a:chExt cx="381000" cy="381000"/>
              </a:xfrm>
            </p:grpSpPr>
            <p:sp>
              <p:nvSpPr>
                <p:cNvPr id="47" name="Freeform 46">
                  <a:extLst>
                    <a:ext uri="{FF2B5EF4-FFF2-40B4-BE49-F238E27FC236}">
                      <a16:creationId xmlns:a16="http://schemas.microsoft.com/office/drawing/2014/main" id="{8A71FD18-424A-F0E0-D7DF-8A63096C2A14}"/>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6C80C4"/>
                </a:solidFill>
                <a:ln w="95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8C80EE17-6DC5-0DC9-6B4C-F914562C1577}"/>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F61B2"/>
                </a:solidFill>
                <a:ln w="95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D63D32E8-6AA6-3353-8DCF-7AA9E54FC84E}"/>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D2896"/>
                </a:solidFill>
                <a:ln w="95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FFAEC8F6-3020-9509-A88D-CDF7418D86F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71F77"/>
                </a:solidFill>
                <a:ln w="9525" cap="flat">
                  <a:noFill/>
                  <a:prstDash val="solid"/>
                  <a:miter/>
                </a:ln>
              </p:spPr>
              <p:txBody>
                <a:bodyPr rtlCol="0" anchor="ctr"/>
                <a:lstStyle/>
                <a:p>
                  <a:endParaRPr lang="en-US"/>
                </a:p>
              </p:txBody>
            </p:sp>
          </p:grpSp>
        </p:grpSp>
        <p:sp>
          <p:nvSpPr>
            <p:cNvPr id="1100" name="Rounded Rectangle 1099">
              <a:extLst>
                <a:ext uri="{FF2B5EF4-FFF2-40B4-BE49-F238E27FC236}">
                  <a16:creationId xmlns:a16="http://schemas.microsoft.com/office/drawing/2014/main" id="{116DE71B-0DCA-8201-7812-BE78C69F24D1}"/>
                </a:ext>
              </a:extLst>
            </p:cNvPr>
            <p:cNvSpPr>
              <a:spLocks/>
            </p:cNvSpPr>
            <p:nvPr/>
          </p:nvSpPr>
          <p:spPr>
            <a:xfrm>
              <a:off x="5412830" y="5662645"/>
              <a:ext cx="658368" cy="658368"/>
            </a:xfrm>
            <a:prstGeom prst="roundRect">
              <a:avLst>
                <a:gd name="adj" fmla="val 5093"/>
              </a:avLst>
            </a:prstGeom>
            <a:gradFill>
              <a:gsLst>
                <a:gs pos="100000">
                  <a:schemeClr val="bg1">
                    <a:alpha val="89000"/>
                  </a:schemeClr>
                </a:gs>
                <a:gs pos="26000">
                  <a:schemeClr val="bg1">
                    <a:alpha val="20085"/>
                  </a:scheme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1F00A291-8F09-16E5-1AC2-F0EC8926C1E1}"/>
              </a:ext>
            </a:extLst>
          </p:cNvPr>
          <p:cNvSpPr txBox="1"/>
          <p:nvPr/>
        </p:nvSpPr>
        <p:spPr>
          <a:xfrm>
            <a:off x="237262" y="1220512"/>
            <a:ext cx="2760581" cy="646331"/>
          </a:xfrm>
          <a:prstGeom prst="rect">
            <a:avLst/>
          </a:prstGeom>
          <a:noFill/>
          <a:effectLst/>
        </p:spPr>
        <p:txBody>
          <a:bodyPr wrap="square" rtlCol="0">
            <a:spAutoFit/>
          </a:bodyPr>
          <a:lstStyle/>
          <a:p>
            <a:r>
              <a:rPr lang="en-US" sz="3600" i="0" u="none" strike="noStrike" dirty="0">
                <a:solidFill>
                  <a:srgbClr val="6C80C4"/>
                </a:solidFill>
                <a:effectLst/>
                <a:latin typeface="Century Gothic" panose="020B0502020202020204" pitchFamily="34" charset="0"/>
              </a:rPr>
              <a:t>OBJECTIVE</a:t>
            </a:r>
            <a:endParaRPr lang="en-US" sz="3600" dirty="0">
              <a:solidFill>
                <a:srgbClr val="6C80C4"/>
              </a:solidFill>
              <a:latin typeface="Century Gothic" panose="020B0502020202020204" pitchFamily="34" charset="0"/>
            </a:endParaRPr>
          </a:p>
        </p:txBody>
      </p:sp>
      <p:sp>
        <p:nvSpPr>
          <p:cNvPr id="52" name="TextBox 51">
            <a:extLst>
              <a:ext uri="{FF2B5EF4-FFF2-40B4-BE49-F238E27FC236}">
                <a16:creationId xmlns:a16="http://schemas.microsoft.com/office/drawing/2014/main" id="{89A4520E-73AB-7342-FAAA-C167CD701AA5}"/>
              </a:ext>
            </a:extLst>
          </p:cNvPr>
          <p:cNvSpPr txBox="1"/>
          <p:nvPr/>
        </p:nvSpPr>
        <p:spPr>
          <a:xfrm>
            <a:off x="506416" y="1947393"/>
            <a:ext cx="4097438" cy="523220"/>
          </a:xfrm>
          <a:prstGeom prst="rect">
            <a:avLst/>
          </a:prstGeom>
          <a:noFill/>
          <a:effectLst/>
        </p:spPr>
        <p:txBody>
          <a:bodyPr wrap="square" rtlCol="0">
            <a:spAutoFit/>
          </a:bodyPr>
          <a:lstStyle/>
          <a:p>
            <a:r>
              <a:rPr lang="en-US" sz="2800" i="0" u="none" strike="noStrike" dirty="0">
                <a:solidFill>
                  <a:srgbClr val="02096E"/>
                </a:solidFill>
                <a:effectLst/>
                <a:latin typeface="Century Gothic" panose="020B0502020202020204" pitchFamily="34" charset="0"/>
              </a:rPr>
              <a:t>text</a:t>
            </a:r>
            <a:endParaRPr lang="en-US" sz="2800" dirty="0">
              <a:solidFill>
                <a:srgbClr val="02096E"/>
              </a:solidFill>
              <a:latin typeface="Century Gothic" panose="020B0502020202020204" pitchFamily="34" charset="0"/>
            </a:endParaRPr>
          </a:p>
        </p:txBody>
      </p:sp>
      <p:sp>
        <p:nvSpPr>
          <p:cNvPr id="67" name="TextBox 66">
            <a:extLst>
              <a:ext uri="{FF2B5EF4-FFF2-40B4-BE49-F238E27FC236}">
                <a16:creationId xmlns:a16="http://schemas.microsoft.com/office/drawing/2014/main" id="{B10E0082-32BB-B266-5280-04DCAD87E242}"/>
              </a:ext>
            </a:extLst>
          </p:cNvPr>
          <p:cNvSpPr txBox="1"/>
          <p:nvPr/>
        </p:nvSpPr>
        <p:spPr>
          <a:xfrm>
            <a:off x="6400801" y="1220512"/>
            <a:ext cx="2760581" cy="646331"/>
          </a:xfrm>
          <a:prstGeom prst="rect">
            <a:avLst/>
          </a:prstGeom>
          <a:noFill/>
          <a:effectLst/>
        </p:spPr>
        <p:txBody>
          <a:bodyPr wrap="square" rtlCol="0">
            <a:spAutoFit/>
          </a:bodyPr>
          <a:lstStyle/>
          <a:p>
            <a:r>
              <a:rPr lang="en-US" sz="3600" i="0" u="none" strike="noStrike" dirty="0">
                <a:solidFill>
                  <a:srgbClr val="D0D3DE"/>
                </a:solidFill>
                <a:effectLst/>
                <a:latin typeface="Century Gothic" panose="020B0502020202020204" pitchFamily="34" charset="0"/>
              </a:rPr>
              <a:t>GOALS</a:t>
            </a:r>
            <a:endParaRPr lang="en-US" sz="3600" dirty="0">
              <a:solidFill>
                <a:srgbClr val="D0D3DE"/>
              </a:solidFill>
              <a:latin typeface="Century Gothic" panose="020B0502020202020204" pitchFamily="34" charset="0"/>
            </a:endParaRPr>
          </a:p>
        </p:txBody>
      </p:sp>
      <p:sp>
        <p:nvSpPr>
          <p:cNvPr id="43" name="TextBox 42">
            <a:extLst>
              <a:ext uri="{FF2B5EF4-FFF2-40B4-BE49-F238E27FC236}">
                <a16:creationId xmlns:a16="http://schemas.microsoft.com/office/drawing/2014/main" id="{4D99CD9A-CA04-F5CD-2818-B00FEAFC9E31}"/>
              </a:ext>
            </a:extLst>
          </p:cNvPr>
          <p:cNvSpPr txBox="1"/>
          <p:nvPr/>
        </p:nvSpPr>
        <p:spPr>
          <a:xfrm>
            <a:off x="8137003" y="247327"/>
            <a:ext cx="3865646" cy="461665"/>
          </a:xfrm>
          <a:prstGeom prst="rect">
            <a:avLst/>
          </a:prstGeom>
          <a:noFill/>
        </p:spPr>
        <p:txBody>
          <a:bodyPr wrap="square">
            <a:spAutoFit/>
          </a:bodyPr>
          <a:lstStyle/>
          <a:p>
            <a:pPr algn="r"/>
            <a:r>
              <a:rPr lang="en-US" sz="1200" i="1" dirty="0">
                <a:solidFill>
                  <a:schemeClr val="bg1"/>
                </a:solidFill>
                <a:latin typeface="Century Gothic" panose="020B0502020202020204" pitchFamily="34" charset="0"/>
              </a:rPr>
              <a:t>With ABM, you can clearly define your purpose and achieve measurable outcomes.</a:t>
            </a:r>
          </a:p>
        </p:txBody>
      </p:sp>
    </p:spTree>
    <p:extLst>
      <p:ext uri="{BB962C8B-B14F-4D97-AF65-F5344CB8AC3E}">
        <p14:creationId xmlns:p14="http://schemas.microsoft.com/office/powerpoint/2010/main" val="74722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55D77-B2A1-34D1-7295-19B182D59B3C}"/>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84D55020-B8E1-16E1-9607-7D1FB521D9F5}"/>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2055753E-6D24-4306-2A0E-0CEDF4B50835}"/>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F5AC1AE9-8E27-6D84-C271-29B3FD82A0C5}"/>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59FF096A-BE81-1258-8A88-BD17F425FF78}"/>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 name="Rectangle 7">
            <a:extLst>
              <a:ext uri="{FF2B5EF4-FFF2-40B4-BE49-F238E27FC236}">
                <a16:creationId xmlns:a16="http://schemas.microsoft.com/office/drawing/2014/main" id="{F58B4237-986E-0C8C-F0E2-5675513EA01B}"/>
              </a:ext>
            </a:extLst>
          </p:cNvPr>
          <p:cNvSpPr/>
          <p:nvPr/>
        </p:nvSpPr>
        <p:spPr>
          <a:xfrm>
            <a:off x="1843736" y="877113"/>
            <a:ext cx="8830989"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90099AEE-3662-67CC-CD20-1AC4F6C463B5}"/>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Target Accounts</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804FD45F-15F5-6F4F-8D5E-70F54470404B}"/>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Gather your criteria for account selection and make a list of specific target companies. </a:t>
            </a:r>
          </a:p>
        </p:txBody>
      </p:sp>
      <p:sp>
        <p:nvSpPr>
          <p:cNvPr id="7" name="Rounded Rectangle 6">
            <a:extLst>
              <a:ext uri="{FF2B5EF4-FFF2-40B4-BE49-F238E27FC236}">
                <a16:creationId xmlns:a16="http://schemas.microsoft.com/office/drawing/2014/main" id="{26F393DD-D728-46F6-3FE2-D7983BE4B68F}"/>
              </a:ext>
            </a:extLst>
          </p:cNvPr>
          <p:cNvSpPr/>
          <p:nvPr/>
        </p:nvSpPr>
        <p:spPr>
          <a:xfrm>
            <a:off x="249004" y="877113"/>
            <a:ext cx="1857588"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TARGET STATEMENT</a:t>
            </a:r>
          </a:p>
        </p:txBody>
      </p:sp>
      <p:graphicFrame>
        <p:nvGraphicFramePr>
          <p:cNvPr id="9" name="Google Shape;173;p34">
            <a:extLst>
              <a:ext uri="{FF2B5EF4-FFF2-40B4-BE49-F238E27FC236}">
                <a16:creationId xmlns:a16="http://schemas.microsoft.com/office/drawing/2014/main" id="{3C14D062-4CE2-43C1-8735-4EBC46C1FBC0}"/>
              </a:ext>
            </a:extLst>
          </p:cNvPr>
          <p:cNvGraphicFramePr/>
          <p:nvPr>
            <p:extLst>
              <p:ext uri="{D42A27DB-BD31-4B8C-83A1-F6EECF244321}">
                <p14:modId xmlns:p14="http://schemas.microsoft.com/office/powerpoint/2010/main" val="4169012580"/>
              </p:ext>
            </p:extLst>
          </p:nvPr>
        </p:nvGraphicFramePr>
        <p:xfrm>
          <a:off x="271419" y="2011813"/>
          <a:ext cx="11731232" cy="4224350"/>
        </p:xfrm>
        <a:graphic>
          <a:graphicData uri="http://schemas.openxmlformats.org/drawingml/2006/table">
            <a:tbl>
              <a:tblPr>
                <a:noFill/>
              </a:tblPr>
              <a:tblGrid>
                <a:gridCol w="2356034">
                  <a:extLst>
                    <a:ext uri="{9D8B030D-6E8A-4147-A177-3AD203B41FA5}">
                      <a16:colId xmlns:a16="http://schemas.microsoft.com/office/drawing/2014/main" val="20000"/>
                    </a:ext>
                  </a:extLst>
                </a:gridCol>
                <a:gridCol w="1339314">
                  <a:extLst>
                    <a:ext uri="{9D8B030D-6E8A-4147-A177-3AD203B41FA5}">
                      <a16:colId xmlns:a16="http://schemas.microsoft.com/office/drawing/2014/main" val="20001"/>
                    </a:ext>
                  </a:extLst>
                </a:gridCol>
                <a:gridCol w="1339314">
                  <a:extLst>
                    <a:ext uri="{9D8B030D-6E8A-4147-A177-3AD203B41FA5}">
                      <a16:colId xmlns:a16="http://schemas.microsoft.com/office/drawing/2014/main" val="20002"/>
                    </a:ext>
                  </a:extLst>
                </a:gridCol>
                <a:gridCol w="1339314">
                  <a:extLst>
                    <a:ext uri="{9D8B030D-6E8A-4147-A177-3AD203B41FA5}">
                      <a16:colId xmlns:a16="http://schemas.microsoft.com/office/drawing/2014/main" val="20003"/>
                    </a:ext>
                  </a:extLst>
                </a:gridCol>
                <a:gridCol w="1339314">
                  <a:extLst>
                    <a:ext uri="{9D8B030D-6E8A-4147-A177-3AD203B41FA5}">
                      <a16:colId xmlns:a16="http://schemas.microsoft.com/office/drawing/2014/main" val="20004"/>
                    </a:ext>
                  </a:extLst>
                </a:gridCol>
                <a:gridCol w="1339314">
                  <a:extLst>
                    <a:ext uri="{9D8B030D-6E8A-4147-A177-3AD203B41FA5}">
                      <a16:colId xmlns:a16="http://schemas.microsoft.com/office/drawing/2014/main" val="20005"/>
                    </a:ext>
                  </a:extLst>
                </a:gridCol>
                <a:gridCol w="1339314">
                  <a:extLst>
                    <a:ext uri="{9D8B030D-6E8A-4147-A177-3AD203B41FA5}">
                      <a16:colId xmlns:a16="http://schemas.microsoft.com/office/drawing/2014/main" val="20006"/>
                    </a:ext>
                  </a:extLst>
                </a:gridCol>
                <a:gridCol w="1339314">
                  <a:extLst>
                    <a:ext uri="{9D8B030D-6E8A-4147-A177-3AD203B41FA5}">
                      <a16:colId xmlns:a16="http://schemas.microsoft.com/office/drawing/2014/main" val="20007"/>
                    </a:ext>
                  </a:extLst>
                </a:gridCol>
              </a:tblGrid>
              <a:tr h="545660">
                <a:tc>
                  <a:txBody>
                    <a:bodyPr/>
                    <a:lstStyle/>
                    <a:p>
                      <a:pPr marL="0" marR="0" lvl="0" indent="0" algn="r" rtl="0">
                        <a:lnSpc>
                          <a:spcPct val="100000"/>
                        </a:lnSpc>
                        <a:spcBef>
                          <a:spcPts val="0"/>
                        </a:spcBef>
                        <a:spcAft>
                          <a:spcPts val="0"/>
                        </a:spcAft>
                        <a:buNone/>
                      </a:pPr>
                      <a:r>
                        <a:rPr lang="en" sz="1200" b="1" dirty="0">
                          <a:solidFill>
                            <a:srgbClr val="02086E"/>
                          </a:solidFill>
                          <a:latin typeface="Century Gothic" panose="020B0502020202020204" pitchFamily="34" charset="0"/>
                          <a:ea typeface="Inter"/>
                          <a:cs typeface="Inter"/>
                          <a:sym typeface="Inter"/>
                        </a:rPr>
                        <a:t>Account </a:t>
                      </a:r>
                    </a:p>
                    <a:p>
                      <a:pPr marL="0" marR="0" lvl="0" indent="0" algn="r" rtl="0">
                        <a:lnSpc>
                          <a:spcPct val="100000"/>
                        </a:lnSpc>
                        <a:spcBef>
                          <a:spcPts val="0"/>
                        </a:spcBef>
                        <a:spcAft>
                          <a:spcPts val="0"/>
                        </a:spcAft>
                        <a:buNone/>
                      </a:pPr>
                      <a:r>
                        <a:rPr lang="en" sz="1200" b="1" dirty="0">
                          <a:solidFill>
                            <a:srgbClr val="02086E"/>
                          </a:solidFill>
                          <a:latin typeface="Century Gothic" panose="020B0502020202020204" pitchFamily="34" charset="0"/>
                          <a:ea typeface="Inter"/>
                          <a:cs typeface="Inter"/>
                          <a:sym typeface="Inter"/>
                        </a:rPr>
                        <a:t>Selection Criteria</a:t>
                      </a:r>
                      <a:endParaRPr sz="1200" b="1" dirty="0">
                        <a:solidFill>
                          <a:srgbClr val="02086E"/>
                        </a:solidFill>
                        <a:latin typeface="Century Gothic" panose="020B0502020202020204" pitchFamily="34" charset="0"/>
                        <a:ea typeface="Inter"/>
                        <a:cs typeface="Inter"/>
                        <a:sym typeface="Inter"/>
                      </a:endParaRPr>
                    </a:p>
                  </a:txBody>
                  <a:tcPr marL="91425" marR="91425" marT="91425" marB="91425"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rtl="0">
                        <a:lnSpc>
                          <a:spcPct val="100000"/>
                        </a:lnSpc>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ICP Fit %</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marR="0" lvl="0" indent="0" algn="ctr" rtl="0">
                        <a:lnSpc>
                          <a:spcPct val="100000"/>
                        </a:lnSpc>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Current Need</a:t>
                      </a: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Clr>
                          <a:schemeClr val="dk1"/>
                        </a:buClr>
                        <a:buSzPts val="1100"/>
                        <a:buFont typeface="Arial"/>
                        <a:buNone/>
                      </a:pPr>
                      <a:r>
                        <a:rPr lang="en" sz="1200" b="1" dirty="0">
                          <a:solidFill>
                            <a:schemeClr val="lt1"/>
                          </a:solidFill>
                          <a:latin typeface="Century Gothic" panose="020B0502020202020204" pitchFamily="34" charset="0"/>
                          <a:ea typeface="Inter"/>
                          <a:cs typeface="Inter"/>
                          <a:sym typeface="Inter"/>
                        </a:rPr>
                        <a:t>Potential Revenue</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marR="0" lvl="0" indent="0" algn="ctr" rtl="0">
                        <a:lnSpc>
                          <a:spcPct val="100000"/>
                        </a:lnSpc>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Decision-Maker Inclination</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Clr>
                          <a:schemeClr val="dk1"/>
                        </a:buClr>
                        <a:buSzPts val="1100"/>
                        <a:buFont typeface="Arial"/>
                        <a:buNone/>
                      </a:pPr>
                      <a:r>
                        <a:rPr lang="en" sz="1200" b="1" dirty="0">
                          <a:solidFill>
                            <a:schemeClr val="lt1"/>
                          </a:solidFill>
                          <a:latin typeface="Century Gothic" panose="020B0502020202020204" pitchFamily="34" charset="0"/>
                          <a:ea typeface="Inter"/>
                          <a:cs typeface="Inter"/>
                          <a:sym typeface="Inter"/>
                        </a:rPr>
                        <a:t>Buying History</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Prioritization Score</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Ranking</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extLst>
                  <a:ext uri="{0D108BD9-81ED-4DB2-BD59-A6C34878D82A}">
                    <a16:rowId xmlns:a16="http://schemas.microsoft.com/office/drawing/2014/main" val="10000"/>
                  </a:ext>
                </a:extLst>
              </a:tr>
              <a:tr h="349286">
                <a:tc>
                  <a:txBody>
                    <a:bodyPr/>
                    <a:lstStyle/>
                    <a:p>
                      <a:pPr marL="0" lvl="0" indent="0" algn="l" rtl="0">
                        <a:spcBef>
                          <a:spcPts val="0"/>
                        </a:spcBef>
                        <a:spcAft>
                          <a:spcPts val="0"/>
                        </a:spcAft>
                        <a:buNone/>
                      </a:pPr>
                      <a:r>
                        <a:rPr lang="en" sz="1200" dirty="0">
                          <a:latin typeface="Century Gothic" panose="020B0502020202020204" pitchFamily="34" charset="0"/>
                          <a:ea typeface="Inter Medium"/>
                          <a:cs typeface="Inter Medium"/>
                          <a:sym typeface="Inter Medium"/>
                        </a:rPr>
                        <a:t>Text</a:t>
                      </a: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2"/>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3"/>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4"/>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5"/>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6"/>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7"/>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2913590235"/>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2669269299"/>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8"/>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9"/>
                  </a:ext>
                </a:extLst>
              </a:tr>
            </a:tbl>
          </a:graphicData>
        </a:graphic>
      </p:graphicFrame>
      <p:sp>
        <p:nvSpPr>
          <p:cNvPr id="10" name="Rectangle 9">
            <a:extLst>
              <a:ext uri="{FF2B5EF4-FFF2-40B4-BE49-F238E27FC236}">
                <a16:creationId xmlns:a16="http://schemas.microsoft.com/office/drawing/2014/main" id="{873F8D76-D24A-A1AE-AAD5-0F13D4DF8973}"/>
              </a:ext>
            </a:extLst>
          </p:cNvPr>
          <p:cNvSpPr/>
          <p:nvPr/>
        </p:nvSpPr>
        <p:spPr>
          <a:xfrm>
            <a:off x="4710896" y="1593288"/>
            <a:ext cx="2476982" cy="32554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767690"/>
                </a:solidFill>
                <a:latin typeface="Century Gothic" panose="020B0502020202020204" pitchFamily="34" charset="0"/>
              </a:rPr>
              <a:t>Score of</a:t>
            </a:r>
            <a:r>
              <a:rPr lang="en-US" sz="1600" dirty="0">
                <a:solidFill>
                  <a:srgbClr val="767690"/>
                </a:solidFill>
                <a:latin typeface="Century Gothic" panose="020B0502020202020204" pitchFamily="34" charset="0"/>
              </a:rPr>
              <a:t>  </a:t>
            </a:r>
            <a:r>
              <a:rPr lang="en-US" dirty="0">
                <a:solidFill>
                  <a:srgbClr val="02086E"/>
                </a:solidFill>
                <a:latin typeface="Century Gothic" panose="020B0502020202020204" pitchFamily="34" charset="0"/>
              </a:rPr>
              <a:t>0 – 10</a:t>
            </a:r>
          </a:p>
        </p:txBody>
      </p:sp>
      <p:cxnSp>
        <p:nvCxnSpPr>
          <p:cNvPr id="15" name="Elbow Connector 14">
            <a:extLst>
              <a:ext uri="{FF2B5EF4-FFF2-40B4-BE49-F238E27FC236}">
                <a16:creationId xmlns:a16="http://schemas.microsoft.com/office/drawing/2014/main" id="{97D5891B-A1AB-F0CA-92AF-5F6E68801335}"/>
              </a:ext>
            </a:extLst>
          </p:cNvPr>
          <p:cNvCxnSpPr>
            <a:cxnSpLocks/>
          </p:cNvCxnSpPr>
          <p:nvPr/>
        </p:nvCxnSpPr>
        <p:spPr>
          <a:xfrm flipV="1">
            <a:off x="2724015" y="1761290"/>
            <a:ext cx="2278769" cy="155687"/>
          </a:xfrm>
          <a:prstGeom prst="bentConnector3">
            <a:avLst>
              <a:gd name="adj1" fmla="val 222"/>
            </a:avLst>
          </a:prstGeom>
          <a:ln w="31750">
            <a:solidFill>
              <a:srgbClr val="9D9DC0"/>
            </a:solidFill>
          </a:ln>
        </p:spPr>
        <p:style>
          <a:lnRef idx="1">
            <a:schemeClr val="accent1"/>
          </a:lnRef>
          <a:fillRef idx="0">
            <a:schemeClr val="accent1"/>
          </a:fillRef>
          <a:effectRef idx="0">
            <a:schemeClr val="accent1"/>
          </a:effectRef>
          <a:fontRef idx="minor">
            <a:schemeClr val="tx1"/>
          </a:fontRef>
        </p:style>
      </p:cxnSp>
      <p:cxnSp>
        <p:nvCxnSpPr>
          <p:cNvPr id="40" name="Elbow Connector 39">
            <a:extLst>
              <a:ext uri="{FF2B5EF4-FFF2-40B4-BE49-F238E27FC236}">
                <a16:creationId xmlns:a16="http://schemas.microsoft.com/office/drawing/2014/main" id="{D7472528-46FB-F84C-4662-02E2DA5D9710}"/>
              </a:ext>
            </a:extLst>
          </p:cNvPr>
          <p:cNvCxnSpPr>
            <a:cxnSpLocks/>
          </p:cNvCxnSpPr>
          <p:nvPr/>
        </p:nvCxnSpPr>
        <p:spPr>
          <a:xfrm flipH="1" flipV="1">
            <a:off x="6858106" y="1761290"/>
            <a:ext cx="2278769" cy="155687"/>
          </a:xfrm>
          <a:prstGeom prst="bentConnector3">
            <a:avLst>
              <a:gd name="adj1" fmla="val 222"/>
            </a:avLst>
          </a:prstGeom>
          <a:ln w="31750">
            <a:solidFill>
              <a:srgbClr val="9D9DC0"/>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3979A817-04F0-3607-3E69-83215274A82B}"/>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73DC3F33-7C77-6FB6-871B-51A8D3A7CDC4}"/>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AF8F40B7-7941-B593-0EE8-07B837A58C01}"/>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BE8321AC-B8A9-F21D-B320-AAABE6CD48F5}"/>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643BC20F-E920-41ED-47D9-123D050CC49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0D262EA8-CDD8-AE49-0CD1-DC6DDBDD90CF}"/>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C1029E7F-1897-D5CA-B069-B2FA148EF3B8}"/>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0ECE3395-DFE2-9ECE-56B5-5484249BAE73}"/>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87E9728-DA32-55C7-3D60-856F6A99D9EB}"/>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0032D10-C4F6-E20B-456A-4E5D01F8BACB}"/>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DEF36EF-D81F-F532-E005-A8EF41FF3AFE}"/>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35D4E22-1274-BD0A-5AED-AF95C458E89C}"/>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716B32-1C9E-9569-82CA-AC118610FC22}"/>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BEA1F6B3-2BE0-177A-0CEB-C681733F4E5E}"/>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428A5F4-6605-689F-D9B9-111540E408E8}"/>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6011A943-A895-AB88-082E-734914F32DA7}"/>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F7386C9-DB52-E656-9FE4-59AB4EF38CF5}"/>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5E492824-19C5-359C-73E5-EB80C495DF93}"/>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CC47AB99-FA56-CBBB-A46C-6704CE8013E7}"/>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7E415BC-AC46-A09F-10A4-1D69CBBFE9C7}"/>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0D35B292-17CD-3AB0-DEF0-3F261C9FFEA3}"/>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B8734EBD-E271-906E-B3ED-B6281FC714F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D3F7611-E782-5A24-D6B3-55B5BBED102D}"/>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E30E5024-5D09-3758-DF08-3D00456F4C96}"/>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4EAAA651-B054-991F-BF34-8CD8FC198EFF}"/>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4C2989B3-EFCB-AA0A-769C-328D105EC045}"/>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D8E13DB5-EA5E-518A-A313-E3BD33C9EE80}"/>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CDF74096-B88A-BD1C-5A27-DF8D5DCC70C4}"/>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387D1975-9932-B43B-8B30-8A169CA764D5}"/>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A18480CB-08F0-BDB1-DDBA-7317F191F4B6}"/>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62" name="Group 61">
            <a:extLst>
              <a:ext uri="{FF2B5EF4-FFF2-40B4-BE49-F238E27FC236}">
                <a16:creationId xmlns:a16="http://schemas.microsoft.com/office/drawing/2014/main" id="{36C5CE7B-6C5F-4F34-2A75-A4DD70342C2A}"/>
              </a:ext>
            </a:extLst>
          </p:cNvPr>
          <p:cNvGrpSpPr/>
          <p:nvPr/>
        </p:nvGrpSpPr>
        <p:grpSpPr>
          <a:xfrm>
            <a:off x="10306819" y="703485"/>
            <a:ext cx="1687786" cy="1406505"/>
            <a:chOff x="10306819" y="668760"/>
            <a:chExt cx="1687786" cy="1406505"/>
          </a:xfrm>
        </p:grpSpPr>
        <p:grpSp>
          <p:nvGrpSpPr>
            <p:cNvPr id="54" name="Graphic 41">
              <a:extLst>
                <a:ext uri="{FF2B5EF4-FFF2-40B4-BE49-F238E27FC236}">
                  <a16:creationId xmlns:a16="http://schemas.microsoft.com/office/drawing/2014/main" id="{DEA4C191-35E4-9A50-6020-16F0B7FA52F9}"/>
                </a:ext>
              </a:extLst>
            </p:cNvPr>
            <p:cNvGrpSpPr/>
            <p:nvPr/>
          </p:nvGrpSpPr>
          <p:grpSpPr>
            <a:xfrm>
              <a:off x="10306819" y="668760"/>
              <a:ext cx="1406505" cy="1406505"/>
              <a:chOff x="10306819" y="668760"/>
              <a:chExt cx="1406505" cy="1406505"/>
            </a:xfrm>
          </p:grpSpPr>
          <p:sp>
            <p:nvSpPr>
              <p:cNvPr id="55" name="Freeform 54">
                <a:extLst>
                  <a:ext uri="{FF2B5EF4-FFF2-40B4-BE49-F238E27FC236}">
                    <a16:creationId xmlns:a16="http://schemas.microsoft.com/office/drawing/2014/main" id="{BE305F39-2937-CD7E-7931-A67685A994EB}"/>
                  </a:ext>
                </a:extLst>
              </p:cNvPr>
              <p:cNvSpPr/>
              <p:nvPr/>
            </p:nvSpPr>
            <p:spPr>
              <a:xfrm>
                <a:off x="10306819" y="668760"/>
                <a:ext cx="1406505" cy="1406505"/>
              </a:xfrm>
              <a:custGeom>
                <a:avLst/>
                <a:gdLst>
                  <a:gd name="connsiteX0" fmla="*/ 1406506 w 1406505"/>
                  <a:gd name="connsiteY0" fmla="*/ 703253 h 1406505"/>
                  <a:gd name="connsiteX1" fmla="*/ 703253 w 1406505"/>
                  <a:gd name="connsiteY1" fmla="*/ 1406506 h 1406505"/>
                  <a:gd name="connsiteX2" fmla="*/ 0 w 1406505"/>
                  <a:gd name="connsiteY2" fmla="*/ 703253 h 1406505"/>
                  <a:gd name="connsiteX3" fmla="*/ 703253 w 1406505"/>
                  <a:gd name="connsiteY3" fmla="*/ 0 h 1406505"/>
                  <a:gd name="connsiteX4" fmla="*/ 1406506 w 1406505"/>
                  <a:gd name="connsiteY4" fmla="*/ 703253 h 1406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6505" h="1406505">
                    <a:moveTo>
                      <a:pt x="1406506" y="703253"/>
                    </a:moveTo>
                    <a:cubicBezTo>
                      <a:pt x="1406506" y="1091649"/>
                      <a:pt x="1091649" y="1406506"/>
                      <a:pt x="703253" y="1406506"/>
                    </a:cubicBezTo>
                    <a:cubicBezTo>
                      <a:pt x="314857" y="1406506"/>
                      <a:pt x="0" y="1091649"/>
                      <a:pt x="0" y="703253"/>
                    </a:cubicBezTo>
                    <a:cubicBezTo>
                      <a:pt x="0" y="314857"/>
                      <a:pt x="314857" y="0"/>
                      <a:pt x="703253" y="0"/>
                    </a:cubicBezTo>
                    <a:cubicBezTo>
                      <a:pt x="1091649" y="0"/>
                      <a:pt x="1406506" y="314857"/>
                      <a:pt x="1406506" y="703253"/>
                    </a:cubicBezTo>
                    <a:close/>
                  </a:path>
                </a:pathLst>
              </a:custGeom>
              <a:solidFill>
                <a:srgbClr val="FFBE24"/>
              </a:solidFill>
              <a:ln w="35123" cap="flat">
                <a:noFill/>
                <a:prstDash val="solid"/>
                <a:miter/>
              </a:ln>
              <a:effectLst>
                <a:outerShdw blurRad="38100" dist="38100" dir="8100000" sx="101000" sy="101000" algn="tr" rotWithShape="0">
                  <a:srgbClr val="767690">
                    <a:alpha val="64000"/>
                  </a:srgbClr>
                </a:outerShdw>
              </a:effectLst>
            </p:spPr>
            <p:txBody>
              <a:bodyPr rtlCol="0" anchor="ctr"/>
              <a:lstStyle/>
              <a:p>
                <a:endParaRPr lang="en-US"/>
              </a:p>
            </p:txBody>
          </p:sp>
          <p:sp>
            <p:nvSpPr>
              <p:cNvPr id="56" name="Freeform 55">
                <a:extLst>
                  <a:ext uri="{FF2B5EF4-FFF2-40B4-BE49-F238E27FC236}">
                    <a16:creationId xmlns:a16="http://schemas.microsoft.com/office/drawing/2014/main" id="{DE6AA7FC-3888-C382-1FC4-B64769C496A7}"/>
                  </a:ext>
                </a:extLst>
              </p:cNvPr>
              <p:cNvSpPr/>
              <p:nvPr/>
            </p:nvSpPr>
            <p:spPr>
              <a:xfrm>
                <a:off x="10482632" y="844573"/>
                <a:ext cx="1054879" cy="1054879"/>
              </a:xfrm>
              <a:custGeom>
                <a:avLst/>
                <a:gdLst>
                  <a:gd name="connsiteX0" fmla="*/ 1054879 w 1054879"/>
                  <a:gd name="connsiteY0" fmla="*/ 527440 h 1054879"/>
                  <a:gd name="connsiteX1" fmla="*/ 527440 w 1054879"/>
                  <a:gd name="connsiteY1" fmla="*/ 1054879 h 1054879"/>
                  <a:gd name="connsiteX2" fmla="*/ 0 w 1054879"/>
                  <a:gd name="connsiteY2" fmla="*/ 527440 h 1054879"/>
                  <a:gd name="connsiteX3" fmla="*/ 527440 w 1054879"/>
                  <a:gd name="connsiteY3" fmla="*/ 0 h 1054879"/>
                  <a:gd name="connsiteX4" fmla="*/ 1054879 w 1054879"/>
                  <a:gd name="connsiteY4" fmla="*/ 527440 h 1054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4879" h="1054879">
                    <a:moveTo>
                      <a:pt x="1054879" y="527440"/>
                    </a:moveTo>
                    <a:cubicBezTo>
                      <a:pt x="1054879" y="818737"/>
                      <a:pt x="818737" y="1054879"/>
                      <a:pt x="527440" y="1054879"/>
                    </a:cubicBezTo>
                    <a:cubicBezTo>
                      <a:pt x="236143" y="1054879"/>
                      <a:pt x="0" y="818737"/>
                      <a:pt x="0" y="527440"/>
                    </a:cubicBezTo>
                    <a:cubicBezTo>
                      <a:pt x="0" y="236143"/>
                      <a:pt x="236143" y="0"/>
                      <a:pt x="527440" y="0"/>
                    </a:cubicBezTo>
                    <a:cubicBezTo>
                      <a:pt x="818737" y="0"/>
                      <a:pt x="1054879" y="236143"/>
                      <a:pt x="1054879" y="527440"/>
                    </a:cubicBezTo>
                    <a:close/>
                  </a:path>
                </a:pathLst>
              </a:custGeom>
              <a:solidFill>
                <a:srgbClr val="FB9800"/>
              </a:solidFill>
              <a:ln w="3512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58E60758-880A-4D18-1CAF-03DF334AE86C}"/>
                  </a:ext>
                </a:extLst>
              </p:cNvPr>
              <p:cNvSpPr/>
              <p:nvPr/>
            </p:nvSpPr>
            <p:spPr>
              <a:xfrm>
                <a:off x="10658445" y="1020387"/>
                <a:ext cx="703252" cy="703252"/>
              </a:xfrm>
              <a:custGeom>
                <a:avLst/>
                <a:gdLst>
                  <a:gd name="connsiteX0" fmla="*/ 703253 w 703252"/>
                  <a:gd name="connsiteY0" fmla="*/ 351626 h 703252"/>
                  <a:gd name="connsiteX1" fmla="*/ 351626 w 703252"/>
                  <a:gd name="connsiteY1" fmla="*/ 703253 h 703252"/>
                  <a:gd name="connsiteX2" fmla="*/ 0 w 703252"/>
                  <a:gd name="connsiteY2" fmla="*/ 351626 h 703252"/>
                  <a:gd name="connsiteX3" fmla="*/ 351626 w 703252"/>
                  <a:gd name="connsiteY3" fmla="*/ 0 h 703252"/>
                  <a:gd name="connsiteX4" fmla="*/ 703253 w 703252"/>
                  <a:gd name="connsiteY4" fmla="*/ 351626 h 7032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3252" h="703252">
                    <a:moveTo>
                      <a:pt x="703253" y="351626"/>
                    </a:moveTo>
                    <a:cubicBezTo>
                      <a:pt x="703253" y="545824"/>
                      <a:pt x="545824" y="703253"/>
                      <a:pt x="351626" y="703253"/>
                    </a:cubicBezTo>
                    <a:cubicBezTo>
                      <a:pt x="157429" y="703253"/>
                      <a:pt x="0" y="545824"/>
                      <a:pt x="0" y="351626"/>
                    </a:cubicBezTo>
                    <a:cubicBezTo>
                      <a:pt x="0" y="157429"/>
                      <a:pt x="157429" y="0"/>
                      <a:pt x="351626" y="0"/>
                    </a:cubicBezTo>
                    <a:cubicBezTo>
                      <a:pt x="545824" y="0"/>
                      <a:pt x="703253" y="157429"/>
                      <a:pt x="703253" y="351626"/>
                    </a:cubicBezTo>
                    <a:close/>
                  </a:path>
                </a:pathLst>
              </a:custGeom>
              <a:solidFill>
                <a:srgbClr val="FFBE24"/>
              </a:solidFill>
              <a:ln w="3512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C3F93E6-79DA-CF12-DFCF-A13BB577683F}"/>
                  </a:ext>
                </a:extLst>
              </p:cNvPr>
              <p:cNvSpPr/>
              <p:nvPr/>
            </p:nvSpPr>
            <p:spPr>
              <a:xfrm>
                <a:off x="10834258" y="1196200"/>
                <a:ext cx="351626" cy="351626"/>
              </a:xfrm>
              <a:custGeom>
                <a:avLst/>
                <a:gdLst>
                  <a:gd name="connsiteX0" fmla="*/ 351626 w 351626"/>
                  <a:gd name="connsiteY0" fmla="*/ 175813 h 351626"/>
                  <a:gd name="connsiteX1" fmla="*/ 175813 w 351626"/>
                  <a:gd name="connsiteY1" fmla="*/ 351626 h 351626"/>
                  <a:gd name="connsiteX2" fmla="*/ 0 w 351626"/>
                  <a:gd name="connsiteY2" fmla="*/ 175813 h 351626"/>
                  <a:gd name="connsiteX3" fmla="*/ 175813 w 351626"/>
                  <a:gd name="connsiteY3" fmla="*/ 0 h 351626"/>
                  <a:gd name="connsiteX4" fmla="*/ 351626 w 351626"/>
                  <a:gd name="connsiteY4" fmla="*/ 175813 h 351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626" h="351626">
                    <a:moveTo>
                      <a:pt x="351626" y="175813"/>
                    </a:moveTo>
                    <a:cubicBezTo>
                      <a:pt x="351626" y="272912"/>
                      <a:pt x="272912" y="351626"/>
                      <a:pt x="175813" y="351626"/>
                    </a:cubicBezTo>
                    <a:cubicBezTo>
                      <a:pt x="78714" y="351626"/>
                      <a:pt x="0" y="272912"/>
                      <a:pt x="0" y="175813"/>
                    </a:cubicBezTo>
                    <a:cubicBezTo>
                      <a:pt x="0" y="78714"/>
                      <a:pt x="78714" y="0"/>
                      <a:pt x="175813" y="0"/>
                    </a:cubicBezTo>
                    <a:cubicBezTo>
                      <a:pt x="272912" y="0"/>
                      <a:pt x="351626" y="78714"/>
                      <a:pt x="351626" y="175813"/>
                    </a:cubicBezTo>
                    <a:close/>
                  </a:path>
                </a:pathLst>
              </a:custGeom>
              <a:solidFill>
                <a:srgbClr val="FB9800"/>
              </a:solidFill>
              <a:ln w="35123" cap="flat">
                <a:noFill/>
                <a:prstDash val="solid"/>
                <a:miter/>
              </a:ln>
            </p:spPr>
            <p:txBody>
              <a:bodyPr rtlCol="0" anchor="ctr"/>
              <a:lstStyle/>
              <a:p>
                <a:endParaRPr lang="en-US"/>
              </a:p>
            </p:txBody>
          </p:sp>
        </p:grpSp>
        <p:grpSp>
          <p:nvGrpSpPr>
            <p:cNvPr id="59" name="Graphic 41">
              <a:extLst>
                <a:ext uri="{FF2B5EF4-FFF2-40B4-BE49-F238E27FC236}">
                  <a16:creationId xmlns:a16="http://schemas.microsoft.com/office/drawing/2014/main" id="{D4D4BEB9-2E90-B5AF-948A-CCCCA56C1236}"/>
                </a:ext>
              </a:extLst>
            </p:cNvPr>
            <p:cNvGrpSpPr/>
            <p:nvPr/>
          </p:nvGrpSpPr>
          <p:grpSpPr>
            <a:xfrm>
              <a:off x="10974908" y="711237"/>
              <a:ext cx="1019697" cy="695939"/>
              <a:chOff x="10974908" y="711237"/>
              <a:chExt cx="1019697" cy="695939"/>
            </a:xfrm>
          </p:grpSpPr>
          <p:sp>
            <p:nvSpPr>
              <p:cNvPr id="60" name="Freeform 59">
                <a:extLst>
                  <a:ext uri="{FF2B5EF4-FFF2-40B4-BE49-F238E27FC236}">
                    <a16:creationId xmlns:a16="http://schemas.microsoft.com/office/drawing/2014/main" id="{9796FD56-6E31-B4AA-291C-FE878EED192E}"/>
                  </a:ext>
                </a:extLst>
              </p:cNvPr>
              <p:cNvSpPr/>
              <p:nvPr/>
            </p:nvSpPr>
            <p:spPr>
              <a:xfrm>
                <a:off x="11615613" y="711237"/>
                <a:ext cx="378992" cy="403456"/>
              </a:xfrm>
              <a:custGeom>
                <a:avLst/>
                <a:gdLst>
                  <a:gd name="connsiteX0" fmla="*/ 363190 w 378992"/>
                  <a:gd name="connsiteY0" fmla="*/ 238297 h 403456"/>
                  <a:gd name="connsiteX1" fmla="*/ 252709 w 378992"/>
                  <a:gd name="connsiteY1" fmla="*/ 165440 h 403456"/>
                  <a:gd name="connsiteX2" fmla="*/ 244692 w 378992"/>
                  <a:gd name="connsiteY2" fmla="*/ 33018 h 403456"/>
                  <a:gd name="connsiteX3" fmla="*/ 226266 w 378992"/>
                  <a:gd name="connsiteY3" fmla="*/ 4184 h 403456"/>
                  <a:gd name="connsiteX4" fmla="*/ 192018 w 378992"/>
                  <a:gd name="connsiteY4" fmla="*/ 4712 h 403456"/>
                  <a:gd name="connsiteX5" fmla="*/ 17576 w 378992"/>
                  <a:gd name="connsiteY5" fmla="*/ 105347 h 403456"/>
                  <a:gd name="connsiteX6" fmla="*/ 65 w 378992"/>
                  <a:gd name="connsiteY6" fmla="*/ 137908 h 403456"/>
                  <a:gd name="connsiteX7" fmla="*/ 9102 w 378992"/>
                  <a:gd name="connsiteY7" fmla="*/ 287877 h 403456"/>
                  <a:gd name="connsiteX8" fmla="*/ 24819 w 378992"/>
                  <a:gd name="connsiteY8" fmla="*/ 315128 h 403456"/>
                  <a:gd name="connsiteX9" fmla="*/ 149999 w 378992"/>
                  <a:gd name="connsiteY9" fmla="*/ 397654 h 403456"/>
                  <a:gd name="connsiteX10" fmla="*/ 169373 w 378992"/>
                  <a:gd name="connsiteY10" fmla="*/ 403456 h 403456"/>
                  <a:gd name="connsiteX11" fmla="*/ 186954 w 378992"/>
                  <a:gd name="connsiteY11" fmla="*/ 398744 h 403456"/>
                  <a:gd name="connsiteX12" fmla="*/ 361396 w 378992"/>
                  <a:gd name="connsiteY12" fmla="*/ 298109 h 403456"/>
                  <a:gd name="connsiteX13" fmla="*/ 378978 w 378992"/>
                  <a:gd name="connsiteY13" fmla="*/ 268713 h 403456"/>
                  <a:gd name="connsiteX14" fmla="*/ 363190 w 378992"/>
                  <a:gd name="connsiteY14" fmla="*/ 238297 h 40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78992" h="403456">
                    <a:moveTo>
                      <a:pt x="363190" y="238297"/>
                    </a:moveTo>
                    <a:lnTo>
                      <a:pt x="252709" y="165440"/>
                    </a:lnTo>
                    <a:lnTo>
                      <a:pt x="244692" y="33018"/>
                    </a:lnTo>
                    <a:cubicBezTo>
                      <a:pt x="243953" y="20851"/>
                      <a:pt x="236991" y="9951"/>
                      <a:pt x="226266" y="4184"/>
                    </a:cubicBezTo>
                    <a:cubicBezTo>
                      <a:pt x="215577" y="-1582"/>
                      <a:pt x="202567" y="-1371"/>
                      <a:pt x="192018" y="4712"/>
                    </a:cubicBezTo>
                    <a:lnTo>
                      <a:pt x="17576" y="105347"/>
                    </a:lnTo>
                    <a:cubicBezTo>
                      <a:pt x="6043" y="111993"/>
                      <a:pt x="-744" y="124616"/>
                      <a:pt x="65" y="137908"/>
                    </a:cubicBezTo>
                    <a:lnTo>
                      <a:pt x="9102" y="287877"/>
                    </a:lnTo>
                    <a:cubicBezTo>
                      <a:pt x="9770" y="298918"/>
                      <a:pt x="15607" y="309044"/>
                      <a:pt x="24819" y="315128"/>
                    </a:cubicBezTo>
                    <a:lnTo>
                      <a:pt x="149999" y="397654"/>
                    </a:lnTo>
                    <a:cubicBezTo>
                      <a:pt x="155871" y="401522"/>
                      <a:pt x="162587" y="403456"/>
                      <a:pt x="169373" y="403456"/>
                    </a:cubicBezTo>
                    <a:cubicBezTo>
                      <a:pt x="175421" y="403456"/>
                      <a:pt x="181504" y="401909"/>
                      <a:pt x="186954" y="398744"/>
                    </a:cubicBezTo>
                    <a:lnTo>
                      <a:pt x="361396" y="298109"/>
                    </a:lnTo>
                    <a:cubicBezTo>
                      <a:pt x="371945" y="292026"/>
                      <a:pt x="378591" y="280879"/>
                      <a:pt x="378978" y="268713"/>
                    </a:cubicBezTo>
                    <a:cubicBezTo>
                      <a:pt x="379329" y="256511"/>
                      <a:pt x="373352" y="245013"/>
                      <a:pt x="363190" y="238297"/>
                    </a:cubicBezTo>
                    <a:close/>
                  </a:path>
                </a:pathLst>
              </a:custGeom>
              <a:solidFill>
                <a:srgbClr val="FB9800"/>
              </a:solidFill>
              <a:ln w="35123" cap="flat">
                <a:noFill/>
                <a:prstDash val="solid"/>
                <a:miter/>
              </a:ln>
              <a:effectLst>
                <a:innerShdw blurRad="63500" dist="50800" dir="16200000">
                  <a:prstClr val="black">
                    <a:alpha val="50000"/>
                  </a:prstClr>
                </a:innerShdw>
              </a:effectLst>
            </p:spPr>
            <p:txBody>
              <a:bodyPr rtlCol="0" anchor="ctr"/>
              <a:lstStyle/>
              <a:p>
                <a:endParaRPr lang="en-US"/>
              </a:p>
            </p:txBody>
          </p:sp>
          <p:sp>
            <p:nvSpPr>
              <p:cNvPr id="61" name="Freeform 60">
                <a:extLst>
                  <a:ext uri="{FF2B5EF4-FFF2-40B4-BE49-F238E27FC236}">
                    <a16:creationId xmlns:a16="http://schemas.microsoft.com/office/drawing/2014/main" id="{DE462192-09BB-6F5A-C088-EED67C44696F}"/>
                  </a:ext>
                </a:extLst>
              </p:cNvPr>
              <p:cNvSpPr/>
              <p:nvPr/>
            </p:nvSpPr>
            <p:spPr>
              <a:xfrm>
                <a:off x="10974908" y="828433"/>
                <a:ext cx="950975" cy="578742"/>
              </a:xfrm>
              <a:custGeom>
                <a:avLst/>
                <a:gdLst>
                  <a:gd name="connsiteX0" fmla="*/ 35199 w 950975"/>
                  <a:gd name="connsiteY0" fmla="*/ 578743 h 578742"/>
                  <a:gd name="connsiteX1" fmla="*/ 4713 w 950975"/>
                  <a:gd name="connsiteY1" fmla="*/ 561161 h 578742"/>
                  <a:gd name="connsiteX2" fmla="*/ 17582 w 950975"/>
                  <a:gd name="connsiteY2" fmla="*/ 513129 h 578742"/>
                  <a:gd name="connsiteX3" fmla="*/ 898230 w 950975"/>
                  <a:gd name="connsiteY3" fmla="*/ 4713 h 578742"/>
                  <a:gd name="connsiteX4" fmla="*/ 946263 w 950975"/>
                  <a:gd name="connsiteY4" fmla="*/ 17582 h 578742"/>
                  <a:gd name="connsiteX5" fmla="*/ 933393 w 950975"/>
                  <a:gd name="connsiteY5" fmla="*/ 65614 h 578742"/>
                  <a:gd name="connsiteX6" fmla="*/ 52745 w 950975"/>
                  <a:gd name="connsiteY6" fmla="*/ 574031 h 578742"/>
                  <a:gd name="connsiteX7" fmla="*/ 35199 w 950975"/>
                  <a:gd name="connsiteY7" fmla="*/ 578743 h 578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0975" h="578742">
                    <a:moveTo>
                      <a:pt x="35199" y="578743"/>
                    </a:moveTo>
                    <a:cubicBezTo>
                      <a:pt x="23032" y="578743"/>
                      <a:pt x="11218" y="572449"/>
                      <a:pt x="4713" y="561161"/>
                    </a:cubicBezTo>
                    <a:cubicBezTo>
                      <a:pt x="-4992" y="544319"/>
                      <a:pt x="774" y="522834"/>
                      <a:pt x="17582" y="513129"/>
                    </a:cubicBezTo>
                    <a:lnTo>
                      <a:pt x="898230" y="4713"/>
                    </a:lnTo>
                    <a:cubicBezTo>
                      <a:pt x="915003" y="-4992"/>
                      <a:pt x="936523" y="774"/>
                      <a:pt x="946263" y="17582"/>
                    </a:cubicBezTo>
                    <a:cubicBezTo>
                      <a:pt x="955968" y="34425"/>
                      <a:pt x="950201" y="55909"/>
                      <a:pt x="933393" y="65614"/>
                    </a:cubicBezTo>
                    <a:lnTo>
                      <a:pt x="52745" y="574031"/>
                    </a:lnTo>
                    <a:cubicBezTo>
                      <a:pt x="47224" y="577231"/>
                      <a:pt x="41176" y="578743"/>
                      <a:pt x="35199" y="578743"/>
                    </a:cubicBezTo>
                    <a:close/>
                  </a:path>
                </a:pathLst>
              </a:custGeom>
              <a:solidFill>
                <a:srgbClr val="FFEBC5"/>
              </a:solidFill>
              <a:ln w="3512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70145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31A6F-795E-32DB-865F-2A23789433FC}"/>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E10EBA33-AA5D-4E9C-90A8-0BE00E2F6DBF}"/>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DA76C9B2-6E0E-7BDF-0031-26593A44528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8886F676-B860-D51E-DA89-DE56444DA1F4}"/>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88515E2D-0D85-F9B1-2D22-6F9CE6AE55D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1031" name="Rectangle 1030">
            <a:extLst>
              <a:ext uri="{FF2B5EF4-FFF2-40B4-BE49-F238E27FC236}">
                <a16:creationId xmlns:a16="http://schemas.microsoft.com/office/drawing/2014/main" id="{A200A264-AADD-0BDD-2D9A-AAD4FEFDCEB7}"/>
              </a:ext>
            </a:extLst>
          </p:cNvPr>
          <p:cNvSpPr/>
          <p:nvPr/>
        </p:nvSpPr>
        <p:spPr>
          <a:xfrm>
            <a:off x="4103131" y="3242590"/>
            <a:ext cx="5646917" cy="14425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188720" tIns="0" rIns="365760" rtlCol="0" anchor="ctr"/>
          <a:lstStyle/>
          <a:p>
            <a:r>
              <a:rPr lang="en-US" sz="1500" dirty="0">
                <a:solidFill>
                  <a:srgbClr val="02086E"/>
                </a:solidFill>
                <a:latin typeface="Century Gothic" panose="020B0502020202020204" pitchFamily="34" charset="0"/>
              </a:rPr>
              <a:t>Text</a:t>
            </a:r>
          </a:p>
        </p:txBody>
      </p:sp>
      <p:sp>
        <p:nvSpPr>
          <p:cNvPr id="8" name="Rectangle 7">
            <a:extLst>
              <a:ext uri="{FF2B5EF4-FFF2-40B4-BE49-F238E27FC236}">
                <a16:creationId xmlns:a16="http://schemas.microsoft.com/office/drawing/2014/main" id="{A76E3238-2C14-37F0-6948-E0C41A4E409A}"/>
              </a:ext>
            </a:extLst>
          </p:cNvPr>
          <p:cNvSpPr/>
          <p:nvPr/>
        </p:nvSpPr>
        <p:spPr>
          <a:xfrm>
            <a:off x="1089603" y="1297346"/>
            <a:ext cx="7118059" cy="14425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188720" tIns="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A818DC48-153E-634E-8BE6-AF81B6BE5043}"/>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Buyer Personas</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2B557A2B-73CD-1FB7-63EC-AF6A18A8B866}"/>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Include detailed profiles of decision-makers within target accounts.</a:t>
            </a:r>
          </a:p>
        </p:txBody>
      </p:sp>
      <p:sp>
        <p:nvSpPr>
          <p:cNvPr id="7" name="Rounded Rectangle 6">
            <a:extLst>
              <a:ext uri="{FF2B5EF4-FFF2-40B4-BE49-F238E27FC236}">
                <a16:creationId xmlns:a16="http://schemas.microsoft.com/office/drawing/2014/main" id="{685F12E0-2CEE-1C6E-2204-51DF2FE1EB86}"/>
              </a:ext>
            </a:extLst>
          </p:cNvPr>
          <p:cNvSpPr/>
          <p:nvPr/>
        </p:nvSpPr>
        <p:spPr>
          <a:xfrm>
            <a:off x="1089603" y="853392"/>
            <a:ext cx="7118059" cy="455529"/>
          </a:xfrm>
          <a:prstGeom prst="roundRect">
            <a:avLst>
              <a:gd name="adj" fmla="val 0"/>
            </a:avLst>
          </a:prstGeom>
          <a:solidFill>
            <a:srgbClr val="080055"/>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0" rtlCol="0" anchor="ctr"/>
          <a:lstStyle/>
          <a:p>
            <a:r>
              <a:rPr lang="en-US" spc="200" dirty="0">
                <a:solidFill>
                  <a:srgbClr val="C9C9F5"/>
                </a:solidFill>
                <a:latin typeface="Century Gothic" panose="020B0502020202020204" pitchFamily="34" charset="0"/>
              </a:rPr>
              <a:t>Eco-Ellie</a:t>
            </a:r>
          </a:p>
        </p:txBody>
      </p:sp>
      <p:grpSp>
        <p:nvGrpSpPr>
          <p:cNvPr id="2" name="Group 1">
            <a:extLst>
              <a:ext uri="{FF2B5EF4-FFF2-40B4-BE49-F238E27FC236}">
                <a16:creationId xmlns:a16="http://schemas.microsoft.com/office/drawing/2014/main" id="{75341E15-8B2C-F78D-1583-076B34F4A5B4}"/>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8B7EA700-9B94-82EF-73B5-6266E3FB093F}"/>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00C62062-FF84-646A-625A-2109571AE24D}"/>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6628F062-226A-3595-BAD8-26BB2E579079}"/>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CC81F22-CBEB-597B-CD28-2A2E6ABD4FF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61D92DA5-24AF-D69C-6E73-47EB64AD0BBB}"/>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4D44EB32-F7C8-E01B-3964-7AD5669CB4B2}"/>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CBE4C2BF-478D-9FD5-450E-7C204A8E31D8}"/>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C9520ED-345E-AE11-A072-EB0CD8412F50}"/>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292FCA-1F5A-F2A5-8C85-1716BB0EFA6C}"/>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AF31189-26D3-16ED-5ED8-D1443CACA959}"/>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E93553-D809-9D22-306E-233D098065A9}"/>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07F83D72-7F72-9CBA-1CA7-34D312F0625E}"/>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ACDA4D5-D394-315B-6B35-DA2787EEAB22}"/>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183FDEA-F333-8690-4C5F-33E95741E0C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EDD0866-4B8E-AB5E-C4BD-D47B528C2AEA}"/>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A1A1566-7183-4A8B-5F4C-D23D4B03C6F0}"/>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1A031323-83D4-C1D9-7D69-40AE1150D74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6167B6A-7EE9-FB8B-8AC6-88418A65E0D9}"/>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C58A342-22B5-D69D-D80C-BFB777F8430A}"/>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EED6122C-954E-14C9-77C5-A4E941F990C6}"/>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39706E33-7684-CB36-DE0E-74FE6746BC7D}"/>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CEBAC8FF-8736-64E0-C6AF-71CE9EF6EECD}"/>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A6111715-36EB-9E5C-9739-1BD2A20B81EC}"/>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B5F41D1C-B1CF-678A-D849-9B7AC8BAED5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C4260A3-CB57-F877-DB87-95A21BFEE77F}"/>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760165A1-08B7-2D99-5A42-24EF6E6A5AA8}"/>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6382C28E-5794-DC24-5C41-0262601037EF}"/>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A1A6BDF6-34F0-C323-7791-4C84C2A93736}"/>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73A31217-CF7F-4AA3-8BBE-32324C2C3AC0}"/>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pic>
        <p:nvPicPr>
          <p:cNvPr id="1024" name="Picture 1023" descr="A person smiling at the camera&#10;&#10;Description automatically generated">
            <a:extLst>
              <a:ext uri="{FF2B5EF4-FFF2-40B4-BE49-F238E27FC236}">
                <a16:creationId xmlns:a16="http://schemas.microsoft.com/office/drawing/2014/main" id="{8042893A-C759-A154-FEB6-3CF1B7D137A8}"/>
              </a:ext>
            </a:extLst>
          </p:cNvPr>
          <p:cNvPicPr>
            <a:picLocks noChangeAspect="1"/>
          </p:cNvPicPr>
          <p:nvPr/>
        </p:nvPicPr>
        <p:blipFill>
          <a:blip r:embed="rId2"/>
          <a:stretch>
            <a:fillRect/>
          </a:stretch>
        </p:blipFill>
        <p:spPr>
          <a:xfrm>
            <a:off x="289245" y="969410"/>
            <a:ext cx="1645920" cy="1645920"/>
          </a:xfrm>
          <a:prstGeom prst="ellipse">
            <a:avLst/>
          </a:prstGeom>
          <a:ln w="111125">
            <a:solidFill>
              <a:srgbClr val="080055"/>
            </a:solidFill>
          </a:ln>
        </p:spPr>
      </p:pic>
      <p:sp>
        <p:nvSpPr>
          <p:cNvPr id="1032" name="Rounded Rectangle 1031">
            <a:extLst>
              <a:ext uri="{FF2B5EF4-FFF2-40B4-BE49-F238E27FC236}">
                <a16:creationId xmlns:a16="http://schemas.microsoft.com/office/drawing/2014/main" id="{B5D2A41F-E2E1-4F53-4B00-06E3F171A97D}"/>
              </a:ext>
            </a:extLst>
          </p:cNvPr>
          <p:cNvSpPr/>
          <p:nvPr/>
        </p:nvSpPr>
        <p:spPr>
          <a:xfrm>
            <a:off x="4103131" y="2798636"/>
            <a:ext cx="5646917" cy="455529"/>
          </a:xfrm>
          <a:prstGeom prst="roundRect">
            <a:avLst>
              <a:gd name="adj" fmla="val 0"/>
            </a:avLst>
          </a:prstGeom>
          <a:solidFill>
            <a:srgbClr val="080055"/>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0" rtlCol="0" anchor="ctr"/>
          <a:lstStyle/>
          <a:p>
            <a:r>
              <a:rPr lang="en-US" spc="200" dirty="0">
                <a:solidFill>
                  <a:srgbClr val="C9C9F5"/>
                </a:solidFill>
                <a:latin typeface="Century Gothic" panose="020B0502020202020204" pitchFamily="34" charset="0"/>
              </a:rPr>
              <a:t>Persona Two</a:t>
            </a:r>
          </a:p>
        </p:txBody>
      </p:sp>
      <p:pic>
        <p:nvPicPr>
          <p:cNvPr id="1026" name="Picture 1025" descr="A person with a beard smiling&#10;&#10;Description automatically generated">
            <a:extLst>
              <a:ext uri="{FF2B5EF4-FFF2-40B4-BE49-F238E27FC236}">
                <a16:creationId xmlns:a16="http://schemas.microsoft.com/office/drawing/2014/main" id="{9E0C69EB-7826-9B08-E04B-A19C8DF6E8F2}"/>
              </a:ext>
            </a:extLst>
          </p:cNvPr>
          <p:cNvPicPr>
            <a:picLocks noChangeAspect="1"/>
          </p:cNvPicPr>
          <p:nvPr/>
        </p:nvPicPr>
        <p:blipFill>
          <a:blip r:embed="rId3"/>
          <a:stretch>
            <a:fillRect/>
          </a:stretch>
        </p:blipFill>
        <p:spPr>
          <a:xfrm>
            <a:off x="3302773" y="2910764"/>
            <a:ext cx="1645920" cy="1645920"/>
          </a:xfrm>
          <a:prstGeom prst="ellipse">
            <a:avLst/>
          </a:prstGeom>
          <a:ln w="111125">
            <a:solidFill>
              <a:srgbClr val="080055"/>
            </a:solidFill>
          </a:ln>
        </p:spPr>
      </p:pic>
      <p:sp>
        <p:nvSpPr>
          <p:cNvPr id="1034" name="Rectangle 1033">
            <a:extLst>
              <a:ext uri="{FF2B5EF4-FFF2-40B4-BE49-F238E27FC236}">
                <a16:creationId xmlns:a16="http://schemas.microsoft.com/office/drawing/2014/main" id="{BE585255-914D-107A-73BB-7ABCFBE3C666}"/>
              </a:ext>
            </a:extLst>
          </p:cNvPr>
          <p:cNvSpPr/>
          <p:nvPr/>
        </p:nvSpPr>
        <p:spPr>
          <a:xfrm>
            <a:off x="2033408" y="5198662"/>
            <a:ext cx="5646916" cy="14425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188720" tIns="0" rIns="365760" rtlCol="0" anchor="ctr"/>
          <a:lstStyle/>
          <a:p>
            <a:r>
              <a:rPr lang="en-US" sz="1500" dirty="0">
                <a:solidFill>
                  <a:srgbClr val="02086E"/>
                </a:solidFill>
                <a:latin typeface="Century Gothic" panose="020B0502020202020204" pitchFamily="34" charset="0"/>
              </a:rPr>
              <a:t>Text</a:t>
            </a:r>
          </a:p>
        </p:txBody>
      </p:sp>
      <p:sp>
        <p:nvSpPr>
          <p:cNvPr id="1035" name="Rounded Rectangle 1034">
            <a:extLst>
              <a:ext uri="{FF2B5EF4-FFF2-40B4-BE49-F238E27FC236}">
                <a16:creationId xmlns:a16="http://schemas.microsoft.com/office/drawing/2014/main" id="{607BA908-B227-F3E6-5C05-C23194030DC9}"/>
              </a:ext>
            </a:extLst>
          </p:cNvPr>
          <p:cNvSpPr/>
          <p:nvPr/>
        </p:nvSpPr>
        <p:spPr>
          <a:xfrm>
            <a:off x="2033408" y="4754708"/>
            <a:ext cx="5646916" cy="455529"/>
          </a:xfrm>
          <a:prstGeom prst="roundRect">
            <a:avLst>
              <a:gd name="adj" fmla="val 0"/>
            </a:avLst>
          </a:prstGeom>
          <a:solidFill>
            <a:srgbClr val="080055"/>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0" rtlCol="0" anchor="ctr"/>
          <a:lstStyle/>
          <a:p>
            <a:r>
              <a:rPr lang="en-US" spc="200" dirty="0">
                <a:solidFill>
                  <a:srgbClr val="C9C9F5"/>
                </a:solidFill>
                <a:latin typeface="Century Gothic" panose="020B0502020202020204" pitchFamily="34" charset="0"/>
              </a:rPr>
              <a:t>Persona Three</a:t>
            </a:r>
          </a:p>
        </p:txBody>
      </p:sp>
      <p:pic>
        <p:nvPicPr>
          <p:cNvPr id="1030" name="Picture 1029" descr="A person in a green shirt&#10;&#10;Description automatically generated">
            <a:extLst>
              <a:ext uri="{FF2B5EF4-FFF2-40B4-BE49-F238E27FC236}">
                <a16:creationId xmlns:a16="http://schemas.microsoft.com/office/drawing/2014/main" id="{4E04AE75-413A-642A-15BA-2F195178AD3B}"/>
              </a:ext>
            </a:extLst>
          </p:cNvPr>
          <p:cNvPicPr>
            <a:picLocks noChangeAspect="1"/>
          </p:cNvPicPr>
          <p:nvPr/>
        </p:nvPicPr>
        <p:blipFill>
          <a:blip r:embed="rId4"/>
          <a:stretch>
            <a:fillRect/>
          </a:stretch>
        </p:blipFill>
        <p:spPr>
          <a:xfrm>
            <a:off x="1233049" y="4875789"/>
            <a:ext cx="1645920" cy="1645920"/>
          </a:xfrm>
          <a:prstGeom prst="ellipse">
            <a:avLst/>
          </a:prstGeom>
          <a:ln w="111125">
            <a:solidFill>
              <a:srgbClr val="080055"/>
            </a:solidFill>
          </a:ln>
        </p:spPr>
      </p:pic>
      <p:grpSp>
        <p:nvGrpSpPr>
          <p:cNvPr id="119" name="Group 118">
            <a:extLst>
              <a:ext uri="{FF2B5EF4-FFF2-40B4-BE49-F238E27FC236}">
                <a16:creationId xmlns:a16="http://schemas.microsoft.com/office/drawing/2014/main" id="{C086DF6C-F319-776B-0681-16A6340DFE7B}"/>
              </a:ext>
            </a:extLst>
          </p:cNvPr>
          <p:cNvGrpSpPr/>
          <p:nvPr/>
        </p:nvGrpSpPr>
        <p:grpSpPr>
          <a:xfrm>
            <a:off x="8938093" y="733754"/>
            <a:ext cx="3012933" cy="3013017"/>
            <a:chOff x="5867424" y="1504182"/>
            <a:chExt cx="2153402" cy="2153462"/>
          </a:xfrm>
        </p:grpSpPr>
        <p:sp>
          <p:nvSpPr>
            <p:cNvPr id="104" name="Freeform 103">
              <a:extLst>
                <a:ext uri="{FF2B5EF4-FFF2-40B4-BE49-F238E27FC236}">
                  <a16:creationId xmlns:a16="http://schemas.microsoft.com/office/drawing/2014/main" id="{56C14BCA-24EA-EE68-D731-E414F5A4E3C3}"/>
                </a:ext>
              </a:extLst>
            </p:cNvPr>
            <p:cNvSpPr/>
            <p:nvPr/>
          </p:nvSpPr>
          <p:spPr>
            <a:xfrm>
              <a:off x="6916093" y="2832686"/>
              <a:ext cx="346967" cy="227160"/>
            </a:xfrm>
            <a:custGeom>
              <a:avLst/>
              <a:gdLst>
                <a:gd name="connsiteX0" fmla="*/ 302038 w 346967"/>
                <a:gd name="connsiteY0" fmla="*/ 227161 h 227160"/>
                <a:gd name="connsiteX1" fmla="*/ 280908 w 346967"/>
                <a:gd name="connsiteY1" fmla="*/ 221867 h 227160"/>
                <a:gd name="connsiteX2" fmla="*/ 221554 w 346967"/>
                <a:gd name="connsiteY2" fmla="*/ 190149 h 227160"/>
                <a:gd name="connsiteX3" fmla="*/ 203160 w 346967"/>
                <a:gd name="connsiteY3" fmla="*/ 129449 h 227160"/>
                <a:gd name="connsiteX4" fmla="*/ 263905 w 346967"/>
                <a:gd name="connsiteY4" fmla="*/ 111011 h 227160"/>
                <a:gd name="connsiteX5" fmla="*/ 323258 w 346967"/>
                <a:gd name="connsiteY5" fmla="*/ 142729 h 227160"/>
                <a:gd name="connsiteX6" fmla="*/ 341652 w 346967"/>
                <a:gd name="connsiteY6" fmla="*/ 203428 h 227160"/>
                <a:gd name="connsiteX7" fmla="*/ 302038 w 346967"/>
                <a:gd name="connsiteY7" fmla="*/ 227161 h 227160"/>
                <a:gd name="connsiteX8" fmla="*/ 104193 w 346967"/>
                <a:gd name="connsiteY8" fmla="*/ 121464 h 227160"/>
                <a:gd name="connsiteX9" fmla="*/ 83062 w 346967"/>
                <a:gd name="connsiteY9" fmla="*/ 116170 h 227160"/>
                <a:gd name="connsiteX10" fmla="*/ 23709 w 346967"/>
                <a:gd name="connsiteY10" fmla="*/ 84452 h 227160"/>
                <a:gd name="connsiteX11" fmla="*/ 5315 w 346967"/>
                <a:gd name="connsiteY11" fmla="*/ 23752 h 227160"/>
                <a:gd name="connsiteX12" fmla="*/ 66059 w 346967"/>
                <a:gd name="connsiteY12" fmla="*/ 5314 h 227160"/>
                <a:gd name="connsiteX13" fmla="*/ 125413 w 346967"/>
                <a:gd name="connsiteY13" fmla="*/ 37032 h 227160"/>
                <a:gd name="connsiteX14" fmla="*/ 143807 w 346967"/>
                <a:gd name="connsiteY14" fmla="*/ 97731 h 227160"/>
                <a:gd name="connsiteX15" fmla="*/ 104193 w 346967"/>
                <a:gd name="connsiteY15" fmla="*/ 121464 h 22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6967" h="227160">
                  <a:moveTo>
                    <a:pt x="302038" y="227161"/>
                  </a:moveTo>
                  <a:cubicBezTo>
                    <a:pt x="294905" y="227161"/>
                    <a:pt x="287682" y="225456"/>
                    <a:pt x="280908" y="221867"/>
                  </a:cubicBezTo>
                  <a:lnTo>
                    <a:pt x="221554" y="190149"/>
                  </a:lnTo>
                  <a:cubicBezTo>
                    <a:pt x="199751" y="178484"/>
                    <a:pt x="191451" y="151298"/>
                    <a:pt x="203160" y="129449"/>
                  </a:cubicBezTo>
                  <a:cubicBezTo>
                    <a:pt x="214825" y="107601"/>
                    <a:pt x="241967" y="99301"/>
                    <a:pt x="263905" y="111011"/>
                  </a:cubicBezTo>
                  <a:lnTo>
                    <a:pt x="323258" y="142729"/>
                  </a:lnTo>
                  <a:cubicBezTo>
                    <a:pt x="345062" y="154393"/>
                    <a:pt x="353361" y="181580"/>
                    <a:pt x="341652" y="203428"/>
                  </a:cubicBezTo>
                  <a:cubicBezTo>
                    <a:pt x="333577" y="218547"/>
                    <a:pt x="318099" y="227161"/>
                    <a:pt x="302038" y="227161"/>
                  </a:cubicBezTo>
                  <a:close/>
                  <a:moveTo>
                    <a:pt x="104193" y="121464"/>
                  </a:moveTo>
                  <a:cubicBezTo>
                    <a:pt x="97060" y="121464"/>
                    <a:pt x="89837" y="119759"/>
                    <a:pt x="83062" y="116170"/>
                  </a:cubicBezTo>
                  <a:lnTo>
                    <a:pt x="23709" y="84452"/>
                  </a:lnTo>
                  <a:cubicBezTo>
                    <a:pt x="1905" y="72788"/>
                    <a:pt x="-6394" y="45601"/>
                    <a:pt x="5315" y="23752"/>
                  </a:cubicBezTo>
                  <a:cubicBezTo>
                    <a:pt x="16979" y="1904"/>
                    <a:pt x="44121" y="-6396"/>
                    <a:pt x="66059" y="5314"/>
                  </a:cubicBezTo>
                  <a:lnTo>
                    <a:pt x="125413" y="37032"/>
                  </a:lnTo>
                  <a:cubicBezTo>
                    <a:pt x="147216" y="48696"/>
                    <a:pt x="155516" y="75883"/>
                    <a:pt x="143807" y="97731"/>
                  </a:cubicBezTo>
                  <a:cubicBezTo>
                    <a:pt x="135731" y="112850"/>
                    <a:pt x="120254" y="121464"/>
                    <a:pt x="104193" y="121464"/>
                  </a:cubicBezTo>
                  <a:close/>
                </a:path>
              </a:pathLst>
            </a:custGeom>
            <a:solidFill>
              <a:srgbClr val="FB9800"/>
            </a:solidFill>
            <a:ln w="44847"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3D77B617-97ED-CDF3-E0CC-D0B76BF9B48A}"/>
                </a:ext>
              </a:extLst>
            </p:cNvPr>
            <p:cNvSpPr/>
            <p:nvPr/>
          </p:nvSpPr>
          <p:spPr>
            <a:xfrm>
              <a:off x="6916448" y="2103121"/>
              <a:ext cx="347153" cy="226806"/>
            </a:xfrm>
            <a:custGeom>
              <a:avLst/>
              <a:gdLst>
                <a:gd name="connsiteX0" fmla="*/ 44932 w 347153"/>
                <a:gd name="connsiteY0" fmla="*/ 226807 h 226806"/>
                <a:gd name="connsiteX1" fmla="*/ 5274 w 347153"/>
                <a:gd name="connsiteY1" fmla="*/ 203029 h 226806"/>
                <a:gd name="connsiteX2" fmla="*/ 23802 w 347153"/>
                <a:gd name="connsiteY2" fmla="*/ 142330 h 226806"/>
                <a:gd name="connsiteX3" fmla="*/ 83201 w 347153"/>
                <a:gd name="connsiteY3" fmla="*/ 110701 h 226806"/>
                <a:gd name="connsiteX4" fmla="*/ 143900 w 347153"/>
                <a:gd name="connsiteY4" fmla="*/ 129230 h 226806"/>
                <a:gd name="connsiteX5" fmla="*/ 125372 w 347153"/>
                <a:gd name="connsiteY5" fmla="*/ 189929 h 226806"/>
                <a:gd name="connsiteX6" fmla="*/ 65973 w 347153"/>
                <a:gd name="connsiteY6" fmla="*/ 221558 h 226806"/>
                <a:gd name="connsiteX7" fmla="*/ 44932 w 347153"/>
                <a:gd name="connsiteY7" fmla="*/ 226807 h 226806"/>
                <a:gd name="connsiteX8" fmla="*/ 242912 w 347153"/>
                <a:gd name="connsiteY8" fmla="*/ 121379 h 226806"/>
                <a:gd name="connsiteX9" fmla="*/ 203254 w 347153"/>
                <a:gd name="connsiteY9" fmla="*/ 97601 h 226806"/>
                <a:gd name="connsiteX10" fmla="*/ 221782 w 347153"/>
                <a:gd name="connsiteY10" fmla="*/ 36902 h 226806"/>
                <a:gd name="connsiteX11" fmla="*/ 281180 w 347153"/>
                <a:gd name="connsiteY11" fmla="*/ 5274 h 226806"/>
                <a:gd name="connsiteX12" fmla="*/ 341880 w 347153"/>
                <a:gd name="connsiteY12" fmla="*/ 23802 h 226806"/>
                <a:gd name="connsiteX13" fmla="*/ 323351 w 347153"/>
                <a:gd name="connsiteY13" fmla="*/ 84501 h 226806"/>
                <a:gd name="connsiteX14" fmla="*/ 263953 w 347153"/>
                <a:gd name="connsiteY14" fmla="*/ 116130 h 226806"/>
                <a:gd name="connsiteX15" fmla="*/ 242912 w 347153"/>
                <a:gd name="connsiteY15" fmla="*/ 121379 h 226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7153" h="226806">
                  <a:moveTo>
                    <a:pt x="44932" y="226807"/>
                  </a:moveTo>
                  <a:cubicBezTo>
                    <a:pt x="28872" y="226807"/>
                    <a:pt x="13349" y="218193"/>
                    <a:pt x="5274" y="203029"/>
                  </a:cubicBezTo>
                  <a:cubicBezTo>
                    <a:pt x="-6391" y="181136"/>
                    <a:pt x="1954" y="153994"/>
                    <a:pt x="23802" y="142330"/>
                  </a:cubicBezTo>
                  <a:lnTo>
                    <a:pt x="83201" y="110701"/>
                  </a:lnTo>
                  <a:cubicBezTo>
                    <a:pt x="105004" y="98992"/>
                    <a:pt x="132236" y="107382"/>
                    <a:pt x="143900" y="129230"/>
                  </a:cubicBezTo>
                  <a:cubicBezTo>
                    <a:pt x="155564" y="151123"/>
                    <a:pt x="147220" y="178265"/>
                    <a:pt x="125372" y="189929"/>
                  </a:cubicBezTo>
                  <a:lnTo>
                    <a:pt x="65973" y="221558"/>
                  </a:lnTo>
                  <a:cubicBezTo>
                    <a:pt x="59289" y="225147"/>
                    <a:pt x="52021" y="226807"/>
                    <a:pt x="44932" y="226807"/>
                  </a:cubicBezTo>
                  <a:close/>
                  <a:moveTo>
                    <a:pt x="242912" y="121379"/>
                  </a:moveTo>
                  <a:cubicBezTo>
                    <a:pt x="226896" y="121379"/>
                    <a:pt x="211329" y="112765"/>
                    <a:pt x="203254" y="97601"/>
                  </a:cubicBezTo>
                  <a:cubicBezTo>
                    <a:pt x="191589" y="75708"/>
                    <a:pt x="199934" y="48566"/>
                    <a:pt x="221782" y="36902"/>
                  </a:cubicBezTo>
                  <a:lnTo>
                    <a:pt x="281180" y="5274"/>
                  </a:lnTo>
                  <a:cubicBezTo>
                    <a:pt x="303029" y="-6391"/>
                    <a:pt x="330260" y="1954"/>
                    <a:pt x="341880" y="23802"/>
                  </a:cubicBezTo>
                  <a:cubicBezTo>
                    <a:pt x="353544" y="45695"/>
                    <a:pt x="345200" y="72837"/>
                    <a:pt x="323351" y="84501"/>
                  </a:cubicBezTo>
                  <a:lnTo>
                    <a:pt x="263953" y="116130"/>
                  </a:lnTo>
                  <a:cubicBezTo>
                    <a:pt x="257268" y="119719"/>
                    <a:pt x="250001" y="121379"/>
                    <a:pt x="242912" y="121379"/>
                  </a:cubicBezTo>
                  <a:close/>
                </a:path>
              </a:pathLst>
            </a:custGeom>
            <a:solidFill>
              <a:srgbClr val="FB9800"/>
            </a:solidFill>
            <a:ln w="44847" cap="flat">
              <a:noFill/>
              <a:prstDash val="solid"/>
              <a:miter/>
            </a:ln>
          </p:spPr>
          <p:txBody>
            <a:bodyPr rtlCol="0" anchor="ctr"/>
            <a:lstStyle/>
            <a:p>
              <a:endParaRPr lang="en-US"/>
            </a:p>
          </p:txBody>
        </p:sp>
        <p:grpSp>
          <p:nvGrpSpPr>
            <p:cNvPr id="106" name="Graphic 92">
              <a:extLst>
                <a:ext uri="{FF2B5EF4-FFF2-40B4-BE49-F238E27FC236}">
                  <a16:creationId xmlns:a16="http://schemas.microsoft.com/office/drawing/2014/main" id="{9D543599-0E85-2C88-DF67-81B3D09E8EB5}"/>
                </a:ext>
              </a:extLst>
            </p:cNvPr>
            <p:cNvGrpSpPr/>
            <p:nvPr/>
          </p:nvGrpSpPr>
          <p:grpSpPr>
            <a:xfrm>
              <a:off x="5867424" y="2042581"/>
              <a:ext cx="1076704" cy="1076664"/>
              <a:chOff x="5867424" y="2042581"/>
              <a:chExt cx="1076704" cy="1076664"/>
            </a:xfrm>
          </p:grpSpPr>
          <p:sp>
            <p:nvSpPr>
              <p:cNvPr id="107" name="Freeform 106">
                <a:extLst>
                  <a:ext uri="{FF2B5EF4-FFF2-40B4-BE49-F238E27FC236}">
                    <a16:creationId xmlns:a16="http://schemas.microsoft.com/office/drawing/2014/main" id="{12F4F361-F138-7F10-0B99-2D79F73B0BED}"/>
                  </a:ext>
                </a:extLst>
              </p:cNvPr>
              <p:cNvSpPr/>
              <p:nvPr/>
            </p:nvSpPr>
            <p:spPr>
              <a:xfrm>
                <a:off x="5867424" y="2042581"/>
                <a:ext cx="1076704" cy="1076664"/>
              </a:xfrm>
              <a:custGeom>
                <a:avLst/>
                <a:gdLst>
                  <a:gd name="connsiteX0" fmla="*/ 529985 w 1076704"/>
                  <a:gd name="connsiteY0" fmla="*/ 0 h 1076664"/>
                  <a:gd name="connsiteX1" fmla="*/ 65 w 1076704"/>
                  <a:gd name="connsiteY1" fmla="*/ 546699 h 1076664"/>
                  <a:gd name="connsiteX2" fmla="*/ 538240 w 1076704"/>
                  <a:gd name="connsiteY2" fmla="*/ 1076664 h 1076664"/>
                  <a:gd name="connsiteX3" fmla="*/ 546719 w 1076704"/>
                  <a:gd name="connsiteY3" fmla="*/ 1076619 h 1076664"/>
                  <a:gd name="connsiteX4" fmla="*/ 1076639 w 1076704"/>
                  <a:gd name="connsiteY4" fmla="*/ 529965 h 1076664"/>
                  <a:gd name="connsiteX5" fmla="*/ 529985 w 1076704"/>
                  <a:gd name="connsiteY5" fmla="*/ 45 h 107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704" h="1076664">
                    <a:moveTo>
                      <a:pt x="529985" y="0"/>
                    </a:moveTo>
                    <a:cubicBezTo>
                      <a:pt x="233217" y="4621"/>
                      <a:pt x="-4511" y="249841"/>
                      <a:pt x="65" y="546699"/>
                    </a:cubicBezTo>
                    <a:cubicBezTo>
                      <a:pt x="4686" y="840685"/>
                      <a:pt x="245285" y="1076664"/>
                      <a:pt x="538240" y="1076664"/>
                    </a:cubicBezTo>
                    <a:cubicBezTo>
                      <a:pt x="541066" y="1076664"/>
                      <a:pt x="543893" y="1076664"/>
                      <a:pt x="546719" y="1076619"/>
                    </a:cubicBezTo>
                    <a:cubicBezTo>
                      <a:pt x="843487" y="1071998"/>
                      <a:pt x="1081215" y="826778"/>
                      <a:pt x="1076639" y="529965"/>
                    </a:cubicBezTo>
                    <a:cubicBezTo>
                      <a:pt x="1072019" y="233152"/>
                      <a:pt x="825093" y="-3499"/>
                      <a:pt x="529985" y="45"/>
                    </a:cubicBezTo>
                    <a:close/>
                  </a:path>
                </a:pathLst>
              </a:custGeom>
              <a:solidFill>
                <a:srgbClr val="D58100"/>
              </a:solidFill>
              <a:ln w="44847" cap="flat">
                <a:noFill/>
                <a:prstDash val="solid"/>
                <a:miter/>
              </a:ln>
              <a:effectLst>
                <a:outerShdw blurRad="50800" dist="38100" dir="8100000" algn="tr" rotWithShape="0">
                  <a:prstClr val="black">
                    <a:alpha val="40000"/>
                  </a:prstClr>
                </a:outerShdw>
              </a:effectLst>
            </p:spPr>
            <p:txBody>
              <a:bodyPr rtlCol="0" anchor="ctr"/>
              <a:lstStyle/>
              <a:p>
                <a:endParaRPr lang="en-US"/>
              </a:p>
            </p:txBody>
          </p:sp>
          <p:sp>
            <p:nvSpPr>
              <p:cNvPr id="108" name="Freeform 107">
                <a:extLst>
                  <a:ext uri="{FF2B5EF4-FFF2-40B4-BE49-F238E27FC236}">
                    <a16:creationId xmlns:a16="http://schemas.microsoft.com/office/drawing/2014/main" id="{10077D3A-7975-2898-003A-90EF1CD68C10}"/>
                  </a:ext>
                </a:extLst>
              </p:cNvPr>
              <p:cNvSpPr/>
              <p:nvPr/>
            </p:nvSpPr>
            <p:spPr>
              <a:xfrm>
                <a:off x="6136622" y="2311758"/>
                <a:ext cx="538309" cy="538309"/>
              </a:xfrm>
              <a:custGeom>
                <a:avLst/>
                <a:gdLst>
                  <a:gd name="connsiteX0" fmla="*/ 493447 w 538309"/>
                  <a:gd name="connsiteY0" fmla="*/ 222206 h 538309"/>
                  <a:gd name="connsiteX1" fmla="*/ 441675 w 538309"/>
                  <a:gd name="connsiteY1" fmla="*/ 222206 h 538309"/>
                  <a:gd name="connsiteX2" fmla="*/ 422070 w 538309"/>
                  <a:gd name="connsiteY2" fmla="*/ 176670 h 538309"/>
                  <a:gd name="connsiteX3" fmla="*/ 457960 w 538309"/>
                  <a:gd name="connsiteY3" fmla="*/ 140780 h 538309"/>
                  <a:gd name="connsiteX4" fmla="*/ 457960 w 538309"/>
                  <a:gd name="connsiteY4" fmla="*/ 77344 h 538309"/>
                  <a:gd name="connsiteX5" fmla="*/ 394524 w 538309"/>
                  <a:gd name="connsiteY5" fmla="*/ 77344 h 538309"/>
                  <a:gd name="connsiteX6" fmla="*/ 357826 w 538309"/>
                  <a:gd name="connsiteY6" fmla="*/ 114041 h 538309"/>
                  <a:gd name="connsiteX7" fmla="*/ 311887 w 538309"/>
                  <a:gd name="connsiteY7" fmla="*/ 95423 h 538309"/>
                  <a:gd name="connsiteX8" fmla="*/ 311887 w 538309"/>
                  <a:gd name="connsiteY8" fmla="*/ 44863 h 538309"/>
                  <a:gd name="connsiteX9" fmla="*/ 267024 w 538309"/>
                  <a:gd name="connsiteY9" fmla="*/ 0 h 538309"/>
                  <a:gd name="connsiteX10" fmla="*/ 222161 w 538309"/>
                  <a:gd name="connsiteY10" fmla="*/ 44863 h 538309"/>
                  <a:gd name="connsiteX11" fmla="*/ 222161 w 538309"/>
                  <a:gd name="connsiteY11" fmla="*/ 96590 h 538309"/>
                  <a:gd name="connsiteX12" fmla="*/ 176715 w 538309"/>
                  <a:gd name="connsiteY12" fmla="*/ 116240 h 538309"/>
                  <a:gd name="connsiteX13" fmla="*/ 140780 w 538309"/>
                  <a:gd name="connsiteY13" fmla="*/ 80305 h 538309"/>
                  <a:gd name="connsiteX14" fmla="*/ 77344 w 538309"/>
                  <a:gd name="connsiteY14" fmla="*/ 80305 h 538309"/>
                  <a:gd name="connsiteX15" fmla="*/ 77344 w 538309"/>
                  <a:gd name="connsiteY15" fmla="*/ 143741 h 538309"/>
                  <a:gd name="connsiteX16" fmla="*/ 114041 w 538309"/>
                  <a:gd name="connsiteY16" fmla="*/ 180439 h 538309"/>
                  <a:gd name="connsiteX17" fmla="*/ 95603 w 538309"/>
                  <a:gd name="connsiteY17" fmla="*/ 226378 h 538309"/>
                  <a:gd name="connsiteX18" fmla="*/ 44863 w 538309"/>
                  <a:gd name="connsiteY18" fmla="*/ 226378 h 538309"/>
                  <a:gd name="connsiteX19" fmla="*/ 0 w 538309"/>
                  <a:gd name="connsiteY19" fmla="*/ 271241 h 538309"/>
                  <a:gd name="connsiteX20" fmla="*/ 44863 w 538309"/>
                  <a:gd name="connsiteY20" fmla="*/ 316104 h 538309"/>
                  <a:gd name="connsiteX21" fmla="*/ 96635 w 538309"/>
                  <a:gd name="connsiteY21" fmla="*/ 316104 h 538309"/>
                  <a:gd name="connsiteX22" fmla="*/ 116240 w 538309"/>
                  <a:gd name="connsiteY22" fmla="*/ 361640 h 538309"/>
                  <a:gd name="connsiteX23" fmla="*/ 80349 w 538309"/>
                  <a:gd name="connsiteY23" fmla="*/ 397530 h 538309"/>
                  <a:gd name="connsiteX24" fmla="*/ 80349 w 538309"/>
                  <a:gd name="connsiteY24" fmla="*/ 460966 h 538309"/>
                  <a:gd name="connsiteX25" fmla="*/ 112067 w 538309"/>
                  <a:gd name="connsiteY25" fmla="*/ 474111 h 538309"/>
                  <a:gd name="connsiteX26" fmla="*/ 143786 w 538309"/>
                  <a:gd name="connsiteY26" fmla="*/ 460966 h 538309"/>
                  <a:gd name="connsiteX27" fmla="*/ 180483 w 538309"/>
                  <a:gd name="connsiteY27" fmla="*/ 424268 h 538309"/>
                  <a:gd name="connsiteX28" fmla="*/ 226423 w 538309"/>
                  <a:gd name="connsiteY28" fmla="*/ 442886 h 538309"/>
                  <a:gd name="connsiteX29" fmla="*/ 226423 w 538309"/>
                  <a:gd name="connsiteY29" fmla="*/ 493447 h 538309"/>
                  <a:gd name="connsiteX30" fmla="*/ 271286 w 538309"/>
                  <a:gd name="connsiteY30" fmla="*/ 538310 h 538309"/>
                  <a:gd name="connsiteX31" fmla="*/ 316149 w 538309"/>
                  <a:gd name="connsiteY31" fmla="*/ 493447 h 538309"/>
                  <a:gd name="connsiteX32" fmla="*/ 316149 w 538309"/>
                  <a:gd name="connsiteY32" fmla="*/ 441720 h 538309"/>
                  <a:gd name="connsiteX33" fmla="*/ 361595 w 538309"/>
                  <a:gd name="connsiteY33" fmla="*/ 422070 h 538309"/>
                  <a:gd name="connsiteX34" fmla="*/ 397530 w 538309"/>
                  <a:gd name="connsiteY34" fmla="*/ 458005 h 538309"/>
                  <a:gd name="connsiteX35" fmla="*/ 429248 w 538309"/>
                  <a:gd name="connsiteY35" fmla="*/ 471150 h 538309"/>
                  <a:gd name="connsiteX36" fmla="*/ 460966 w 538309"/>
                  <a:gd name="connsiteY36" fmla="*/ 458005 h 538309"/>
                  <a:gd name="connsiteX37" fmla="*/ 460966 w 538309"/>
                  <a:gd name="connsiteY37" fmla="*/ 394569 h 538309"/>
                  <a:gd name="connsiteX38" fmla="*/ 424268 w 538309"/>
                  <a:gd name="connsiteY38" fmla="*/ 357871 h 538309"/>
                  <a:gd name="connsiteX39" fmla="*/ 442707 w 538309"/>
                  <a:gd name="connsiteY39" fmla="*/ 311932 h 538309"/>
                  <a:gd name="connsiteX40" fmla="*/ 493447 w 538309"/>
                  <a:gd name="connsiteY40" fmla="*/ 311932 h 538309"/>
                  <a:gd name="connsiteX41" fmla="*/ 538310 w 538309"/>
                  <a:gd name="connsiteY41" fmla="*/ 267069 h 538309"/>
                  <a:gd name="connsiteX42" fmla="*/ 493447 w 538309"/>
                  <a:gd name="connsiteY42" fmla="*/ 222206 h 538309"/>
                  <a:gd name="connsiteX43" fmla="*/ 270523 w 538309"/>
                  <a:gd name="connsiteY43" fmla="*/ 358858 h 538309"/>
                  <a:gd name="connsiteX44" fmla="*/ 269132 w 538309"/>
                  <a:gd name="connsiteY44" fmla="*/ 358858 h 538309"/>
                  <a:gd name="connsiteX45" fmla="*/ 179407 w 538309"/>
                  <a:gd name="connsiteY45" fmla="*/ 270523 h 538309"/>
                  <a:gd name="connsiteX46" fmla="*/ 267742 w 538309"/>
                  <a:gd name="connsiteY46" fmla="*/ 179407 h 538309"/>
                  <a:gd name="connsiteX47" fmla="*/ 269132 w 538309"/>
                  <a:gd name="connsiteY47" fmla="*/ 179407 h 538309"/>
                  <a:gd name="connsiteX48" fmla="*/ 358858 w 538309"/>
                  <a:gd name="connsiteY48" fmla="*/ 267742 h 538309"/>
                  <a:gd name="connsiteX49" fmla="*/ 270523 w 538309"/>
                  <a:gd name="connsiteY49" fmla="*/ 358858 h 53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538309" h="538309">
                    <a:moveTo>
                      <a:pt x="493447" y="222206"/>
                    </a:moveTo>
                    <a:lnTo>
                      <a:pt x="441675" y="222206"/>
                    </a:lnTo>
                    <a:cubicBezTo>
                      <a:pt x="437234" y="205965"/>
                      <a:pt x="430594" y="190757"/>
                      <a:pt x="422070" y="176670"/>
                    </a:cubicBezTo>
                    <a:lnTo>
                      <a:pt x="457960" y="140780"/>
                    </a:lnTo>
                    <a:cubicBezTo>
                      <a:pt x="475502" y="123238"/>
                      <a:pt x="475502" y="94840"/>
                      <a:pt x="457960" y="77344"/>
                    </a:cubicBezTo>
                    <a:cubicBezTo>
                      <a:pt x="440419" y="59802"/>
                      <a:pt x="412066" y="59802"/>
                      <a:pt x="394524" y="77344"/>
                    </a:cubicBezTo>
                    <a:lnTo>
                      <a:pt x="357826" y="114041"/>
                    </a:lnTo>
                    <a:cubicBezTo>
                      <a:pt x="343560" y="105832"/>
                      <a:pt x="328262" y="99461"/>
                      <a:pt x="311887" y="95423"/>
                    </a:cubicBezTo>
                    <a:lnTo>
                      <a:pt x="311887" y="44863"/>
                    </a:lnTo>
                    <a:cubicBezTo>
                      <a:pt x="311887" y="20099"/>
                      <a:pt x="291833" y="0"/>
                      <a:pt x="267024" y="0"/>
                    </a:cubicBezTo>
                    <a:cubicBezTo>
                      <a:pt x="242215" y="0"/>
                      <a:pt x="222161" y="20099"/>
                      <a:pt x="222161" y="44863"/>
                    </a:cubicBezTo>
                    <a:lnTo>
                      <a:pt x="222161" y="96590"/>
                    </a:lnTo>
                    <a:cubicBezTo>
                      <a:pt x="205921" y="101031"/>
                      <a:pt x="190757" y="107716"/>
                      <a:pt x="176715" y="116240"/>
                    </a:cubicBezTo>
                    <a:lnTo>
                      <a:pt x="140780" y="80305"/>
                    </a:lnTo>
                    <a:cubicBezTo>
                      <a:pt x="123238" y="62763"/>
                      <a:pt x="94885" y="62763"/>
                      <a:pt x="77344" y="80305"/>
                    </a:cubicBezTo>
                    <a:cubicBezTo>
                      <a:pt x="59802" y="97846"/>
                      <a:pt x="59802" y="126199"/>
                      <a:pt x="77344" y="143741"/>
                    </a:cubicBezTo>
                    <a:lnTo>
                      <a:pt x="114041" y="180439"/>
                    </a:lnTo>
                    <a:cubicBezTo>
                      <a:pt x="105876" y="194705"/>
                      <a:pt x="99640" y="210048"/>
                      <a:pt x="95603" y="226378"/>
                    </a:cubicBezTo>
                    <a:lnTo>
                      <a:pt x="44863" y="226378"/>
                    </a:lnTo>
                    <a:cubicBezTo>
                      <a:pt x="20054" y="226378"/>
                      <a:pt x="0" y="246477"/>
                      <a:pt x="0" y="271241"/>
                    </a:cubicBezTo>
                    <a:cubicBezTo>
                      <a:pt x="0" y="296005"/>
                      <a:pt x="20054" y="316104"/>
                      <a:pt x="44863" y="316104"/>
                    </a:cubicBezTo>
                    <a:lnTo>
                      <a:pt x="96635" y="316104"/>
                    </a:lnTo>
                    <a:cubicBezTo>
                      <a:pt x="101076" y="332344"/>
                      <a:pt x="107716" y="347553"/>
                      <a:pt x="116240" y="361640"/>
                    </a:cubicBezTo>
                    <a:lnTo>
                      <a:pt x="80349" y="397530"/>
                    </a:lnTo>
                    <a:cubicBezTo>
                      <a:pt x="62808" y="415071"/>
                      <a:pt x="62808" y="443470"/>
                      <a:pt x="80349" y="460966"/>
                    </a:cubicBezTo>
                    <a:cubicBezTo>
                      <a:pt x="89098" y="469714"/>
                      <a:pt x="100583" y="474111"/>
                      <a:pt x="112067" y="474111"/>
                    </a:cubicBezTo>
                    <a:cubicBezTo>
                      <a:pt x="123552" y="474111"/>
                      <a:pt x="135037" y="469714"/>
                      <a:pt x="143786" y="460966"/>
                    </a:cubicBezTo>
                    <a:lnTo>
                      <a:pt x="180483" y="424268"/>
                    </a:lnTo>
                    <a:cubicBezTo>
                      <a:pt x="194750" y="432478"/>
                      <a:pt x="210048" y="438849"/>
                      <a:pt x="226423" y="442886"/>
                    </a:cubicBezTo>
                    <a:lnTo>
                      <a:pt x="226423" y="493447"/>
                    </a:lnTo>
                    <a:cubicBezTo>
                      <a:pt x="226423" y="518211"/>
                      <a:pt x="246477" y="538310"/>
                      <a:pt x="271286" y="538310"/>
                    </a:cubicBezTo>
                    <a:cubicBezTo>
                      <a:pt x="296095" y="538310"/>
                      <a:pt x="316149" y="518211"/>
                      <a:pt x="316149" y="493447"/>
                    </a:cubicBezTo>
                    <a:lnTo>
                      <a:pt x="316149" y="441720"/>
                    </a:lnTo>
                    <a:cubicBezTo>
                      <a:pt x="332389" y="437278"/>
                      <a:pt x="347553" y="430594"/>
                      <a:pt x="361595" y="422070"/>
                    </a:cubicBezTo>
                    <a:lnTo>
                      <a:pt x="397530" y="458005"/>
                    </a:lnTo>
                    <a:cubicBezTo>
                      <a:pt x="406278" y="466753"/>
                      <a:pt x="417763" y="471150"/>
                      <a:pt x="429248" y="471150"/>
                    </a:cubicBezTo>
                    <a:cubicBezTo>
                      <a:pt x="440733" y="471150"/>
                      <a:pt x="452218" y="466753"/>
                      <a:pt x="460966" y="458005"/>
                    </a:cubicBezTo>
                    <a:cubicBezTo>
                      <a:pt x="478507" y="440464"/>
                      <a:pt x="478507" y="412110"/>
                      <a:pt x="460966" y="394569"/>
                    </a:cubicBezTo>
                    <a:lnTo>
                      <a:pt x="424268" y="357871"/>
                    </a:lnTo>
                    <a:cubicBezTo>
                      <a:pt x="432433" y="343605"/>
                      <a:pt x="438669" y="328262"/>
                      <a:pt x="442707" y="311932"/>
                    </a:cubicBezTo>
                    <a:lnTo>
                      <a:pt x="493447" y="311932"/>
                    </a:lnTo>
                    <a:cubicBezTo>
                      <a:pt x="518256" y="311932"/>
                      <a:pt x="538310" y="291833"/>
                      <a:pt x="538310" y="267069"/>
                    </a:cubicBezTo>
                    <a:cubicBezTo>
                      <a:pt x="538310" y="242304"/>
                      <a:pt x="518256" y="222206"/>
                      <a:pt x="493447" y="222206"/>
                    </a:cubicBezTo>
                    <a:close/>
                    <a:moveTo>
                      <a:pt x="270523" y="358858"/>
                    </a:moveTo>
                    <a:cubicBezTo>
                      <a:pt x="270030" y="358858"/>
                      <a:pt x="269581" y="358858"/>
                      <a:pt x="269132" y="358858"/>
                    </a:cubicBezTo>
                    <a:cubicBezTo>
                      <a:pt x="220277" y="358858"/>
                      <a:pt x="180214" y="319513"/>
                      <a:pt x="179407" y="270523"/>
                    </a:cubicBezTo>
                    <a:cubicBezTo>
                      <a:pt x="178644" y="221039"/>
                      <a:pt x="218258" y="180169"/>
                      <a:pt x="267742" y="179407"/>
                    </a:cubicBezTo>
                    <a:cubicBezTo>
                      <a:pt x="268235" y="179407"/>
                      <a:pt x="268684" y="179407"/>
                      <a:pt x="269132" y="179407"/>
                    </a:cubicBezTo>
                    <a:cubicBezTo>
                      <a:pt x="317988" y="179407"/>
                      <a:pt x="358051" y="218751"/>
                      <a:pt x="358858" y="267742"/>
                    </a:cubicBezTo>
                    <a:cubicBezTo>
                      <a:pt x="359621" y="317225"/>
                      <a:pt x="320007" y="358095"/>
                      <a:pt x="270523" y="358858"/>
                    </a:cubicBezTo>
                    <a:close/>
                  </a:path>
                </a:pathLst>
              </a:custGeom>
              <a:solidFill>
                <a:srgbClr val="FFEBC5"/>
              </a:solidFill>
              <a:ln w="44847" cap="flat">
                <a:noFill/>
                <a:prstDash val="solid"/>
                <a:miter/>
              </a:ln>
            </p:spPr>
            <p:txBody>
              <a:bodyPr rtlCol="0" anchor="ctr"/>
              <a:lstStyle/>
              <a:p>
                <a:endParaRPr lang="en-US"/>
              </a:p>
            </p:txBody>
          </p:sp>
        </p:grpSp>
        <p:grpSp>
          <p:nvGrpSpPr>
            <p:cNvPr id="109" name="Graphic 92">
              <a:extLst>
                <a:ext uri="{FF2B5EF4-FFF2-40B4-BE49-F238E27FC236}">
                  <a16:creationId xmlns:a16="http://schemas.microsoft.com/office/drawing/2014/main" id="{91AF8EA5-4DBE-D6C7-A183-F1FC0FEAD01D}"/>
                </a:ext>
              </a:extLst>
            </p:cNvPr>
            <p:cNvGrpSpPr/>
            <p:nvPr/>
          </p:nvGrpSpPr>
          <p:grpSpPr>
            <a:xfrm>
              <a:off x="7123595" y="1504182"/>
              <a:ext cx="897231" cy="897257"/>
              <a:chOff x="7123595" y="1504182"/>
              <a:chExt cx="897231" cy="897257"/>
            </a:xfrm>
          </p:grpSpPr>
          <p:sp>
            <p:nvSpPr>
              <p:cNvPr id="110" name="Freeform 109">
                <a:extLst>
                  <a:ext uri="{FF2B5EF4-FFF2-40B4-BE49-F238E27FC236}">
                    <a16:creationId xmlns:a16="http://schemas.microsoft.com/office/drawing/2014/main" id="{332E722E-BBA1-DE35-EED2-78CAED104834}"/>
                  </a:ext>
                </a:extLst>
              </p:cNvPr>
              <p:cNvSpPr/>
              <p:nvPr/>
            </p:nvSpPr>
            <p:spPr>
              <a:xfrm>
                <a:off x="7123595" y="1504182"/>
                <a:ext cx="897231" cy="897257"/>
              </a:xfrm>
              <a:custGeom>
                <a:avLst/>
                <a:gdLst>
                  <a:gd name="connsiteX0" fmla="*/ 760839 w 897231"/>
                  <a:gd name="connsiteY0" fmla="*/ 126513 h 897257"/>
                  <a:gd name="connsiteX1" fmla="*/ 448773 w 897231"/>
                  <a:gd name="connsiteY1" fmla="*/ 0 h 897257"/>
                  <a:gd name="connsiteX2" fmla="*/ 441640 w 897231"/>
                  <a:gd name="connsiteY2" fmla="*/ 0 h 897257"/>
                  <a:gd name="connsiteX3" fmla="*/ 126523 w 897231"/>
                  <a:gd name="connsiteY3" fmla="*/ 136338 h 897257"/>
                  <a:gd name="connsiteX4" fmla="*/ 54 w 897231"/>
                  <a:gd name="connsiteY4" fmla="*/ 455582 h 897257"/>
                  <a:gd name="connsiteX5" fmla="*/ 136393 w 897231"/>
                  <a:gd name="connsiteY5" fmla="*/ 770744 h 897257"/>
                  <a:gd name="connsiteX6" fmla="*/ 448459 w 897231"/>
                  <a:gd name="connsiteY6" fmla="*/ 897258 h 897257"/>
                  <a:gd name="connsiteX7" fmla="*/ 455592 w 897231"/>
                  <a:gd name="connsiteY7" fmla="*/ 897258 h 897257"/>
                  <a:gd name="connsiteX8" fmla="*/ 770709 w 897231"/>
                  <a:gd name="connsiteY8" fmla="*/ 760919 h 897257"/>
                  <a:gd name="connsiteX9" fmla="*/ 897177 w 897231"/>
                  <a:gd name="connsiteY9" fmla="*/ 441675 h 897257"/>
                  <a:gd name="connsiteX10" fmla="*/ 760839 w 897231"/>
                  <a:gd name="connsiteY10" fmla="*/ 126513 h 89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97231" h="897257">
                    <a:moveTo>
                      <a:pt x="760839" y="126513"/>
                    </a:moveTo>
                    <a:cubicBezTo>
                      <a:pt x="676542" y="44773"/>
                      <a:pt x="565955" y="0"/>
                      <a:pt x="448773" y="0"/>
                    </a:cubicBezTo>
                    <a:cubicBezTo>
                      <a:pt x="446395" y="0"/>
                      <a:pt x="444062" y="0"/>
                      <a:pt x="441640" y="0"/>
                    </a:cubicBezTo>
                    <a:cubicBezTo>
                      <a:pt x="321811" y="1884"/>
                      <a:pt x="209923" y="50291"/>
                      <a:pt x="126523" y="136338"/>
                    </a:cubicBezTo>
                    <a:cubicBezTo>
                      <a:pt x="43123" y="222385"/>
                      <a:pt x="-1785" y="335754"/>
                      <a:pt x="54" y="455582"/>
                    </a:cubicBezTo>
                    <a:cubicBezTo>
                      <a:pt x="1939" y="575411"/>
                      <a:pt x="50346" y="687344"/>
                      <a:pt x="136393" y="770744"/>
                    </a:cubicBezTo>
                    <a:cubicBezTo>
                      <a:pt x="220690" y="852484"/>
                      <a:pt x="331277" y="897258"/>
                      <a:pt x="448459" y="897258"/>
                    </a:cubicBezTo>
                    <a:cubicBezTo>
                      <a:pt x="450836" y="897258"/>
                      <a:pt x="453169" y="897258"/>
                      <a:pt x="455592" y="897258"/>
                    </a:cubicBezTo>
                    <a:cubicBezTo>
                      <a:pt x="575421" y="895373"/>
                      <a:pt x="687309" y="846966"/>
                      <a:pt x="770709" y="760919"/>
                    </a:cubicBezTo>
                    <a:cubicBezTo>
                      <a:pt x="854109" y="674872"/>
                      <a:pt x="899017" y="561504"/>
                      <a:pt x="897177" y="441675"/>
                    </a:cubicBezTo>
                    <a:cubicBezTo>
                      <a:pt x="895293" y="321846"/>
                      <a:pt x="846886" y="209913"/>
                      <a:pt x="760839" y="126513"/>
                    </a:cubicBezTo>
                    <a:close/>
                  </a:path>
                </a:pathLst>
              </a:custGeom>
              <a:solidFill>
                <a:srgbClr val="FFBE23"/>
              </a:solidFill>
              <a:ln w="44847" cap="flat">
                <a:noFill/>
                <a:prstDash val="solid"/>
                <a:miter/>
              </a:ln>
              <a:effectLst>
                <a:innerShdw blurRad="63500" dist="50800" dir="18900000">
                  <a:prstClr val="black">
                    <a:alpha val="50000"/>
                  </a:prstClr>
                </a:innerShdw>
              </a:effectLst>
            </p:spPr>
            <p:txBody>
              <a:bodyPr rtlCol="0" anchor="ctr"/>
              <a:lstStyle/>
              <a:p>
                <a:endParaRPr lang="en-US"/>
              </a:p>
            </p:txBody>
          </p:sp>
          <p:grpSp>
            <p:nvGrpSpPr>
              <p:cNvPr id="111" name="Graphic 92">
                <a:extLst>
                  <a:ext uri="{FF2B5EF4-FFF2-40B4-BE49-F238E27FC236}">
                    <a16:creationId xmlns:a16="http://schemas.microsoft.com/office/drawing/2014/main" id="{FE22EBBA-D1AB-025F-EADF-90213E200ED7}"/>
                  </a:ext>
                </a:extLst>
              </p:cNvPr>
              <p:cNvGrpSpPr/>
              <p:nvPr/>
            </p:nvGrpSpPr>
            <p:grpSpPr>
              <a:xfrm>
                <a:off x="7390026" y="1728541"/>
                <a:ext cx="364371" cy="448539"/>
                <a:chOff x="7390026" y="1728541"/>
                <a:chExt cx="364371" cy="448539"/>
              </a:xfrm>
              <a:solidFill>
                <a:srgbClr val="FFFFFF"/>
              </a:solidFill>
            </p:grpSpPr>
            <p:sp>
              <p:nvSpPr>
                <p:cNvPr id="112" name="Freeform 111">
                  <a:extLst>
                    <a:ext uri="{FF2B5EF4-FFF2-40B4-BE49-F238E27FC236}">
                      <a16:creationId xmlns:a16="http://schemas.microsoft.com/office/drawing/2014/main" id="{2FED396C-90E8-EFD3-715F-166EDB5DB5D7}"/>
                    </a:ext>
                  </a:extLst>
                </p:cNvPr>
                <p:cNvSpPr/>
                <p:nvPr/>
              </p:nvSpPr>
              <p:spPr>
                <a:xfrm>
                  <a:off x="7390026" y="1986547"/>
                  <a:ext cx="364371" cy="190532"/>
                </a:xfrm>
                <a:custGeom>
                  <a:avLst/>
                  <a:gdLst>
                    <a:gd name="connsiteX0" fmla="*/ 182252 w 364371"/>
                    <a:gd name="connsiteY0" fmla="*/ 45 h 190532"/>
                    <a:gd name="connsiteX1" fmla="*/ 179336 w 364371"/>
                    <a:gd name="connsiteY1" fmla="*/ 45 h 190532"/>
                    <a:gd name="connsiteX2" fmla="*/ 109 w 364371"/>
                    <a:gd name="connsiteY2" fmla="*/ 165903 h 190532"/>
                    <a:gd name="connsiteX3" fmla="*/ 5851 w 364371"/>
                    <a:gd name="connsiteY3" fmla="*/ 183175 h 190532"/>
                    <a:gd name="connsiteX4" fmla="*/ 22451 w 364371"/>
                    <a:gd name="connsiteY4" fmla="*/ 190533 h 190532"/>
                    <a:gd name="connsiteX5" fmla="*/ 341919 w 364371"/>
                    <a:gd name="connsiteY5" fmla="*/ 190308 h 190532"/>
                    <a:gd name="connsiteX6" fmla="*/ 358563 w 364371"/>
                    <a:gd name="connsiteY6" fmla="*/ 182906 h 190532"/>
                    <a:gd name="connsiteX7" fmla="*/ 364261 w 364371"/>
                    <a:gd name="connsiteY7" fmla="*/ 165634 h 190532"/>
                    <a:gd name="connsiteX8" fmla="*/ 182252 w 364371"/>
                    <a:gd name="connsiteY8" fmla="*/ 0 h 19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371" h="190532">
                      <a:moveTo>
                        <a:pt x="182252" y="45"/>
                      </a:moveTo>
                      <a:cubicBezTo>
                        <a:pt x="181310" y="45"/>
                        <a:pt x="180278" y="45"/>
                        <a:pt x="179336" y="45"/>
                      </a:cubicBezTo>
                      <a:cubicBezTo>
                        <a:pt x="86290" y="1480"/>
                        <a:pt x="9216" y="72812"/>
                        <a:pt x="109" y="165903"/>
                      </a:cubicBezTo>
                      <a:cubicBezTo>
                        <a:pt x="-519" y="172229"/>
                        <a:pt x="1589" y="178465"/>
                        <a:pt x="5851" y="183175"/>
                      </a:cubicBezTo>
                      <a:cubicBezTo>
                        <a:pt x="10113" y="187886"/>
                        <a:pt x="16125" y="190533"/>
                        <a:pt x="22451" y="190533"/>
                      </a:cubicBezTo>
                      <a:lnTo>
                        <a:pt x="341919" y="190308"/>
                      </a:lnTo>
                      <a:cubicBezTo>
                        <a:pt x="348290" y="190308"/>
                        <a:pt x="354301" y="187617"/>
                        <a:pt x="358563" y="182906"/>
                      </a:cubicBezTo>
                      <a:cubicBezTo>
                        <a:pt x="362825" y="178195"/>
                        <a:pt x="364889" y="171959"/>
                        <a:pt x="364261" y="165634"/>
                      </a:cubicBezTo>
                      <a:cubicBezTo>
                        <a:pt x="354840" y="70704"/>
                        <a:pt x="276868" y="0"/>
                        <a:pt x="182252" y="0"/>
                      </a:cubicBezTo>
                      <a:close/>
                    </a:path>
                  </a:pathLst>
                </a:custGeom>
                <a:solidFill>
                  <a:srgbClr val="FFFFFF"/>
                </a:solidFill>
                <a:ln w="44847"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920B0A78-0CEE-7B99-AA57-793662CC5F47}"/>
                    </a:ext>
                  </a:extLst>
                </p:cNvPr>
                <p:cNvSpPr/>
                <p:nvPr/>
              </p:nvSpPr>
              <p:spPr>
                <a:xfrm>
                  <a:off x="7469125" y="1728541"/>
                  <a:ext cx="206170" cy="206144"/>
                </a:xfrm>
                <a:custGeom>
                  <a:avLst/>
                  <a:gdLst>
                    <a:gd name="connsiteX0" fmla="*/ 103109 w 206170"/>
                    <a:gd name="connsiteY0" fmla="*/ 206145 h 206144"/>
                    <a:gd name="connsiteX1" fmla="*/ 104679 w 206170"/>
                    <a:gd name="connsiteY1" fmla="*/ 206145 h 206144"/>
                    <a:gd name="connsiteX2" fmla="*/ 206159 w 206170"/>
                    <a:gd name="connsiteY2" fmla="*/ 101480 h 206144"/>
                    <a:gd name="connsiteX3" fmla="*/ 101494 w 206170"/>
                    <a:gd name="connsiteY3" fmla="*/ 0 h 206144"/>
                    <a:gd name="connsiteX4" fmla="*/ 29085 w 206170"/>
                    <a:gd name="connsiteY4" fmla="*/ 31314 h 206144"/>
                    <a:gd name="connsiteX5" fmla="*/ 14 w 206170"/>
                    <a:gd name="connsiteY5" fmla="*/ 104665 h 206144"/>
                    <a:gd name="connsiteX6" fmla="*/ 103154 w 206170"/>
                    <a:gd name="connsiteY6" fmla="*/ 206145 h 206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70" h="206144">
                      <a:moveTo>
                        <a:pt x="103109" y="206145"/>
                      </a:moveTo>
                      <a:lnTo>
                        <a:pt x="104679" y="206145"/>
                      </a:lnTo>
                      <a:cubicBezTo>
                        <a:pt x="161520" y="205248"/>
                        <a:pt x="207011" y="158276"/>
                        <a:pt x="206159" y="101480"/>
                      </a:cubicBezTo>
                      <a:cubicBezTo>
                        <a:pt x="205307" y="44683"/>
                        <a:pt x="157528" y="538"/>
                        <a:pt x="101494" y="0"/>
                      </a:cubicBezTo>
                      <a:cubicBezTo>
                        <a:pt x="73948" y="449"/>
                        <a:pt x="48242" y="11575"/>
                        <a:pt x="29085" y="31314"/>
                      </a:cubicBezTo>
                      <a:cubicBezTo>
                        <a:pt x="9884" y="51099"/>
                        <a:pt x="-435" y="77119"/>
                        <a:pt x="14" y="104665"/>
                      </a:cubicBezTo>
                      <a:cubicBezTo>
                        <a:pt x="911" y="160968"/>
                        <a:pt x="46986" y="206145"/>
                        <a:pt x="103154" y="206145"/>
                      </a:cubicBezTo>
                      <a:close/>
                    </a:path>
                  </a:pathLst>
                </a:custGeom>
                <a:solidFill>
                  <a:srgbClr val="FFFFFF"/>
                </a:solidFill>
                <a:ln w="44847" cap="flat">
                  <a:noFill/>
                  <a:prstDash val="solid"/>
                  <a:miter/>
                </a:ln>
              </p:spPr>
              <p:txBody>
                <a:bodyPr rtlCol="0" anchor="ctr"/>
                <a:lstStyle/>
                <a:p>
                  <a:endParaRPr lang="en-US"/>
                </a:p>
              </p:txBody>
            </p:sp>
          </p:grpSp>
        </p:grpSp>
        <p:grpSp>
          <p:nvGrpSpPr>
            <p:cNvPr id="114" name="Graphic 92">
              <a:extLst>
                <a:ext uri="{FF2B5EF4-FFF2-40B4-BE49-F238E27FC236}">
                  <a16:creationId xmlns:a16="http://schemas.microsoft.com/office/drawing/2014/main" id="{8218E907-6CAC-E9A9-1F99-D613C5EC6DE6}"/>
                </a:ext>
              </a:extLst>
            </p:cNvPr>
            <p:cNvGrpSpPr/>
            <p:nvPr/>
          </p:nvGrpSpPr>
          <p:grpSpPr>
            <a:xfrm>
              <a:off x="7123595" y="2760366"/>
              <a:ext cx="897231" cy="897278"/>
              <a:chOff x="7123595" y="2760366"/>
              <a:chExt cx="897231" cy="897278"/>
            </a:xfrm>
          </p:grpSpPr>
          <p:sp>
            <p:nvSpPr>
              <p:cNvPr id="115" name="Freeform 114">
                <a:extLst>
                  <a:ext uri="{FF2B5EF4-FFF2-40B4-BE49-F238E27FC236}">
                    <a16:creationId xmlns:a16="http://schemas.microsoft.com/office/drawing/2014/main" id="{2F13C2D8-5727-9E9D-C9E6-2694A796E5A8}"/>
                  </a:ext>
                </a:extLst>
              </p:cNvPr>
              <p:cNvSpPr/>
              <p:nvPr/>
            </p:nvSpPr>
            <p:spPr>
              <a:xfrm>
                <a:off x="7123595" y="2760366"/>
                <a:ext cx="897231" cy="897278"/>
              </a:xfrm>
              <a:custGeom>
                <a:avLst/>
                <a:gdLst>
                  <a:gd name="connsiteX0" fmla="*/ 760839 w 897231"/>
                  <a:gd name="connsiteY0" fmla="*/ 126489 h 897278"/>
                  <a:gd name="connsiteX1" fmla="*/ 441640 w 897231"/>
                  <a:gd name="connsiteY1" fmla="*/ 21 h 897278"/>
                  <a:gd name="connsiteX2" fmla="*/ 126523 w 897231"/>
                  <a:gd name="connsiteY2" fmla="*/ 136359 h 897278"/>
                  <a:gd name="connsiteX3" fmla="*/ 54 w 897231"/>
                  <a:gd name="connsiteY3" fmla="*/ 455603 h 897278"/>
                  <a:gd name="connsiteX4" fmla="*/ 136393 w 897231"/>
                  <a:gd name="connsiteY4" fmla="*/ 770765 h 897278"/>
                  <a:gd name="connsiteX5" fmla="*/ 448459 w 897231"/>
                  <a:gd name="connsiteY5" fmla="*/ 897278 h 897278"/>
                  <a:gd name="connsiteX6" fmla="*/ 455592 w 897231"/>
                  <a:gd name="connsiteY6" fmla="*/ 897278 h 897278"/>
                  <a:gd name="connsiteX7" fmla="*/ 770709 w 897231"/>
                  <a:gd name="connsiteY7" fmla="*/ 760940 h 897278"/>
                  <a:gd name="connsiteX8" fmla="*/ 897177 w 897231"/>
                  <a:gd name="connsiteY8" fmla="*/ 441696 h 897278"/>
                  <a:gd name="connsiteX9" fmla="*/ 760839 w 897231"/>
                  <a:gd name="connsiteY9" fmla="*/ 126534 h 897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7231" h="897278">
                    <a:moveTo>
                      <a:pt x="760839" y="126489"/>
                    </a:moveTo>
                    <a:cubicBezTo>
                      <a:pt x="674882" y="43089"/>
                      <a:pt x="563308" y="-1101"/>
                      <a:pt x="441640" y="21"/>
                    </a:cubicBezTo>
                    <a:cubicBezTo>
                      <a:pt x="321811" y="1905"/>
                      <a:pt x="209923" y="50312"/>
                      <a:pt x="126523" y="136359"/>
                    </a:cubicBezTo>
                    <a:cubicBezTo>
                      <a:pt x="43123" y="222406"/>
                      <a:pt x="-1785" y="335775"/>
                      <a:pt x="54" y="455603"/>
                    </a:cubicBezTo>
                    <a:cubicBezTo>
                      <a:pt x="1939" y="575432"/>
                      <a:pt x="50346" y="687365"/>
                      <a:pt x="136393" y="770765"/>
                    </a:cubicBezTo>
                    <a:cubicBezTo>
                      <a:pt x="220690" y="852505"/>
                      <a:pt x="331277" y="897278"/>
                      <a:pt x="448459" y="897278"/>
                    </a:cubicBezTo>
                    <a:cubicBezTo>
                      <a:pt x="450836" y="897278"/>
                      <a:pt x="453169" y="897278"/>
                      <a:pt x="455592" y="897278"/>
                    </a:cubicBezTo>
                    <a:cubicBezTo>
                      <a:pt x="575421" y="895394"/>
                      <a:pt x="687309" y="846987"/>
                      <a:pt x="770709" y="760940"/>
                    </a:cubicBezTo>
                    <a:cubicBezTo>
                      <a:pt x="854109" y="674893"/>
                      <a:pt x="899017" y="561525"/>
                      <a:pt x="897177" y="441696"/>
                    </a:cubicBezTo>
                    <a:cubicBezTo>
                      <a:pt x="895293" y="321867"/>
                      <a:pt x="846886" y="209934"/>
                      <a:pt x="760839" y="126534"/>
                    </a:cubicBezTo>
                    <a:close/>
                  </a:path>
                </a:pathLst>
              </a:custGeom>
              <a:solidFill>
                <a:srgbClr val="FFA804"/>
              </a:solidFill>
              <a:ln w="44847" cap="flat">
                <a:noFill/>
                <a:prstDash val="solid"/>
                <a:miter/>
              </a:ln>
              <a:effectLst>
                <a:innerShdw blurRad="63500" dist="50800" dir="18900000">
                  <a:prstClr val="black">
                    <a:alpha val="50000"/>
                  </a:prstClr>
                </a:innerShdw>
              </a:effectLst>
            </p:spPr>
            <p:txBody>
              <a:bodyPr rtlCol="0" anchor="ctr"/>
              <a:lstStyle/>
              <a:p>
                <a:endParaRPr lang="en-US"/>
              </a:p>
            </p:txBody>
          </p:sp>
          <p:grpSp>
            <p:nvGrpSpPr>
              <p:cNvPr id="116" name="Graphic 92">
                <a:extLst>
                  <a:ext uri="{FF2B5EF4-FFF2-40B4-BE49-F238E27FC236}">
                    <a16:creationId xmlns:a16="http://schemas.microsoft.com/office/drawing/2014/main" id="{1B6D5F43-BDFB-38CE-766A-A2F135026958}"/>
                  </a:ext>
                </a:extLst>
              </p:cNvPr>
              <p:cNvGrpSpPr/>
              <p:nvPr/>
            </p:nvGrpSpPr>
            <p:grpSpPr>
              <a:xfrm>
                <a:off x="7389981" y="2984701"/>
                <a:ext cx="364341" cy="448583"/>
                <a:chOff x="7389981" y="2984701"/>
                <a:chExt cx="364341" cy="448583"/>
              </a:xfrm>
              <a:solidFill>
                <a:srgbClr val="FFFFFF"/>
              </a:solidFill>
            </p:grpSpPr>
            <p:sp>
              <p:nvSpPr>
                <p:cNvPr id="117" name="Freeform 116">
                  <a:extLst>
                    <a:ext uri="{FF2B5EF4-FFF2-40B4-BE49-F238E27FC236}">
                      <a16:creationId xmlns:a16="http://schemas.microsoft.com/office/drawing/2014/main" id="{0B815D0D-7F2F-2736-A46E-A6098FDF96C3}"/>
                    </a:ext>
                  </a:extLst>
                </p:cNvPr>
                <p:cNvSpPr/>
                <p:nvPr/>
              </p:nvSpPr>
              <p:spPr>
                <a:xfrm>
                  <a:off x="7389981" y="3242742"/>
                  <a:ext cx="364341" cy="190542"/>
                </a:xfrm>
                <a:custGeom>
                  <a:avLst/>
                  <a:gdLst>
                    <a:gd name="connsiteX0" fmla="*/ 179336 w 364341"/>
                    <a:gd name="connsiteY0" fmla="*/ 55 h 190542"/>
                    <a:gd name="connsiteX1" fmla="*/ 109 w 364341"/>
                    <a:gd name="connsiteY1" fmla="*/ 165913 h 190542"/>
                    <a:gd name="connsiteX2" fmla="*/ 5851 w 364341"/>
                    <a:gd name="connsiteY2" fmla="*/ 183185 h 190542"/>
                    <a:gd name="connsiteX3" fmla="*/ 22451 w 364341"/>
                    <a:gd name="connsiteY3" fmla="*/ 190543 h 190542"/>
                    <a:gd name="connsiteX4" fmla="*/ 341919 w 364341"/>
                    <a:gd name="connsiteY4" fmla="*/ 190319 h 190542"/>
                    <a:gd name="connsiteX5" fmla="*/ 358563 w 364341"/>
                    <a:gd name="connsiteY5" fmla="*/ 182916 h 190542"/>
                    <a:gd name="connsiteX6" fmla="*/ 364216 w 364341"/>
                    <a:gd name="connsiteY6" fmla="*/ 165644 h 190542"/>
                    <a:gd name="connsiteX7" fmla="*/ 179336 w 364341"/>
                    <a:gd name="connsiteY7" fmla="*/ 10 h 19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4341" h="190542">
                      <a:moveTo>
                        <a:pt x="179336" y="55"/>
                      </a:moveTo>
                      <a:cubicBezTo>
                        <a:pt x="86291" y="1491"/>
                        <a:pt x="9216" y="72823"/>
                        <a:pt x="109" y="165913"/>
                      </a:cubicBezTo>
                      <a:cubicBezTo>
                        <a:pt x="-519" y="172239"/>
                        <a:pt x="1589" y="178475"/>
                        <a:pt x="5851" y="183185"/>
                      </a:cubicBezTo>
                      <a:cubicBezTo>
                        <a:pt x="10113" y="187896"/>
                        <a:pt x="16125" y="190543"/>
                        <a:pt x="22451" y="190543"/>
                      </a:cubicBezTo>
                      <a:lnTo>
                        <a:pt x="341919" y="190319"/>
                      </a:lnTo>
                      <a:cubicBezTo>
                        <a:pt x="348290" y="190319"/>
                        <a:pt x="354301" y="187627"/>
                        <a:pt x="358563" y="182916"/>
                      </a:cubicBezTo>
                      <a:cubicBezTo>
                        <a:pt x="362825" y="178206"/>
                        <a:pt x="364889" y="171970"/>
                        <a:pt x="364216" y="165644"/>
                      </a:cubicBezTo>
                      <a:cubicBezTo>
                        <a:pt x="354750" y="69727"/>
                        <a:pt x="277451" y="-977"/>
                        <a:pt x="179336" y="10"/>
                      </a:cubicBezTo>
                      <a:close/>
                    </a:path>
                  </a:pathLst>
                </a:custGeom>
                <a:solidFill>
                  <a:srgbClr val="FFFFFF"/>
                </a:solidFill>
                <a:ln w="44847"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3066E972-0016-D76D-D334-2CBA9042FCDD}"/>
                    </a:ext>
                  </a:extLst>
                </p:cNvPr>
                <p:cNvSpPr/>
                <p:nvPr/>
              </p:nvSpPr>
              <p:spPr>
                <a:xfrm>
                  <a:off x="7469125" y="2984701"/>
                  <a:ext cx="206170" cy="206144"/>
                </a:xfrm>
                <a:custGeom>
                  <a:avLst/>
                  <a:gdLst>
                    <a:gd name="connsiteX0" fmla="*/ 103019 w 206170"/>
                    <a:gd name="connsiteY0" fmla="*/ 206145 h 206144"/>
                    <a:gd name="connsiteX1" fmla="*/ 104679 w 206170"/>
                    <a:gd name="connsiteY1" fmla="*/ 206145 h 206144"/>
                    <a:gd name="connsiteX2" fmla="*/ 206159 w 206170"/>
                    <a:gd name="connsiteY2" fmla="*/ 101480 h 206144"/>
                    <a:gd name="connsiteX3" fmla="*/ 101494 w 206170"/>
                    <a:gd name="connsiteY3" fmla="*/ 0 h 206144"/>
                    <a:gd name="connsiteX4" fmla="*/ 29085 w 206170"/>
                    <a:gd name="connsiteY4" fmla="*/ 31314 h 206144"/>
                    <a:gd name="connsiteX5" fmla="*/ 14 w 206170"/>
                    <a:gd name="connsiteY5" fmla="*/ 104665 h 206144"/>
                    <a:gd name="connsiteX6" fmla="*/ 31328 w 206170"/>
                    <a:gd name="connsiteY6" fmla="*/ 177119 h 206144"/>
                    <a:gd name="connsiteX7" fmla="*/ 103064 w 206170"/>
                    <a:gd name="connsiteY7" fmla="*/ 206145 h 206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6170" h="206144">
                      <a:moveTo>
                        <a:pt x="103019" y="206145"/>
                      </a:moveTo>
                      <a:lnTo>
                        <a:pt x="104679" y="206145"/>
                      </a:lnTo>
                      <a:cubicBezTo>
                        <a:pt x="161520" y="205248"/>
                        <a:pt x="207011" y="158276"/>
                        <a:pt x="206159" y="101480"/>
                      </a:cubicBezTo>
                      <a:cubicBezTo>
                        <a:pt x="205307" y="44684"/>
                        <a:pt x="157528" y="90"/>
                        <a:pt x="101494" y="0"/>
                      </a:cubicBezTo>
                      <a:cubicBezTo>
                        <a:pt x="73948" y="449"/>
                        <a:pt x="48242" y="11575"/>
                        <a:pt x="29085" y="31314"/>
                      </a:cubicBezTo>
                      <a:cubicBezTo>
                        <a:pt x="9884" y="51099"/>
                        <a:pt x="-435" y="77119"/>
                        <a:pt x="14" y="104665"/>
                      </a:cubicBezTo>
                      <a:cubicBezTo>
                        <a:pt x="463" y="132211"/>
                        <a:pt x="11589" y="157962"/>
                        <a:pt x="31328" y="177119"/>
                      </a:cubicBezTo>
                      <a:cubicBezTo>
                        <a:pt x="50754" y="195871"/>
                        <a:pt x="76101" y="206145"/>
                        <a:pt x="103064" y="206145"/>
                      </a:cubicBezTo>
                      <a:close/>
                    </a:path>
                  </a:pathLst>
                </a:custGeom>
                <a:solidFill>
                  <a:srgbClr val="FFFFFF"/>
                </a:solidFill>
                <a:ln w="44847" cap="flat">
                  <a:noFill/>
                  <a:prstDash val="solid"/>
                  <a:miter/>
                </a:ln>
              </p:spPr>
              <p:txBody>
                <a:bodyPr rtlCol="0" anchor="ctr"/>
                <a:lstStyle/>
                <a:p>
                  <a:endParaRPr lang="en-US"/>
                </a:p>
              </p:txBody>
            </p:sp>
          </p:grpSp>
        </p:grpSp>
      </p:grpSp>
    </p:spTree>
    <p:extLst>
      <p:ext uri="{BB962C8B-B14F-4D97-AF65-F5344CB8AC3E}">
        <p14:creationId xmlns:p14="http://schemas.microsoft.com/office/powerpoint/2010/main" val="388827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54779-B6F0-24FF-FD6B-6A0E8E7567D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D9B42D-EC96-FC16-AD4B-047576C51A4E}"/>
              </a:ext>
            </a:extLst>
          </p:cNvPr>
          <p:cNvSpPr/>
          <p:nvPr/>
        </p:nvSpPr>
        <p:spPr>
          <a:xfrm>
            <a:off x="0" y="0"/>
            <a:ext cx="12192000"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grpSp>
        <p:nvGrpSpPr>
          <p:cNvPr id="1042" name="Group 1041">
            <a:extLst>
              <a:ext uri="{FF2B5EF4-FFF2-40B4-BE49-F238E27FC236}">
                <a16:creationId xmlns:a16="http://schemas.microsoft.com/office/drawing/2014/main" id="{5AA23308-3F4D-30DB-23DC-9956C1FBC2AE}"/>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5B906F65-48D6-F6A0-83E9-086D4DA0B98B}"/>
                </a:ext>
              </a:extLst>
            </p:cNvPr>
            <p:cNvSpPr/>
            <p:nvPr/>
          </p:nvSpPr>
          <p:spPr>
            <a:xfrm>
              <a:off x="-2" y="0"/>
              <a:ext cx="7777356" cy="6858000"/>
            </a:xfrm>
            <a:prstGeom prst="ellipse">
              <a:avLst/>
            </a:prstGeom>
            <a:solidFill>
              <a:schemeClr val="bg1">
                <a:lumMod val="95000"/>
                <a:alpha val="10000"/>
              </a:scheme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0892F431-EBA1-AC22-FA9E-416853664377}"/>
                </a:ext>
              </a:extLst>
            </p:cNvPr>
            <p:cNvSpPr/>
            <p:nvPr/>
          </p:nvSpPr>
          <p:spPr>
            <a:xfrm>
              <a:off x="-3" y="1139131"/>
              <a:ext cx="5184904" cy="4572000"/>
            </a:xfrm>
            <a:prstGeom prst="ellipse">
              <a:avLst/>
            </a:prstGeom>
            <a:solidFill>
              <a:schemeClr val="bg1">
                <a:alpha val="25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A0E8E38E-AE5A-5C9F-D113-5B684E586BDD}"/>
                </a:ext>
              </a:extLst>
            </p:cNvPr>
            <p:cNvSpPr/>
            <p:nvPr/>
          </p:nvSpPr>
          <p:spPr>
            <a:xfrm>
              <a:off x="-3" y="2291423"/>
              <a:ext cx="2592452" cy="2286000"/>
            </a:xfrm>
            <a:prstGeom prst="ellipse">
              <a:avLst/>
            </a:prstGeom>
            <a:solidFill>
              <a:schemeClr val="bg1">
                <a:alpha val="25000"/>
              </a:schemeClr>
            </a:solidFill>
            <a:ln w="8653" cap="flat">
              <a:noFill/>
              <a:prstDash val="solid"/>
              <a:miter/>
            </a:ln>
          </p:spPr>
          <p:txBody>
            <a:bodyPr rtlCol="0" anchor="ctr"/>
            <a:lstStyle/>
            <a:p>
              <a:endParaRPr lang="en-US" b="1" dirty="0"/>
            </a:p>
          </p:txBody>
        </p:sp>
      </p:grpSp>
      <p:sp>
        <p:nvSpPr>
          <p:cNvPr id="3" name="TextBox 2">
            <a:extLst>
              <a:ext uri="{FF2B5EF4-FFF2-40B4-BE49-F238E27FC236}">
                <a16:creationId xmlns:a16="http://schemas.microsoft.com/office/drawing/2014/main" id="{70DD844D-C654-CC07-5CB3-9AE0F59E4DBF}"/>
              </a:ext>
            </a:extLst>
          </p:cNvPr>
          <p:cNvSpPr txBox="1"/>
          <p:nvPr/>
        </p:nvSpPr>
        <p:spPr>
          <a:xfrm>
            <a:off x="249647" y="193612"/>
            <a:ext cx="6258655" cy="646331"/>
          </a:xfrm>
          <a:prstGeom prst="rect">
            <a:avLst/>
          </a:prstGeom>
          <a:noFill/>
          <a:effectLst/>
        </p:spPr>
        <p:txBody>
          <a:bodyPr wrap="square" rtlCol="0">
            <a:spAutoFit/>
          </a:bodyPr>
          <a:lstStyle/>
          <a:p>
            <a:r>
              <a:rPr lang="en-US" sz="3200" dirty="0">
                <a:solidFill>
                  <a:schemeClr val="bg1"/>
                </a:solidFill>
                <a:latin typeface="Century Gothic" panose="020B0502020202020204" pitchFamily="34" charset="0"/>
              </a:rPr>
              <a:t>ICP</a:t>
            </a:r>
            <a:r>
              <a:rPr lang="en-US" sz="3200" dirty="0">
                <a:solidFill>
                  <a:srgbClr val="02096E"/>
                </a:solidFill>
                <a:latin typeface="Century Gothic" panose="020B0502020202020204" pitchFamily="34" charset="0"/>
              </a:rPr>
              <a:t>  </a:t>
            </a:r>
            <a:r>
              <a:rPr lang="en-US" sz="3600" dirty="0">
                <a:solidFill>
                  <a:srgbClr val="6C80C4"/>
                </a:solidFill>
                <a:latin typeface="Century Gothic" panose="020B0502020202020204" pitchFamily="34" charset="0"/>
              </a:rPr>
              <a:t>I</a:t>
            </a:r>
            <a:r>
              <a:rPr lang="en-US" sz="3200" dirty="0">
                <a:solidFill>
                  <a:srgbClr val="02096E"/>
                </a:solidFill>
                <a:latin typeface="Century Gothic" panose="020B0502020202020204" pitchFamily="34" charset="0"/>
              </a:rPr>
              <a:t>  </a:t>
            </a:r>
            <a:r>
              <a:rPr lang="en-US" sz="3200" dirty="0">
                <a:solidFill>
                  <a:schemeClr val="bg1"/>
                </a:solidFill>
                <a:latin typeface="Century Gothic" panose="020B0502020202020204" pitchFamily="34" charset="0"/>
              </a:rPr>
              <a:t>Ideal Customer Profile</a:t>
            </a:r>
          </a:p>
        </p:txBody>
      </p:sp>
      <p:sp>
        <p:nvSpPr>
          <p:cNvPr id="76" name="Rectangle 75">
            <a:extLst>
              <a:ext uri="{FF2B5EF4-FFF2-40B4-BE49-F238E27FC236}">
                <a16:creationId xmlns:a16="http://schemas.microsoft.com/office/drawing/2014/main" id="{23099511-23C3-49E2-5837-E1E7300C32A2}"/>
              </a:ext>
            </a:extLst>
          </p:cNvPr>
          <p:cNvSpPr/>
          <p:nvPr/>
        </p:nvSpPr>
        <p:spPr>
          <a:xfrm>
            <a:off x="244107" y="1338994"/>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77" name="Rounded Rectangle 76">
            <a:extLst>
              <a:ext uri="{FF2B5EF4-FFF2-40B4-BE49-F238E27FC236}">
                <a16:creationId xmlns:a16="http://schemas.microsoft.com/office/drawing/2014/main" id="{9878E2F0-86CB-CF86-DD36-3B8B818595EB}"/>
              </a:ext>
            </a:extLst>
          </p:cNvPr>
          <p:cNvSpPr/>
          <p:nvPr/>
        </p:nvSpPr>
        <p:spPr>
          <a:xfrm>
            <a:off x="244107" y="877113"/>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INDUSTRY</a:t>
            </a:r>
          </a:p>
        </p:txBody>
      </p:sp>
      <p:sp>
        <p:nvSpPr>
          <p:cNvPr id="80" name="Rectangle 79">
            <a:extLst>
              <a:ext uri="{FF2B5EF4-FFF2-40B4-BE49-F238E27FC236}">
                <a16:creationId xmlns:a16="http://schemas.microsoft.com/office/drawing/2014/main" id="{EB917D59-89A0-971D-D39C-CE6A3C4286CB}"/>
              </a:ext>
            </a:extLst>
          </p:cNvPr>
          <p:cNvSpPr/>
          <p:nvPr/>
        </p:nvSpPr>
        <p:spPr>
          <a:xfrm>
            <a:off x="244107" y="3550676"/>
            <a:ext cx="2830149" cy="8129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81" name="Rounded Rectangle 80">
            <a:extLst>
              <a:ext uri="{FF2B5EF4-FFF2-40B4-BE49-F238E27FC236}">
                <a16:creationId xmlns:a16="http://schemas.microsoft.com/office/drawing/2014/main" id="{266F6C3F-2375-09C2-AFE6-DC975F6A3EE5}"/>
              </a:ext>
            </a:extLst>
          </p:cNvPr>
          <p:cNvSpPr/>
          <p:nvPr/>
        </p:nvSpPr>
        <p:spPr>
          <a:xfrm>
            <a:off x="244107" y="3088795"/>
            <a:ext cx="2830149" cy="457200"/>
          </a:xfrm>
          <a:prstGeom prst="roundRect">
            <a:avLst>
              <a:gd name="adj" fmla="val 0"/>
            </a:avLst>
          </a:prstGeom>
          <a:solidFill>
            <a:srgbClr val="18174A"/>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TYPE OF BUSINESS</a:t>
            </a:r>
          </a:p>
        </p:txBody>
      </p:sp>
      <p:sp>
        <p:nvSpPr>
          <p:cNvPr id="82" name="Rectangle 81">
            <a:extLst>
              <a:ext uri="{FF2B5EF4-FFF2-40B4-BE49-F238E27FC236}">
                <a16:creationId xmlns:a16="http://schemas.microsoft.com/office/drawing/2014/main" id="{0853C6E3-C38D-C82A-E8C1-DD972D4538C5}"/>
              </a:ext>
            </a:extLst>
          </p:cNvPr>
          <p:cNvSpPr/>
          <p:nvPr/>
        </p:nvSpPr>
        <p:spPr>
          <a:xfrm>
            <a:off x="244107" y="5019867"/>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83" name="Rounded Rectangle 82">
            <a:extLst>
              <a:ext uri="{FF2B5EF4-FFF2-40B4-BE49-F238E27FC236}">
                <a16:creationId xmlns:a16="http://schemas.microsoft.com/office/drawing/2014/main" id="{24114D7D-CEC3-0395-1BE0-CC204F104493}"/>
              </a:ext>
            </a:extLst>
          </p:cNvPr>
          <p:cNvSpPr/>
          <p:nvPr/>
        </p:nvSpPr>
        <p:spPr>
          <a:xfrm>
            <a:off x="244107" y="4557986"/>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COMPANY SIZE</a:t>
            </a:r>
          </a:p>
        </p:txBody>
      </p:sp>
      <p:sp>
        <p:nvSpPr>
          <p:cNvPr id="92" name="Rectangle 91">
            <a:extLst>
              <a:ext uri="{FF2B5EF4-FFF2-40B4-BE49-F238E27FC236}">
                <a16:creationId xmlns:a16="http://schemas.microsoft.com/office/drawing/2014/main" id="{5E945CBC-B7CE-F71A-B7F3-B0BA7FEEE07A}"/>
              </a:ext>
            </a:extLst>
          </p:cNvPr>
          <p:cNvSpPr/>
          <p:nvPr/>
        </p:nvSpPr>
        <p:spPr>
          <a:xfrm>
            <a:off x="3225352" y="1342085"/>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3" name="Rounded Rectangle 92">
            <a:extLst>
              <a:ext uri="{FF2B5EF4-FFF2-40B4-BE49-F238E27FC236}">
                <a16:creationId xmlns:a16="http://schemas.microsoft.com/office/drawing/2014/main" id="{F26193F4-F7A0-C9AC-0E05-6DF254F0795F}"/>
              </a:ext>
            </a:extLst>
          </p:cNvPr>
          <p:cNvSpPr/>
          <p:nvPr/>
        </p:nvSpPr>
        <p:spPr>
          <a:xfrm>
            <a:off x="3225352" y="880204"/>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LOCATION / MARKET</a:t>
            </a:r>
          </a:p>
        </p:txBody>
      </p:sp>
      <p:sp>
        <p:nvSpPr>
          <p:cNvPr id="94" name="Rectangle 93">
            <a:extLst>
              <a:ext uri="{FF2B5EF4-FFF2-40B4-BE49-F238E27FC236}">
                <a16:creationId xmlns:a16="http://schemas.microsoft.com/office/drawing/2014/main" id="{577FB87E-ECCD-9E69-FAEE-3F0F5BFC7C59}"/>
              </a:ext>
            </a:extLst>
          </p:cNvPr>
          <p:cNvSpPr/>
          <p:nvPr/>
        </p:nvSpPr>
        <p:spPr>
          <a:xfrm>
            <a:off x="3225352" y="5806412"/>
            <a:ext cx="2830149" cy="8129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5" name="Rounded Rectangle 94">
            <a:extLst>
              <a:ext uri="{FF2B5EF4-FFF2-40B4-BE49-F238E27FC236}">
                <a16:creationId xmlns:a16="http://schemas.microsoft.com/office/drawing/2014/main" id="{65E99B06-DF9D-DBD8-ECAD-078C25A78CF2}"/>
              </a:ext>
            </a:extLst>
          </p:cNvPr>
          <p:cNvSpPr/>
          <p:nvPr/>
        </p:nvSpPr>
        <p:spPr>
          <a:xfrm>
            <a:off x="3225352" y="5344531"/>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TECH STACK</a:t>
            </a:r>
          </a:p>
        </p:txBody>
      </p:sp>
      <p:sp>
        <p:nvSpPr>
          <p:cNvPr id="96" name="Rectangle 95">
            <a:extLst>
              <a:ext uri="{FF2B5EF4-FFF2-40B4-BE49-F238E27FC236}">
                <a16:creationId xmlns:a16="http://schemas.microsoft.com/office/drawing/2014/main" id="{7C9D3DDA-F24D-6856-1FF4-B02AAA7D0A4B}"/>
              </a:ext>
            </a:extLst>
          </p:cNvPr>
          <p:cNvSpPr/>
          <p:nvPr/>
        </p:nvSpPr>
        <p:spPr>
          <a:xfrm>
            <a:off x="3225352" y="3545995"/>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7" name="Rounded Rectangle 96">
            <a:extLst>
              <a:ext uri="{FF2B5EF4-FFF2-40B4-BE49-F238E27FC236}">
                <a16:creationId xmlns:a16="http://schemas.microsoft.com/office/drawing/2014/main" id="{87316DAB-A3D7-DD0D-A397-720844DA342A}"/>
              </a:ext>
            </a:extLst>
          </p:cNvPr>
          <p:cNvSpPr/>
          <p:nvPr/>
        </p:nvSpPr>
        <p:spPr>
          <a:xfrm>
            <a:off x="3225352" y="3084114"/>
            <a:ext cx="2830149" cy="457200"/>
          </a:xfrm>
          <a:prstGeom prst="roundRect">
            <a:avLst>
              <a:gd name="adj" fmla="val 0"/>
            </a:avLst>
          </a:prstGeom>
          <a:solidFill>
            <a:srgbClr val="060F7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REVENUE</a:t>
            </a:r>
          </a:p>
        </p:txBody>
      </p:sp>
      <p:sp>
        <p:nvSpPr>
          <p:cNvPr id="98" name="Rectangle 97">
            <a:extLst>
              <a:ext uri="{FF2B5EF4-FFF2-40B4-BE49-F238E27FC236}">
                <a16:creationId xmlns:a16="http://schemas.microsoft.com/office/drawing/2014/main" id="{07A506E1-376F-11DA-62F2-B9BE005EA63D}"/>
              </a:ext>
            </a:extLst>
          </p:cNvPr>
          <p:cNvSpPr/>
          <p:nvPr/>
        </p:nvSpPr>
        <p:spPr>
          <a:xfrm>
            <a:off x="6206598" y="1339969"/>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9" name="Rounded Rectangle 98">
            <a:extLst>
              <a:ext uri="{FF2B5EF4-FFF2-40B4-BE49-F238E27FC236}">
                <a16:creationId xmlns:a16="http://schemas.microsoft.com/office/drawing/2014/main" id="{C51B8DA5-DC09-6306-7E16-081C6EC38CBF}"/>
              </a:ext>
            </a:extLst>
          </p:cNvPr>
          <p:cNvSpPr/>
          <p:nvPr/>
        </p:nvSpPr>
        <p:spPr>
          <a:xfrm>
            <a:off x="6206598" y="878088"/>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INVESTMENT</a:t>
            </a:r>
          </a:p>
        </p:txBody>
      </p:sp>
      <p:sp>
        <p:nvSpPr>
          <p:cNvPr id="100" name="Rectangle 99">
            <a:extLst>
              <a:ext uri="{FF2B5EF4-FFF2-40B4-BE49-F238E27FC236}">
                <a16:creationId xmlns:a16="http://schemas.microsoft.com/office/drawing/2014/main" id="{C65E02A6-7B66-C78A-C8A5-D5ABDE4F0982}"/>
              </a:ext>
            </a:extLst>
          </p:cNvPr>
          <p:cNvSpPr/>
          <p:nvPr/>
        </p:nvSpPr>
        <p:spPr>
          <a:xfrm>
            <a:off x="6206598" y="4320719"/>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1" name="Rounded Rectangle 100">
            <a:extLst>
              <a:ext uri="{FF2B5EF4-FFF2-40B4-BE49-F238E27FC236}">
                <a16:creationId xmlns:a16="http://schemas.microsoft.com/office/drawing/2014/main" id="{00802FF7-59A3-1EC1-A30C-403BEAA353BF}"/>
              </a:ext>
            </a:extLst>
          </p:cNvPr>
          <p:cNvSpPr/>
          <p:nvPr/>
        </p:nvSpPr>
        <p:spPr>
          <a:xfrm>
            <a:off x="6206598" y="3858838"/>
            <a:ext cx="2830149" cy="457200"/>
          </a:xfrm>
          <a:prstGeom prst="roundRect">
            <a:avLst>
              <a:gd name="adj" fmla="val 0"/>
            </a:avLst>
          </a:prstGeom>
          <a:solidFill>
            <a:srgbClr val="060F7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WORK STYLE</a:t>
            </a:r>
          </a:p>
        </p:txBody>
      </p:sp>
      <p:sp>
        <p:nvSpPr>
          <p:cNvPr id="102" name="Rectangle 101">
            <a:extLst>
              <a:ext uri="{FF2B5EF4-FFF2-40B4-BE49-F238E27FC236}">
                <a16:creationId xmlns:a16="http://schemas.microsoft.com/office/drawing/2014/main" id="{5C2C6836-C55A-5DD0-0C2B-60275DC9F378}"/>
              </a:ext>
            </a:extLst>
          </p:cNvPr>
          <p:cNvSpPr/>
          <p:nvPr/>
        </p:nvSpPr>
        <p:spPr>
          <a:xfrm>
            <a:off x="6206598" y="5811093"/>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3" name="Rounded Rectangle 102">
            <a:extLst>
              <a:ext uri="{FF2B5EF4-FFF2-40B4-BE49-F238E27FC236}">
                <a16:creationId xmlns:a16="http://schemas.microsoft.com/office/drawing/2014/main" id="{D07EF367-4547-C0FF-87B6-6E95AFCD9C6F}"/>
              </a:ext>
            </a:extLst>
          </p:cNvPr>
          <p:cNvSpPr/>
          <p:nvPr/>
        </p:nvSpPr>
        <p:spPr>
          <a:xfrm>
            <a:off x="6206598" y="5349212"/>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PAIN POINT</a:t>
            </a:r>
          </a:p>
        </p:txBody>
      </p:sp>
      <p:sp>
        <p:nvSpPr>
          <p:cNvPr id="104" name="Rectangle 103">
            <a:extLst>
              <a:ext uri="{FF2B5EF4-FFF2-40B4-BE49-F238E27FC236}">
                <a16:creationId xmlns:a16="http://schemas.microsoft.com/office/drawing/2014/main" id="{C6242D28-1DEC-1F19-5EF7-3B4685AD9810}"/>
              </a:ext>
            </a:extLst>
          </p:cNvPr>
          <p:cNvSpPr/>
          <p:nvPr/>
        </p:nvSpPr>
        <p:spPr>
          <a:xfrm>
            <a:off x="9187843" y="1343060"/>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5" name="Rounded Rectangle 104">
            <a:extLst>
              <a:ext uri="{FF2B5EF4-FFF2-40B4-BE49-F238E27FC236}">
                <a16:creationId xmlns:a16="http://schemas.microsoft.com/office/drawing/2014/main" id="{D92F4D0D-C4AD-425D-6E42-229D06604583}"/>
              </a:ext>
            </a:extLst>
          </p:cNvPr>
          <p:cNvSpPr/>
          <p:nvPr/>
        </p:nvSpPr>
        <p:spPr>
          <a:xfrm>
            <a:off x="9187843" y="881179"/>
            <a:ext cx="2830149" cy="457200"/>
          </a:xfrm>
          <a:prstGeom prst="roundRect">
            <a:avLst>
              <a:gd name="adj" fmla="val 0"/>
            </a:avLst>
          </a:prstGeom>
          <a:solidFill>
            <a:srgbClr val="18174A"/>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GOAL</a:t>
            </a:r>
          </a:p>
        </p:txBody>
      </p:sp>
      <p:sp>
        <p:nvSpPr>
          <p:cNvPr id="106" name="Rectangle 105">
            <a:extLst>
              <a:ext uri="{FF2B5EF4-FFF2-40B4-BE49-F238E27FC236}">
                <a16:creationId xmlns:a16="http://schemas.microsoft.com/office/drawing/2014/main" id="{2EEE77F0-B01E-5AFE-793C-554B46493427}"/>
              </a:ext>
            </a:extLst>
          </p:cNvPr>
          <p:cNvSpPr/>
          <p:nvPr/>
        </p:nvSpPr>
        <p:spPr>
          <a:xfrm>
            <a:off x="9187843" y="3554742"/>
            <a:ext cx="2830149" cy="8129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7" name="Rounded Rectangle 106">
            <a:extLst>
              <a:ext uri="{FF2B5EF4-FFF2-40B4-BE49-F238E27FC236}">
                <a16:creationId xmlns:a16="http://schemas.microsoft.com/office/drawing/2014/main" id="{513CB35F-E76F-B089-5E00-5FCD9A03B438}"/>
              </a:ext>
            </a:extLst>
          </p:cNvPr>
          <p:cNvSpPr/>
          <p:nvPr/>
        </p:nvSpPr>
        <p:spPr>
          <a:xfrm>
            <a:off x="9187843" y="3092861"/>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300" dirty="0">
                <a:solidFill>
                  <a:srgbClr val="C9C9F5"/>
                </a:solidFill>
                <a:latin typeface="Century Gothic" panose="020B0502020202020204" pitchFamily="34" charset="0"/>
              </a:rPr>
              <a:t>BUDGET</a:t>
            </a:r>
          </a:p>
        </p:txBody>
      </p:sp>
      <p:sp>
        <p:nvSpPr>
          <p:cNvPr id="108" name="Rectangle 107">
            <a:extLst>
              <a:ext uri="{FF2B5EF4-FFF2-40B4-BE49-F238E27FC236}">
                <a16:creationId xmlns:a16="http://schemas.microsoft.com/office/drawing/2014/main" id="{1B1010E0-1D68-8A33-BBF9-83AB9D0163B8}"/>
              </a:ext>
            </a:extLst>
          </p:cNvPr>
          <p:cNvSpPr/>
          <p:nvPr/>
        </p:nvSpPr>
        <p:spPr>
          <a:xfrm>
            <a:off x="9187843" y="5023933"/>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9" name="Rounded Rectangle 108">
            <a:extLst>
              <a:ext uri="{FF2B5EF4-FFF2-40B4-BE49-F238E27FC236}">
                <a16:creationId xmlns:a16="http://schemas.microsoft.com/office/drawing/2014/main" id="{D68F3BBD-F0BA-598F-D412-CD4B9EAD6003}"/>
              </a:ext>
            </a:extLst>
          </p:cNvPr>
          <p:cNvSpPr/>
          <p:nvPr/>
        </p:nvSpPr>
        <p:spPr>
          <a:xfrm>
            <a:off x="9187843" y="4562052"/>
            <a:ext cx="2830149" cy="457200"/>
          </a:xfrm>
          <a:prstGeom prst="roundRect">
            <a:avLst>
              <a:gd name="adj" fmla="val 0"/>
            </a:avLst>
          </a:prstGeom>
          <a:solidFill>
            <a:srgbClr val="060F7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dirty="0">
                <a:solidFill>
                  <a:srgbClr val="C9C9F5"/>
                </a:solidFill>
                <a:latin typeface="Century Gothic" panose="020B0502020202020204" pitchFamily="34" charset="0"/>
              </a:rPr>
              <a:t>WHERE USERS SPEND TIME</a:t>
            </a:r>
          </a:p>
        </p:txBody>
      </p:sp>
      <p:sp>
        <p:nvSpPr>
          <p:cNvPr id="114" name="Rectangle 113">
            <a:extLst>
              <a:ext uri="{FF2B5EF4-FFF2-40B4-BE49-F238E27FC236}">
                <a16:creationId xmlns:a16="http://schemas.microsoft.com/office/drawing/2014/main" id="{2B0B9C93-25FB-CFF8-AB54-648951B5AE58}"/>
              </a:ext>
            </a:extLst>
          </p:cNvPr>
          <p:cNvSpPr/>
          <p:nvPr/>
        </p:nvSpPr>
        <p:spPr>
          <a:xfrm>
            <a:off x="6206598" y="2830344"/>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dirty="0">
                <a:solidFill>
                  <a:srgbClr val="02086E"/>
                </a:solidFill>
                <a:latin typeface="Century Gothic" panose="020B0502020202020204" pitchFamily="34" charset="0"/>
              </a:rPr>
              <a:t>13 Years</a:t>
            </a:r>
          </a:p>
        </p:txBody>
      </p:sp>
      <p:sp>
        <p:nvSpPr>
          <p:cNvPr id="115" name="Rounded Rectangle 114">
            <a:extLst>
              <a:ext uri="{FF2B5EF4-FFF2-40B4-BE49-F238E27FC236}">
                <a16:creationId xmlns:a16="http://schemas.microsoft.com/office/drawing/2014/main" id="{0CD418BF-594C-B29F-D228-EA88C0AC2A4B}"/>
              </a:ext>
            </a:extLst>
          </p:cNvPr>
          <p:cNvSpPr/>
          <p:nvPr/>
        </p:nvSpPr>
        <p:spPr>
          <a:xfrm>
            <a:off x="6206598" y="2368463"/>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COMPANY AGE</a:t>
            </a:r>
          </a:p>
        </p:txBody>
      </p:sp>
      <p:grpSp>
        <p:nvGrpSpPr>
          <p:cNvPr id="6" name="Group 5">
            <a:extLst>
              <a:ext uri="{FF2B5EF4-FFF2-40B4-BE49-F238E27FC236}">
                <a16:creationId xmlns:a16="http://schemas.microsoft.com/office/drawing/2014/main" id="{E07519C1-CF55-981C-B2AF-50F95634B7CB}"/>
              </a:ext>
            </a:extLst>
          </p:cNvPr>
          <p:cNvGrpSpPr>
            <a:grpSpLocks noChangeAspect="1"/>
          </p:cNvGrpSpPr>
          <p:nvPr/>
        </p:nvGrpSpPr>
        <p:grpSpPr>
          <a:xfrm>
            <a:off x="10600967" y="6148064"/>
            <a:ext cx="1325880" cy="625573"/>
            <a:chOff x="7146234" y="4423550"/>
            <a:chExt cx="4850063" cy="2288344"/>
          </a:xfrm>
          <a:solidFill>
            <a:srgbClr val="D0D3DE"/>
          </a:solidFill>
          <a:effectLst/>
        </p:grpSpPr>
        <p:grpSp>
          <p:nvGrpSpPr>
            <p:cNvPr id="9" name="Group 8">
              <a:extLst>
                <a:ext uri="{FF2B5EF4-FFF2-40B4-BE49-F238E27FC236}">
                  <a16:creationId xmlns:a16="http://schemas.microsoft.com/office/drawing/2014/main" id="{43C275F4-156C-89D4-4482-C67E4193DCFB}"/>
                </a:ext>
              </a:extLst>
            </p:cNvPr>
            <p:cNvGrpSpPr/>
            <p:nvPr/>
          </p:nvGrpSpPr>
          <p:grpSpPr>
            <a:xfrm>
              <a:off x="7146234" y="4423550"/>
              <a:ext cx="4850063" cy="2288344"/>
              <a:chOff x="7146234" y="4423550"/>
              <a:chExt cx="4850063" cy="2288344"/>
            </a:xfrm>
            <a:grpFill/>
          </p:grpSpPr>
          <p:grpSp>
            <p:nvGrpSpPr>
              <p:cNvPr id="14" name="Graphic 3">
                <a:extLst>
                  <a:ext uri="{FF2B5EF4-FFF2-40B4-BE49-F238E27FC236}">
                    <a16:creationId xmlns:a16="http://schemas.microsoft.com/office/drawing/2014/main" id="{B30F50DE-0DC7-CE31-0E90-B1DB6DA148EF}"/>
                  </a:ext>
                </a:extLst>
              </p:cNvPr>
              <p:cNvGrpSpPr/>
              <p:nvPr/>
            </p:nvGrpSpPr>
            <p:grpSpPr>
              <a:xfrm>
                <a:off x="7146234" y="4423550"/>
                <a:ext cx="4850063" cy="1754651"/>
                <a:chOff x="0" y="0"/>
                <a:chExt cx="2642190" cy="956167"/>
              </a:xfrm>
              <a:grpFill/>
            </p:grpSpPr>
            <p:sp>
              <p:nvSpPr>
                <p:cNvPr id="67" name="Freeform 66">
                  <a:extLst>
                    <a:ext uri="{FF2B5EF4-FFF2-40B4-BE49-F238E27FC236}">
                      <a16:creationId xmlns:a16="http://schemas.microsoft.com/office/drawing/2014/main" id="{B4827737-82B9-039F-9833-AB1B92B924FF}"/>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rgbClr val="6C80C4">
                        <a:alpha val="75000"/>
                      </a:srgbClr>
                    </a:gs>
                    <a:gs pos="26000">
                      <a:srgbClr val="3314B3"/>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D062AE72-A703-F9B6-DA94-2AC00B807202}"/>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rgbClr val="6C80C4">
                        <a:alpha val="75000"/>
                      </a:srgbClr>
                    </a:gs>
                    <a:gs pos="26000">
                      <a:srgbClr val="3314B3"/>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3" name="Freeform 72">
                  <a:extLst>
                    <a:ext uri="{FF2B5EF4-FFF2-40B4-BE49-F238E27FC236}">
                      <a16:creationId xmlns:a16="http://schemas.microsoft.com/office/drawing/2014/main" id="{670C01EB-90D3-E56A-944F-044F1FE506E6}"/>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rgbClr val="6C80C4">
                        <a:alpha val="75000"/>
                      </a:srgbClr>
                    </a:gs>
                    <a:gs pos="26000">
                      <a:srgbClr val="3314B3"/>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5" name="Group 14">
                <a:extLst>
                  <a:ext uri="{FF2B5EF4-FFF2-40B4-BE49-F238E27FC236}">
                    <a16:creationId xmlns:a16="http://schemas.microsoft.com/office/drawing/2014/main" id="{85D4299A-D066-E964-8E20-9DA835A8EAAA}"/>
                  </a:ext>
                </a:extLst>
              </p:cNvPr>
              <p:cNvGrpSpPr>
                <a:grpSpLocks noChangeAspect="1"/>
              </p:cNvGrpSpPr>
              <p:nvPr/>
            </p:nvGrpSpPr>
            <p:grpSpPr>
              <a:xfrm>
                <a:off x="7146234" y="6320753"/>
                <a:ext cx="4846320" cy="391141"/>
                <a:chOff x="4725585" y="3319895"/>
                <a:chExt cx="2747209" cy="221724"/>
              </a:xfrm>
              <a:grpFill/>
            </p:grpSpPr>
            <p:sp>
              <p:nvSpPr>
                <p:cNvPr id="16" name="Freeform 15">
                  <a:extLst>
                    <a:ext uri="{FF2B5EF4-FFF2-40B4-BE49-F238E27FC236}">
                      <a16:creationId xmlns:a16="http://schemas.microsoft.com/office/drawing/2014/main" id="{E6DC84D0-1508-2D6C-89E8-FC0B5DDB6397}"/>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210F7FFF-7654-4698-FA13-F3CE28019375}"/>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4A8B0B1-1F33-9D59-B518-6AFA29384010}"/>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865CC03-9535-6DC7-9AA5-AB38CC161269}"/>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B080B480-E41E-CF8D-5368-694E9D3E879B}"/>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562D0C80-A99D-BB70-FA95-2B2CD02101AB}"/>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45E9FD8D-97CE-BDF5-1EDC-62EA34FCE425}"/>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AE3BDA48-45CF-E85A-0AB4-21576EE31C28}"/>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885D85AA-8FAA-85C5-4DB3-7BFA750F6CAB}"/>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E171219-9B19-E917-F5BD-42639F214A18}"/>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8793D77C-277B-FC5B-7811-A4C547D6A1D1}"/>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2FB33144-6580-39A0-77F1-4EB86635F583}"/>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2C184A80-3029-6598-1DAC-D09805460B29}"/>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D782DCDB-86EA-3417-6392-C551F48B76D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9123524B-7BB5-09F9-132C-D355DE1B429C}"/>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42FDD746-CACF-9732-E256-0D46009D7894}"/>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4841F99B-292A-E2AB-5EDF-124B21C5BFE3}"/>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4BA0F1C0-53F3-3703-D658-5B69ACECD002}"/>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448891A9-7454-3EA0-93C7-92ED740326C9}"/>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1C8AE2BA-BDD0-53A0-220D-68FEF6D5974B}"/>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6A5F0242-8B87-E8C6-4BDD-B77C599E647F}"/>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88AE1B7D-CB6A-736D-B03B-544A18E44819}"/>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10" name="Freeform 9">
              <a:extLst>
                <a:ext uri="{FF2B5EF4-FFF2-40B4-BE49-F238E27FC236}">
                  <a16:creationId xmlns:a16="http://schemas.microsoft.com/office/drawing/2014/main" id="{DCA7D217-623B-4C3B-AA4A-FD505FAA2484}"/>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pic>
        <p:nvPicPr>
          <p:cNvPr id="118" name="Picture 117" descr="A white outline of a person with a star&#10;&#10;Description automatically generated">
            <a:extLst>
              <a:ext uri="{FF2B5EF4-FFF2-40B4-BE49-F238E27FC236}">
                <a16:creationId xmlns:a16="http://schemas.microsoft.com/office/drawing/2014/main" id="{45CE5EEC-5F12-EBF2-9FBF-E0D94905A7B9}"/>
              </a:ext>
            </a:extLst>
          </p:cNvPr>
          <p:cNvPicPr>
            <a:picLocks noChangeAspect="1"/>
          </p:cNvPicPr>
          <p:nvPr/>
        </p:nvPicPr>
        <p:blipFill>
          <a:blip r:embed="rId2"/>
          <a:stretch>
            <a:fillRect/>
          </a:stretch>
        </p:blipFill>
        <p:spPr>
          <a:xfrm>
            <a:off x="10904282" y="87516"/>
            <a:ext cx="1113710" cy="1113710"/>
          </a:xfrm>
          <a:prstGeom prst="rect">
            <a:avLst/>
          </a:prstGeom>
        </p:spPr>
      </p:pic>
    </p:spTree>
    <p:extLst>
      <p:ext uri="{BB962C8B-B14F-4D97-AF65-F5344CB8AC3E}">
        <p14:creationId xmlns:p14="http://schemas.microsoft.com/office/powerpoint/2010/main" val="145786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337BF-4D68-D7C9-22A4-0C16DBDB6C54}"/>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2E8C60E9-DECB-6D51-3424-A2589665D87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5A1BE082-07A1-036C-BE71-2FA6064960A5}"/>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01537BF7-6E63-7750-49FA-1FADF7813D1F}"/>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40421E2C-2302-F25B-74D6-257580D9F478}"/>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 name="Rectangle 7">
            <a:extLst>
              <a:ext uri="{FF2B5EF4-FFF2-40B4-BE49-F238E27FC236}">
                <a16:creationId xmlns:a16="http://schemas.microsoft.com/office/drawing/2014/main" id="{1C15415E-4874-7092-0947-00389CFDE3F8}"/>
              </a:ext>
            </a:extLst>
          </p:cNvPr>
          <p:cNvSpPr/>
          <p:nvPr/>
        </p:nvSpPr>
        <p:spPr>
          <a:xfrm>
            <a:off x="1843736" y="877113"/>
            <a:ext cx="8830989"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2A1DD52B-78BE-C0B9-035B-90C5F45B00B5}"/>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Content Strategy</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2A95EE7B-D032-8BDD-B4E9-1170F385EDC4}"/>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Include customized content that’s tailored to resonate with each buyer persona.</a:t>
            </a:r>
          </a:p>
        </p:txBody>
      </p:sp>
      <p:sp>
        <p:nvSpPr>
          <p:cNvPr id="7" name="Rounded Rectangle 6">
            <a:extLst>
              <a:ext uri="{FF2B5EF4-FFF2-40B4-BE49-F238E27FC236}">
                <a16:creationId xmlns:a16="http://schemas.microsoft.com/office/drawing/2014/main" id="{8053D55F-5115-1ADA-07CE-BB98A4897C96}"/>
              </a:ext>
            </a:extLst>
          </p:cNvPr>
          <p:cNvSpPr/>
          <p:nvPr/>
        </p:nvSpPr>
        <p:spPr>
          <a:xfrm>
            <a:off x="249004" y="877113"/>
            <a:ext cx="1857588"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STRATEGY STATEMENT</a:t>
            </a:r>
          </a:p>
        </p:txBody>
      </p:sp>
      <p:graphicFrame>
        <p:nvGraphicFramePr>
          <p:cNvPr id="9" name="Google Shape;173;p34">
            <a:extLst>
              <a:ext uri="{FF2B5EF4-FFF2-40B4-BE49-F238E27FC236}">
                <a16:creationId xmlns:a16="http://schemas.microsoft.com/office/drawing/2014/main" id="{F8FCD39B-7BD5-4536-C269-C0A97D603FB9}"/>
              </a:ext>
            </a:extLst>
          </p:cNvPr>
          <p:cNvGraphicFramePr/>
          <p:nvPr>
            <p:extLst>
              <p:ext uri="{D42A27DB-BD31-4B8C-83A1-F6EECF244321}">
                <p14:modId xmlns:p14="http://schemas.microsoft.com/office/powerpoint/2010/main" val="1037967958"/>
              </p:ext>
            </p:extLst>
          </p:nvPr>
        </p:nvGraphicFramePr>
        <p:xfrm>
          <a:off x="271419" y="1919211"/>
          <a:ext cx="11654405" cy="3915448"/>
        </p:xfrm>
        <a:graphic>
          <a:graphicData uri="http://schemas.openxmlformats.org/drawingml/2006/table">
            <a:tbl>
              <a:tblPr>
                <a:noFill/>
              </a:tblPr>
              <a:tblGrid>
                <a:gridCol w="2662574">
                  <a:extLst>
                    <a:ext uri="{9D8B030D-6E8A-4147-A177-3AD203B41FA5}">
                      <a16:colId xmlns:a16="http://schemas.microsoft.com/office/drawing/2014/main" val="20005"/>
                    </a:ext>
                  </a:extLst>
                </a:gridCol>
                <a:gridCol w="8991831">
                  <a:extLst>
                    <a:ext uri="{9D8B030D-6E8A-4147-A177-3AD203B41FA5}">
                      <a16:colId xmlns:a16="http://schemas.microsoft.com/office/drawing/2014/main" val="20006"/>
                    </a:ext>
                  </a:extLst>
                </a:gridCol>
              </a:tblGrid>
              <a:tr h="483728">
                <a:tc>
                  <a:txBody>
                    <a:bodyPr/>
                    <a:lstStyle/>
                    <a:p>
                      <a:pPr marL="0" lvl="0" indent="0" algn="l" rtl="0">
                        <a:spcBef>
                          <a:spcPts val="0"/>
                        </a:spcBef>
                        <a:spcAft>
                          <a:spcPts val="0"/>
                        </a:spcAft>
                        <a:buClr>
                          <a:schemeClr val="dk1"/>
                        </a:buClr>
                        <a:buSzPts val="1100"/>
                        <a:buFont typeface="Arial"/>
                        <a:buNone/>
                      </a:pPr>
                      <a:r>
                        <a:rPr lang="en" sz="1400" b="1" dirty="0">
                          <a:solidFill>
                            <a:schemeClr val="lt1"/>
                          </a:solidFill>
                          <a:latin typeface="Century Gothic" panose="020B0502020202020204" pitchFamily="34" charset="0"/>
                          <a:ea typeface="Inter"/>
                          <a:cs typeface="Inter"/>
                          <a:sym typeface="Inter"/>
                        </a:rPr>
                        <a:t>Buyer Persona</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l" rtl="0">
                        <a:spcBef>
                          <a:spcPts val="0"/>
                        </a:spcBef>
                        <a:spcAft>
                          <a:spcPts val="0"/>
                        </a:spcAft>
                        <a:buNone/>
                      </a:pPr>
                      <a:r>
                        <a:rPr lang="en" sz="1400" b="1" dirty="0">
                          <a:solidFill>
                            <a:schemeClr val="lt1"/>
                          </a:solidFill>
                          <a:latin typeface="Century Gothic" panose="020B0502020202020204" pitchFamily="34" charset="0"/>
                          <a:ea typeface="Inter"/>
                          <a:cs typeface="Inter"/>
                          <a:sym typeface="Inter"/>
                        </a:rPr>
                        <a:t>Custom Content</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extLst>
                  <a:ext uri="{0D108BD9-81ED-4DB2-BD59-A6C34878D82A}">
                    <a16:rowId xmlns:a16="http://schemas.microsoft.com/office/drawing/2014/main" val="10000"/>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One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r>
                        <a:rPr lang="en-US" sz="1600" b="0" i="0" u="none" strike="noStrike" dirty="0">
                          <a:solidFill>
                            <a:srgbClr val="02086E"/>
                          </a:solidFill>
                          <a:effectLst/>
                          <a:latin typeface="Century Gothic" panose="020B0502020202020204" pitchFamily="34" charset="0"/>
                        </a:rPr>
                        <a:t>Text</a:t>
                      </a: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2"/>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Two</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4"/>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Three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6"/>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Four</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2913590235"/>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Five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8"/>
                  </a:ext>
                </a:extLst>
              </a:tr>
            </a:tbl>
          </a:graphicData>
        </a:graphic>
      </p:graphicFrame>
      <p:grpSp>
        <p:nvGrpSpPr>
          <p:cNvPr id="2" name="Group 1">
            <a:extLst>
              <a:ext uri="{FF2B5EF4-FFF2-40B4-BE49-F238E27FC236}">
                <a16:creationId xmlns:a16="http://schemas.microsoft.com/office/drawing/2014/main" id="{92EA5A62-A7D8-A186-901D-45D56A36E7ED}"/>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DF3681EB-B754-DE21-5E1F-7ABAD109D01A}"/>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0B8B7770-3FB2-FE32-D020-FB3A27FD9D82}"/>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140B6632-8B92-4B95-D8D4-2D0EF0811929}"/>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B4A6CB16-D45C-8993-3A4C-5303CC5F1414}"/>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75131E00-1DBA-1F38-575F-F5E1C0D83CEF}"/>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91D91E9B-3D19-E7F0-2F33-00B4EC390F56}"/>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0FA8C22E-38E3-60E7-61D9-48CC479E96E0}"/>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D1D74E04-8620-526B-7C6C-E29C5D3B7712}"/>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6CF34B5-697E-E6E5-1428-3D7B0C62D2B7}"/>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EAF7180C-64B2-4E7D-1BE8-3BB4005DEBD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D1AFC0C0-8A54-33B9-021C-AE94F30F445E}"/>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7008886-6894-6E00-1B3C-FB6C0E133557}"/>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9943713-8744-67C9-213D-E22B57B1AC8B}"/>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87DC5A9-FB3F-EC6E-E969-A02A52AF0B14}"/>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9EDC924-3F3D-E369-8B55-4F8C03CFDA80}"/>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64A04400-CCBC-7DBE-4143-8D06D3F0D324}"/>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66665EFB-5857-B150-7645-9F315D30C393}"/>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87FB49D4-8A16-C73A-C80F-14C65F90E1BB}"/>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10EA5CB-1F6C-95B9-4327-C92988DD6448}"/>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1C124BDA-18D6-CA71-E055-AE672365BEB2}"/>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ED966736-A0A1-47DE-2118-2E3D5DAA3AB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661F9E59-3C57-5EBB-152E-0502904498AD}"/>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7FE5AA51-6211-2370-8238-D53F5F88A5B2}"/>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A1CF418B-099D-9642-E72E-DEA3B71A05B6}"/>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9AC681AB-9366-D23A-8CC4-29BAB6BDA910}"/>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557240E-22ED-1207-79EA-4FD92FF937EB}"/>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3928D28-C8DD-9881-B2C8-7013A67259D4}"/>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953B5E93-545D-D793-49A5-9E82FBC4313D}"/>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7C2D5043-3592-9237-1D33-81225C58B24E}"/>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42C10640-395B-C3E5-F2F3-9B1E322B2AFB}"/>
              </a:ext>
            </a:extLst>
          </p:cNvPr>
          <p:cNvGrpSpPr>
            <a:grpSpLocks noChangeAspect="1"/>
          </p:cNvGrpSpPr>
          <p:nvPr/>
        </p:nvGrpSpPr>
        <p:grpSpPr>
          <a:xfrm>
            <a:off x="10182293" y="694134"/>
            <a:ext cx="1505183" cy="1081673"/>
            <a:chOff x="6545601" y="5688578"/>
            <a:chExt cx="602470" cy="432955"/>
          </a:xfrm>
          <a:solidFill>
            <a:srgbClr val="2715A9"/>
          </a:solidFill>
        </p:grpSpPr>
        <p:sp>
          <p:nvSpPr>
            <p:cNvPr id="6" name="Freeform 5">
              <a:extLst>
                <a:ext uri="{FF2B5EF4-FFF2-40B4-BE49-F238E27FC236}">
                  <a16:creationId xmlns:a16="http://schemas.microsoft.com/office/drawing/2014/main" id="{207EAB96-BCA9-C118-DA49-AB4DE908E273}"/>
                </a:ext>
              </a:extLst>
            </p:cNvPr>
            <p:cNvSpPr/>
            <p:nvPr/>
          </p:nvSpPr>
          <p:spPr>
            <a:xfrm>
              <a:off x="6558201" y="5701304"/>
              <a:ext cx="125469" cy="125469"/>
            </a:xfrm>
            <a:custGeom>
              <a:avLst/>
              <a:gdLst>
                <a:gd name="connsiteX0" fmla="*/ 125470 w 125469"/>
                <a:gd name="connsiteY0" fmla="*/ 62735 h 125469"/>
                <a:gd name="connsiteX1" fmla="*/ 62735 w 125469"/>
                <a:gd name="connsiteY1" fmla="*/ 125470 h 125469"/>
                <a:gd name="connsiteX2" fmla="*/ 0 w 125469"/>
                <a:gd name="connsiteY2" fmla="*/ 62735 h 125469"/>
                <a:gd name="connsiteX3" fmla="*/ 62735 w 125469"/>
                <a:gd name="connsiteY3" fmla="*/ 0 h 125469"/>
                <a:gd name="connsiteX4" fmla="*/ 125470 w 125469"/>
                <a:gd name="connsiteY4" fmla="*/ 62735 h 125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469" h="125469">
                  <a:moveTo>
                    <a:pt x="125470" y="62735"/>
                  </a:moveTo>
                  <a:cubicBezTo>
                    <a:pt x="125470" y="97382"/>
                    <a:pt x="97382" y="125470"/>
                    <a:pt x="62735" y="125470"/>
                  </a:cubicBezTo>
                  <a:cubicBezTo>
                    <a:pt x="28087" y="125470"/>
                    <a:pt x="0" y="97382"/>
                    <a:pt x="0" y="62735"/>
                  </a:cubicBezTo>
                  <a:cubicBezTo>
                    <a:pt x="0" y="28087"/>
                    <a:pt x="28087" y="0"/>
                    <a:pt x="62735" y="0"/>
                  </a:cubicBezTo>
                  <a:cubicBezTo>
                    <a:pt x="97382" y="0"/>
                    <a:pt x="125470" y="28087"/>
                    <a:pt x="125470" y="62735"/>
                  </a:cubicBezTo>
                  <a:close/>
                </a:path>
              </a:pathLst>
            </a:custGeom>
            <a:solidFill>
              <a:srgbClr val="E9ECF7"/>
            </a:solidFill>
            <a:ln w="1250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FDE78F3-FA70-BB4B-E6ED-1A4D76493C84}"/>
                </a:ext>
              </a:extLst>
            </p:cNvPr>
            <p:cNvSpPr/>
            <p:nvPr/>
          </p:nvSpPr>
          <p:spPr>
            <a:xfrm>
              <a:off x="6896969" y="6033798"/>
              <a:ext cx="62734" cy="62734"/>
            </a:xfrm>
            <a:custGeom>
              <a:avLst/>
              <a:gdLst>
                <a:gd name="connsiteX0" fmla="*/ 62735 w 62734"/>
                <a:gd name="connsiteY0" fmla="*/ 31367 h 62734"/>
                <a:gd name="connsiteX1" fmla="*/ 31367 w 62734"/>
                <a:gd name="connsiteY1" fmla="*/ 62735 h 62734"/>
                <a:gd name="connsiteX2" fmla="*/ 0 w 62734"/>
                <a:gd name="connsiteY2" fmla="*/ 31367 h 62734"/>
                <a:gd name="connsiteX3" fmla="*/ 31367 w 62734"/>
                <a:gd name="connsiteY3" fmla="*/ 0 h 62734"/>
                <a:gd name="connsiteX4" fmla="*/ 62735 w 62734"/>
                <a:gd name="connsiteY4" fmla="*/ 31367 h 6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34" h="62734">
                  <a:moveTo>
                    <a:pt x="62735" y="31367"/>
                  </a:moveTo>
                  <a:cubicBezTo>
                    <a:pt x="62735" y="48691"/>
                    <a:pt x="48691" y="62735"/>
                    <a:pt x="31367" y="62735"/>
                  </a:cubicBezTo>
                  <a:cubicBezTo>
                    <a:pt x="14044" y="62735"/>
                    <a:pt x="0" y="48691"/>
                    <a:pt x="0" y="31367"/>
                  </a:cubicBezTo>
                  <a:cubicBezTo>
                    <a:pt x="0" y="14044"/>
                    <a:pt x="14044" y="0"/>
                    <a:pt x="31367" y="0"/>
                  </a:cubicBezTo>
                  <a:cubicBezTo>
                    <a:pt x="48691" y="0"/>
                    <a:pt x="62735" y="14044"/>
                    <a:pt x="62735" y="31367"/>
                  </a:cubicBezTo>
                  <a:close/>
                </a:path>
              </a:pathLst>
            </a:custGeom>
            <a:solidFill>
              <a:srgbClr val="D6DAF7"/>
            </a:solidFill>
            <a:ln w="1250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799A4F58-5179-F0AA-11D0-556C50D66896}"/>
                </a:ext>
              </a:extLst>
            </p:cNvPr>
            <p:cNvSpPr/>
            <p:nvPr/>
          </p:nvSpPr>
          <p:spPr>
            <a:xfrm>
              <a:off x="6545601" y="5688578"/>
              <a:ext cx="602470" cy="432955"/>
            </a:xfrm>
            <a:custGeom>
              <a:avLst/>
              <a:gdLst>
                <a:gd name="connsiteX0" fmla="*/ 558393 w 602470"/>
                <a:gd name="connsiteY0" fmla="*/ 321381 h 432955"/>
                <a:gd name="connsiteX1" fmla="*/ 558393 w 602470"/>
                <a:gd name="connsiteY1" fmla="*/ 200805 h 432955"/>
                <a:gd name="connsiteX2" fmla="*/ 545846 w 602470"/>
                <a:gd name="connsiteY2" fmla="*/ 188258 h 432955"/>
                <a:gd name="connsiteX3" fmla="*/ 437566 w 602470"/>
                <a:gd name="connsiteY3" fmla="*/ 188258 h 432955"/>
                <a:gd name="connsiteX4" fmla="*/ 370063 w 602470"/>
                <a:gd name="connsiteY4" fmla="*/ 145975 h 432955"/>
                <a:gd name="connsiteX5" fmla="*/ 327780 w 602470"/>
                <a:gd name="connsiteY5" fmla="*/ 188258 h 432955"/>
                <a:gd name="connsiteX6" fmla="*/ 213352 w 602470"/>
                <a:gd name="connsiteY6" fmla="*/ 188258 h 432955"/>
                <a:gd name="connsiteX7" fmla="*/ 213352 w 602470"/>
                <a:gd name="connsiteY7" fmla="*/ 75335 h 432955"/>
                <a:gd name="connsiteX8" fmla="*/ 200805 w 602470"/>
                <a:gd name="connsiteY8" fmla="*/ 62788 h 432955"/>
                <a:gd name="connsiteX9" fmla="*/ 149488 w 602470"/>
                <a:gd name="connsiteY9" fmla="*/ 62788 h 432955"/>
                <a:gd name="connsiteX10" fmla="*/ 62663 w 602470"/>
                <a:gd name="connsiteY10" fmla="*/ 1057 h 432955"/>
                <a:gd name="connsiteX11" fmla="*/ 1057 w 602470"/>
                <a:gd name="connsiteY11" fmla="*/ 87882 h 432955"/>
                <a:gd name="connsiteX12" fmla="*/ 87882 w 602470"/>
                <a:gd name="connsiteY12" fmla="*/ 149613 h 432955"/>
                <a:gd name="connsiteX13" fmla="*/ 149613 w 602470"/>
                <a:gd name="connsiteY13" fmla="*/ 87882 h 432955"/>
                <a:gd name="connsiteX14" fmla="*/ 188383 w 602470"/>
                <a:gd name="connsiteY14" fmla="*/ 87882 h 432955"/>
                <a:gd name="connsiteX15" fmla="*/ 188383 w 602470"/>
                <a:gd name="connsiteY15" fmla="*/ 376462 h 432955"/>
                <a:gd name="connsiteX16" fmla="*/ 200930 w 602470"/>
                <a:gd name="connsiteY16" fmla="*/ 389009 h 432955"/>
                <a:gd name="connsiteX17" fmla="*/ 327906 w 602470"/>
                <a:gd name="connsiteY17" fmla="*/ 389009 h 432955"/>
                <a:gd name="connsiteX18" fmla="*/ 395534 w 602470"/>
                <a:gd name="connsiteY18" fmla="*/ 431543 h 432955"/>
                <a:gd name="connsiteX19" fmla="*/ 438068 w 602470"/>
                <a:gd name="connsiteY19" fmla="*/ 363915 h 432955"/>
                <a:gd name="connsiteX20" fmla="*/ 370440 w 602470"/>
                <a:gd name="connsiteY20" fmla="*/ 321381 h 432955"/>
                <a:gd name="connsiteX21" fmla="*/ 327906 w 602470"/>
                <a:gd name="connsiteY21" fmla="*/ 363915 h 432955"/>
                <a:gd name="connsiteX22" fmla="*/ 213477 w 602470"/>
                <a:gd name="connsiteY22" fmla="*/ 363915 h 432955"/>
                <a:gd name="connsiteX23" fmla="*/ 213477 w 602470"/>
                <a:gd name="connsiteY23" fmla="*/ 213352 h 432955"/>
                <a:gd name="connsiteX24" fmla="*/ 327906 w 602470"/>
                <a:gd name="connsiteY24" fmla="*/ 213352 h 432955"/>
                <a:gd name="connsiteX25" fmla="*/ 395283 w 602470"/>
                <a:gd name="connsiteY25" fmla="*/ 255886 h 432955"/>
                <a:gd name="connsiteX26" fmla="*/ 437817 w 602470"/>
                <a:gd name="connsiteY26" fmla="*/ 213352 h 432955"/>
                <a:gd name="connsiteX27" fmla="*/ 533425 w 602470"/>
                <a:gd name="connsiteY27" fmla="*/ 213352 h 432955"/>
                <a:gd name="connsiteX28" fmla="*/ 533425 w 602470"/>
                <a:gd name="connsiteY28" fmla="*/ 321381 h 432955"/>
                <a:gd name="connsiteX29" fmla="*/ 490891 w 602470"/>
                <a:gd name="connsiteY29" fmla="*/ 389009 h 432955"/>
                <a:gd name="connsiteX30" fmla="*/ 558519 w 602470"/>
                <a:gd name="connsiteY30" fmla="*/ 431543 h 432955"/>
                <a:gd name="connsiteX31" fmla="*/ 601053 w 602470"/>
                <a:gd name="connsiteY31" fmla="*/ 363915 h 432955"/>
                <a:gd name="connsiteX32" fmla="*/ 558519 w 602470"/>
                <a:gd name="connsiteY32" fmla="*/ 321381 h 432955"/>
                <a:gd name="connsiteX33" fmla="*/ 75335 w 602470"/>
                <a:gd name="connsiteY33" fmla="*/ 125649 h 432955"/>
                <a:gd name="connsiteX34" fmla="*/ 25148 w 602470"/>
                <a:gd name="connsiteY34" fmla="*/ 75461 h 432955"/>
                <a:gd name="connsiteX35" fmla="*/ 75335 w 602470"/>
                <a:gd name="connsiteY35" fmla="*/ 25273 h 432955"/>
                <a:gd name="connsiteX36" fmla="*/ 125523 w 602470"/>
                <a:gd name="connsiteY36" fmla="*/ 75461 h 432955"/>
                <a:gd name="connsiteX37" fmla="*/ 75335 w 602470"/>
                <a:gd name="connsiteY37" fmla="*/ 125649 h 432955"/>
                <a:gd name="connsiteX38" fmla="*/ 382736 w 602470"/>
                <a:gd name="connsiteY38" fmla="*/ 345220 h 432955"/>
                <a:gd name="connsiteX39" fmla="*/ 414103 w 602470"/>
                <a:gd name="connsiteY39" fmla="*/ 376588 h 432955"/>
                <a:gd name="connsiteX40" fmla="*/ 382736 w 602470"/>
                <a:gd name="connsiteY40" fmla="*/ 407955 h 432955"/>
                <a:gd name="connsiteX41" fmla="*/ 351368 w 602470"/>
                <a:gd name="connsiteY41" fmla="*/ 376588 h 432955"/>
                <a:gd name="connsiteX42" fmla="*/ 382736 w 602470"/>
                <a:gd name="connsiteY42" fmla="*/ 345220 h 432955"/>
                <a:gd name="connsiteX43" fmla="*/ 382736 w 602470"/>
                <a:gd name="connsiteY43" fmla="*/ 232298 h 432955"/>
                <a:gd name="connsiteX44" fmla="*/ 351368 w 602470"/>
                <a:gd name="connsiteY44" fmla="*/ 200930 h 432955"/>
                <a:gd name="connsiteX45" fmla="*/ 382736 w 602470"/>
                <a:gd name="connsiteY45" fmla="*/ 169563 h 432955"/>
                <a:gd name="connsiteX46" fmla="*/ 414103 w 602470"/>
                <a:gd name="connsiteY46" fmla="*/ 200930 h 432955"/>
                <a:gd name="connsiteX47" fmla="*/ 382736 w 602470"/>
                <a:gd name="connsiteY47" fmla="*/ 232298 h 432955"/>
                <a:gd name="connsiteX48" fmla="*/ 545846 w 602470"/>
                <a:gd name="connsiteY48" fmla="*/ 407955 h 432955"/>
                <a:gd name="connsiteX49" fmla="*/ 514479 w 602470"/>
                <a:gd name="connsiteY49" fmla="*/ 376588 h 432955"/>
                <a:gd name="connsiteX50" fmla="*/ 545846 w 602470"/>
                <a:gd name="connsiteY50" fmla="*/ 345220 h 432955"/>
                <a:gd name="connsiteX51" fmla="*/ 545846 w 602470"/>
                <a:gd name="connsiteY51" fmla="*/ 345220 h 432955"/>
                <a:gd name="connsiteX52" fmla="*/ 577214 w 602470"/>
                <a:gd name="connsiteY52" fmla="*/ 376588 h 432955"/>
                <a:gd name="connsiteX53" fmla="*/ 545846 w 602470"/>
                <a:gd name="connsiteY53" fmla="*/ 407955 h 432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2470" h="432955">
                  <a:moveTo>
                    <a:pt x="558393" y="321381"/>
                  </a:moveTo>
                  <a:lnTo>
                    <a:pt x="558393" y="200805"/>
                  </a:lnTo>
                  <a:cubicBezTo>
                    <a:pt x="558393" y="193904"/>
                    <a:pt x="552747" y="188258"/>
                    <a:pt x="545846" y="188258"/>
                  </a:cubicBezTo>
                  <a:lnTo>
                    <a:pt x="437566" y="188258"/>
                  </a:lnTo>
                  <a:cubicBezTo>
                    <a:pt x="430540" y="157894"/>
                    <a:pt x="400302" y="139074"/>
                    <a:pt x="370063" y="145975"/>
                  </a:cubicBezTo>
                  <a:cubicBezTo>
                    <a:pt x="349110" y="150868"/>
                    <a:pt x="332673" y="167179"/>
                    <a:pt x="327780" y="188258"/>
                  </a:cubicBezTo>
                  <a:lnTo>
                    <a:pt x="213352" y="188258"/>
                  </a:lnTo>
                  <a:lnTo>
                    <a:pt x="213352" y="75335"/>
                  </a:lnTo>
                  <a:cubicBezTo>
                    <a:pt x="213352" y="68434"/>
                    <a:pt x="207706" y="62788"/>
                    <a:pt x="200805" y="62788"/>
                  </a:cubicBezTo>
                  <a:lnTo>
                    <a:pt x="149488" y="62788"/>
                  </a:lnTo>
                  <a:cubicBezTo>
                    <a:pt x="142587" y="21760"/>
                    <a:pt x="103691" y="-5844"/>
                    <a:pt x="62663" y="1057"/>
                  </a:cubicBezTo>
                  <a:cubicBezTo>
                    <a:pt x="21760" y="8084"/>
                    <a:pt x="-5843" y="46854"/>
                    <a:pt x="1057" y="87882"/>
                  </a:cubicBezTo>
                  <a:cubicBezTo>
                    <a:pt x="7958" y="128911"/>
                    <a:pt x="46854" y="156514"/>
                    <a:pt x="87882" y="149613"/>
                  </a:cubicBezTo>
                  <a:cubicBezTo>
                    <a:pt x="119501" y="144218"/>
                    <a:pt x="144218" y="119501"/>
                    <a:pt x="149613" y="87882"/>
                  </a:cubicBezTo>
                  <a:lnTo>
                    <a:pt x="188383" y="87882"/>
                  </a:lnTo>
                  <a:lnTo>
                    <a:pt x="188383" y="376462"/>
                  </a:lnTo>
                  <a:cubicBezTo>
                    <a:pt x="188383" y="383363"/>
                    <a:pt x="194030" y="389009"/>
                    <a:pt x="200930" y="389009"/>
                  </a:cubicBezTo>
                  <a:lnTo>
                    <a:pt x="327906" y="389009"/>
                  </a:lnTo>
                  <a:cubicBezTo>
                    <a:pt x="334806" y="419373"/>
                    <a:pt x="365045" y="438444"/>
                    <a:pt x="395534" y="431543"/>
                  </a:cubicBezTo>
                  <a:cubicBezTo>
                    <a:pt x="426023" y="424643"/>
                    <a:pt x="444969" y="394404"/>
                    <a:pt x="438068" y="363915"/>
                  </a:cubicBezTo>
                  <a:cubicBezTo>
                    <a:pt x="431167" y="333426"/>
                    <a:pt x="400929" y="314480"/>
                    <a:pt x="370440" y="321381"/>
                  </a:cubicBezTo>
                  <a:cubicBezTo>
                    <a:pt x="349235" y="326149"/>
                    <a:pt x="332799" y="342711"/>
                    <a:pt x="327906" y="363915"/>
                  </a:cubicBezTo>
                  <a:lnTo>
                    <a:pt x="213477" y="363915"/>
                  </a:lnTo>
                  <a:lnTo>
                    <a:pt x="213477" y="213352"/>
                  </a:lnTo>
                  <a:lnTo>
                    <a:pt x="327906" y="213352"/>
                  </a:lnTo>
                  <a:cubicBezTo>
                    <a:pt x="334806" y="243715"/>
                    <a:pt x="364919" y="262787"/>
                    <a:pt x="395283" y="255886"/>
                  </a:cubicBezTo>
                  <a:cubicBezTo>
                    <a:pt x="416487" y="251118"/>
                    <a:pt x="433049" y="234556"/>
                    <a:pt x="437817" y="213352"/>
                  </a:cubicBezTo>
                  <a:lnTo>
                    <a:pt x="533425" y="213352"/>
                  </a:lnTo>
                  <a:lnTo>
                    <a:pt x="533425" y="321381"/>
                  </a:lnTo>
                  <a:cubicBezTo>
                    <a:pt x="503061" y="328282"/>
                    <a:pt x="483990" y="358520"/>
                    <a:pt x="490891" y="389009"/>
                  </a:cubicBezTo>
                  <a:cubicBezTo>
                    <a:pt x="497791" y="419373"/>
                    <a:pt x="528030" y="438444"/>
                    <a:pt x="558519" y="431543"/>
                  </a:cubicBezTo>
                  <a:cubicBezTo>
                    <a:pt x="589008" y="424643"/>
                    <a:pt x="607954" y="394404"/>
                    <a:pt x="601053" y="363915"/>
                  </a:cubicBezTo>
                  <a:cubicBezTo>
                    <a:pt x="596285" y="342711"/>
                    <a:pt x="579723" y="326274"/>
                    <a:pt x="558519" y="321381"/>
                  </a:cubicBezTo>
                  <a:close/>
                  <a:moveTo>
                    <a:pt x="75335" y="125649"/>
                  </a:moveTo>
                  <a:cubicBezTo>
                    <a:pt x="47607" y="125649"/>
                    <a:pt x="25148" y="103189"/>
                    <a:pt x="25148" y="75461"/>
                  </a:cubicBezTo>
                  <a:cubicBezTo>
                    <a:pt x="25148" y="47732"/>
                    <a:pt x="47607" y="25273"/>
                    <a:pt x="75335" y="25273"/>
                  </a:cubicBezTo>
                  <a:cubicBezTo>
                    <a:pt x="103064" y="25273"/>
                    <a:pt x="125523" y="47732"/>
                    <a:pt x="125523" y="75461"/>
                  </a:cubicBezTo>
                  <a:cubicBezTo>
                    <a:pt x="125523" y="103189"/>
                    <a:pt x="103064" y="125649"/>
                    <a:pt x="75335" y="125649"/>
                  </a:cubicBezTo>
                  <a:close/>
                  <a:moveTo>
                    <a:pt x="382736" y="345220"/>
                  </a:moveTo>
                  <a:cubicBezTo>
                    <a:pt x="400051" y="345220"/>
                    <a:pt x="414103" y="359273"/>
                    <a:pt x="414103" y="376588"/>
                  </a:cubicBezTo>
                  <a:cubicBezTo>
                    <a:pt x="414103" y="393903"/>
                    <a:pt x="400051" y="407955"/>
                    <a:pt x="382736" y="407955"/>
                  </a:cubicBezTo>
                  <a:cubicBezTo>
                    <a:pt x="365421" y="407955"/>
                    <a:pt x="351368" y="393903"/>
                    <a:pt x="351368" y="376588"/>
                  </a:cubicBezTo>
                  <a:cubicBezTo>
                    <a:pt x="351368" y="359273"/>
                    <a:pt x="365421" y="345220"/>
                    <a:pt x="382736" y="345220"/>
                  </a:cubicBezTo>
                  <a:close/>
                  <a:moveTo>
                    <a:pt x="382736" y="232298"/>
                  </a:moveTo>
                  <a:cubicBezTo>
                    <a:pt x="365421" y="232298"/>
                    <a:pt x="351368" y="218245"/>
                    <a:pt x="351368" y="200930"/>
                  </a:cubicBezTo>
                  <a:cubicBezTo>
                    <a:pt x="351368" y="183615"/>
                    <a:pt x="365421" y="169563"/>
                    <a:pt x="382736" y="169563"/>
                  </a:cubicBezTo>
                  <a:cubicBezTo>
                    <a:pt x="400051" y="169563"/>
                    <a:pt x="414103" y="183615"/>
                    <a:pt x="414103" y="200930"/>
                  </a:cubicBezTo>
                  <a:cubicBezTo>
                    <a:pt x="414103" y="218245"/>
                    <a:pt x="400051" y="232298"/>
                    <a:pt x="382736" y="232298"/>
                  </a:cubicBezTo>
                  <a:close/>
                  <a:moveTo>
                    <a:pt x="545846" y="407955"/>
                  </a:moveTo>
                  <a:cubicBezTo>
                    <a:pt x="528532" y="407955"/>
                    <a:pt x="514479" y="393903"/>
                    <a:pt x="514479" y="376588"/>
                  </a:cubicBezTo>
                  <a:cubicBezTo>
                    <a:pt x="514479" y="359273"/>
                    <a:pt x="528532" y="345220"/>
                    <a:pt x="545846" y="345220"/>
                  </a:cubicBezTo>
                  <a:lnTo>
                    <a:pt x="545846" y="345220"/>
                  </a:lnTo>
                  <a:cubicBezTo>
                    <a:pt x="563161" y="345220"/>
                    <a:pt x="577214" y="359273"/>
                    <a:pt x="577214" y="376588"/>
                  </a:cubicBezTo>
                  <a:cubicBezTo>
                    <a:pt x="577214" y="393903"/>
                    <a:pt x="563161" y="407955"/>
                    <a:pt x="545846" y="407955"/>
                  </a:cubicBezTo>
                  <a:close/>
                </a:path>
              </a:pathLst>
            </a:custGeom>
            <a:grpFill/>
            <a:ln w="12502" cap="flat">
              <a:noFill/>
              <a:prstDash val="solid"/>
              <a:miter/>
            </a:ln>
          </p:spPr>
          <p:txBody>
            <a:bodyPr rtlCol="0" anchor="ctr"/>
            <a:lstStyle/>
            <a:p>
              <a:endParaRPr lang="en-US"/>
            </a:p>
          </p:txBody>
        </p:sp>
      </p:grpSp>
    </p:spTree>
    <p:extLst>
      <p:ext uri="{BB962C8B-B14F-4D97-AF65-F5344CB8AC3E}">
        <p14:creationId xmlns:p14="http://schemas.microsoft.com/office/powerpoint/2010/main" val="1793666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79A97-6E51-F9A7-FC4A-7F42387E7797}"/>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1528901F-DEC6-8896-DC06-E692DF80B0F4}"/>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C34868B9-A58C-7DED-67A7-62E666A947E2}"/>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D6528F69-6CCE-FF17-EF99-7A069C68E6F6}"/>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A7B9A993-7401-09FA-F9EF-F70DBBC47221}"/>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 name="Rectangle 7">
            <a:extLst>
              <a:ext uri="{FF2B5EF4-FFF2-40B4-BE49-F238E27FC236}">
                <a16:creationId xmlns:a16="http://schemas.microsoft.com/office/drawing/2014/main" id="{1B8C74DE-B7D0-A337-C885-77513BF47605}"/>
              </a:ext>
            </a:extLst>
          </p:cNvPr>
          <p:cNvSpPr/>
          <p:nvPr/>
        </p:nvSpPr>
        <p:spPr>
          <a:xfrm>
            <a:off x="2858947" y="877113"/>
            <a:ext cx="7742020"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E20ECDDB-3D05-2B50-6067-49002FA4DA01}"/>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Channel Strategy</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4A4380B8-733B-31AD-6934-FC5A4E0D0B0D}"/>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Identify the most effective channels to reach the target accounts.</a:t>
            </a:r>
          </a:p>
        </p:txBody>
      </p:sp>
      <p:sp>
        <p:nvSpPr>
          <p:cNvPr id="7" name="Rounded Rectangle 6">
            <a:extLst>
              <a:ext uri="{FF2B5EF4-FFF2-40B4-BE49-F238E27FC236}">
                <a16:creationId xmlns:a16="http://schemas.microsoft.com/office/drawing/2014/main" id="{AEB35943-8FF8-0375-77A7-3656A276DDAC}"/>
              </a:ext>
            </a:extLst>
          </p:cNvPr>
          <p:cNvSpPr/>
          <p:nvPr/>
        </p:nvSpPr>
        <p:spPr>
          <a:xfrm>
            <a:off x="249004" y="877113"/>
            <a:ext cx="2864586"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CHANNEL STRATEGY STATEMENT</a:t>
            </a:r>
          </a:p>
        </p:txBody>
      </p:sp>
      <p:graphicFrame>
        <p:nvGraphicFramePr>
          <p:cNvPr id="9" name="Google Shape;173;p34">
            <a:extLst>
              <a:ext uri="{FF2B5EF4-FFF2-40B4-BE49-F238E27FC236}">
                <a16:creationId xmlns:a16="http://schemas.microsoft.com/office/drawing/2014/main" id="{23D61D13-F94D-5950-4116-DE1219C2079F}"/>
              </a:ext>
            </a:extLst>
          </p:cNvPr>
          <p:cNvGraphicFramePr/>
          <p:nvPr>
            <p:extLst>
              <p:ext uri="{D42A27DB-BD31-4B8C-83A1-F6EECF244321}">
                <p14:modId xmlns:p14="http://schemas.microsoft.com/office/powerpoint/2010/main" val="2355654764"/>
              </p:ext>
            </p:extLst>
          </p:nvPr>
        </p:nvGraphicFramePr>
        <p:xfrm>
          <a:off x="271419" y="1919211"/>
          <a:ext cx="11654405" cy="3915448"/>
        </p:xfrm>
        <a:graphic>
          <a:graphicData uri="http://schemas.openxmlformats.org/drawingml/2006/table">
            <a:tbl>
              <a:tblPr>
                <a:noFill/>
              </a:tblPr>
              <a:tblGrid>
                <a:gridCol w="2662574">
                  <a:extLst>
                    <a:ext uri="{9D8B030D-6E8A-4147-A177-3AD203B41FA5}">
                      <a16:colId xmlns:a16="http://schemas.microsoft.com/office/drawing/2014/main" val="20005"/>
                    </a:ext>
                  </a:extLst>
                </a:gridCol>
                <a:gridCol w="8991831">
                  <a:extLst>
                    <a:ext uri="{9D8B030D-6E8A-4147-A177-3AD203B41FA5}">
                      <a16:colId xmlns:a16="http://schemas.microsoft.com/office/drawing/2014/main" val="20006"/>
                    </a:ext>
                  </a:extLst>
                </a:gridCol>
              </a:tblGrid>
              <a:tr h="483728">
                <a:tc>
                  <a:txBody>
                    <a:bodyPr/>
                    <a:lstStyle/>
                    <a:p>
                      <a:pPr marL="0" lvl="0" indent="0" algn="l" rtl="0">
                        <a:spcBef>
                          <a:spcPts val="0"/>
                        </a:spcBef>
                        <a:spcAft>
                          <a:spcPts val="0"/>
                        </a:spcAft>
                        <a:buClr>
                          <a:schemeClr val="dk1"/>
                        </a:buClr>
                        <a:buSzPts val="1100"/>
                        <a:buFont typeface="Arial"/>
                        <a:buNone/>
                      </a:pPr>
                      <a:r>
                        <a:rPr lang="en" sz="1400" b="1" dirty="0">
                          <a:solidFill>
                            <a:schemeClr val="lt1"/>
                          </a:solidFill>
                          <a:latin typeface="Century Gothic" panose="020B0502020202020204" pitchFamily="34" charset="0"/>
                          <a:ea typeface="Inter"/>
                          <a:cs typeface="Inter"/>
                          <a:sym typeface="Inter"/>
                        </a:rPr>
                        <a:t>Target Accounts</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l" rtl="0">
                        <a:spcBef>
                          <a:spcPts val="0"/>
                        </a:spcBef>
                        <a:spcAft>
                          <a:spcPts val="0"/>
                        </a:spcAft>
                        <a:buNone/>
                      </a:pPr>
                      <a:r>
                        <a:rPr lang="en" sz="1400" b="1" dirty="0">
                          <a:solidFill>
                            <a:schemeClr val="lt1"/>
                          </a:solidFill>
                          <a:latin typeface="Century Gothic" panose="020B0502020202020204" pitchFamily="34" charset="0"/>
                          <a:ea typeface="Inter"/>
                          <a:cs typeface="Inter"/>
                          <a:sym typeface="Inter"/>
                        </a:rPr>
                        <a:t>Most Effective Channels</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extLst>
                  <a:ext uri="{0D108BD9-81ED-4DB2-BD59-A6C34878D82A}">
                    <a16:rowId xmlns:a16="http://schemas.microsoft.com/office/drawing/2014/main" val="10000"/>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One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2"/>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Two</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4"/>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Three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6"/>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Four</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2913590235"/>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Five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8"/>
                  </a:ext>
                </a:extLst>
              </a:tr>
            </a:tbl>
          </a:graphicData>
        </a:graphic>
      </p:graphicFrame>
      <p:grpSp>
        <p:nvGrpSpPr>
          <p:cNvPr id="2" name="Group 1">
            <a:extLst>
              <a:ext uri="{FF2B5EF4-FFF2-40B4-BE49-F238E27FC236}">
                <a16:creationId xmlns:a16="http://schemas.microsoft.com/office/drawing/2014/main" id="{6C5D7BF8-E5C3-D1CF-932B-D9723A116472}"/>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03BBD05C-F492-9E6A-404C-25073ED0C9CD}"/>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1FD247F7-6FD7-E1B8-AA10-25DD4FB017C8}"/>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C92FD08D-0F40-4127-9AEC-5D18C39A883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9576CC3C-8C19-A2B0-E3D1-217641681243}"/>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8D8D4867-7D09-4AE5-7F6D-5A5871FFD5D9}"/>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359EF8EF-EFAE-A9BC-063D-17141F2E125D}"/>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6BE972CB-6A20-FFD0-8F41-1762036A9D62}"/>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5084AD3-2365-9A61-20D1-706DD7E1F023}"/>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B30065C-22F1-EFBB-2048-6F253ED0B531}"/>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928B7B53-4F64-AAD8-3B3E-3A32609AC16C}"/>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3EBD410A-B4EA-B154-7218-8C29B2C9A596}"/>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0ABBDBDE-AAED-3EAC-A3DD-CBB278D5C2A2}"/>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2307F3DE-5856-A513-6DD2-4B5647AC617F}"/>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C44B5921-F3B8-A5B7-85B3-A9F4553BBCB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C035A9D-A1A7-5A6D-52A4-8F612161FA6F}"/>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D72BF8DB-552B-0B1B-124E-5E8F7DD09F69}"/>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CB0CCBAB-E679-8E2D-E09B-A4BB53860518}"/>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C2008A8-083F-9818-3086-C7170A323C9F}"/>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E001324F-9D96-FF07-9C5F-6D45C9C1E4D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3C5A997-E15D-CB53-5A15-B7BCCC8AF310}"/>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7843B89D-AF10-36A1-591C-35903D02227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9CDC8BFA-AD88-0E58-B131-8E807F610B9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92931077-D344-C0B4-9DF7-2D126CA1C10E}"/>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0D92B043-CDED-8FA9-37FE-B775811E1A9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F83787D2-E1DE-D384-F48D-F7D27ECD5149}"/>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1EB35D4F-BCD2-FDDC-0687-5838F83F86EC}"/>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54B8BF0-702E-87A3-DCD1-84CD115EB53E}"/>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C7078860-AA53-061F-4957-ED5F14623A6E}"/>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B70663A5-CC39-47C5-3271-E9A035C5D22E}"/>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37" name="Group 36">
            <a:extLst>
              <a:ext uri="{FF2B5EF4-FFF2-40B4-BE49-F238E27FC236}">
                <a16:creationId xmlns:a16="http://schemas.microsoft.com/office/drawing/2014/main" id="{D3E18185-024A-2FE9-3A98-45A24598746E}"/>
              </a:ext>
            </a:extLst>
          </p:cNvPr>
          <p:cNvGrpSpPr/>
          <p:nvPr/>
        </p:nvGrpSpPr>
        <p:grpSpPr>
          <a:xfrm>
            <a:off x="10257158" y="730304"/>
            <a:ext cx="1683481" cy="1683418"/>
            <a:chOff x="10257158" y="730304"/>
            <a:chExt cx="1683481" cy="1683418"/>
          </a:xfrm>
        </p:grpSpPr>
        <p:sp>
          <p:nvSpPr>
            <p:cNvPr id="15" name="Freeform 14">
              <a:extLst>
                <a:ext uri="{FF2B5EF4-FFF2-40B4-BE49-F238E27FC236}">
                  <a16:creationId xmlns:a16="http://schemas.microsoft.com/office/drawing/2014/main" id="{F93398ED-77E4-DEE3-7B52-2DB89617F276}"/>
                </a:ext>
              </a:extLst>
            </p:cNvPr>
            <p:cNvSpPr/>
            <p:nvPr/>
          </p:nvSpPr>
          <p:spPr>
            <a:xfrm>
              <a:off x="10257158" y="730304"/>
              <a:ext cx="1683481" cy="1683418"/>
            </a:xfrm>
            <a:custGeom>
              <a:avLst/>
              <a:gdLst>
                <a:gd name="connsiteX0" fmla="*/ 529985 w 1076704"/>
                <a:gd name="connsiteY0" fmla="*/ 0 h 1076664"/>
                <a:gd name="connsiteX1" fmla="*/ 65 w 1076704"/>
                <a:gd name="connsiteY1" fmla="*/ 546699 h 1076664"/>
                <a:gd name="connsiteX2" fmla="*/ 538240 w 1076704"/>
                <a:gd name="connsiteY2" fmla="*/ 1076664 h 1076664"/>
                <a:gd name="connsiteX3" fmla="*/ 546719 w 1076704"/>
                <a:gd name="connsiteY3" fmla="*/ 1076619 h 1076664"/>
                <a:gd name="connsiteX4" fmla="*/ 1076639 w 1076704"/>
                <a:gd name="connsiteY4" fmla="*/ 529965 h 1076664"/>
                <a:gd name="connsiteX5" fmla="*/ 529985 w 1076704"/>
                <a:gd name="connsiteY5" fmla="*/ 45 h 107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704" h="1076664">
                  <a:moveTo>
                    <a:pt x="529985" y="0"/>
                  </a:moveTo>
                  <a:cubicBezTo>
                    <a:pt x="233217" y="4621"/>
                    <a:pt x="-4511" y="249841"/>
                    <a:pt x="65" y="546699"/>
                  </a:cubicBezTo>
                  <a:cubicBezTo>
                    <a:pt x="4686" y="840685"/>
                    <a:pt x="245285" y="1076664"/>
                    <a:pt x="538240" y="1076664"/>
                  </a:cubicBezTo>
                  <a:cubicBezTo>
                    <a:pt x="541066" y="1076664"/>
                    <a:pt x="543893" y="1076664"/>
                    <a:pt x="546719" y="1076619"/>
                  </a:cubicBezTo>
                  <a:cubicBezTo>
                    <a:pt x="843487" y="1071998"/>
                    <a:pt x="1081215" y="826778"/>
                    <a:pt x="1076639" y="529965"/>
                  </a:cubicBezTo>
                  <a:cubicBezTo>
                    <a:pt x="1072019" y="233152"/>
                    <a:pt x="825093" y="-3499"/>
                    <a:pt x="529985" y="45"/>
                  </a:cubicBezTo>
                  <a:close/>
                </a:path>
              </a:pathLst>
            </a:custGeom>
            <a:solidFill>
              <a:srgbClr val="FFBE23"/>
            </a:solidFill>
            <a:ln w="44847" cap="flat">
              <a:noFill/>
              <a:prstDash val="solid"/>
              <a:miter/>
            </a:ln>
            <a:effectLst>
              <a:outerShdw blurRad="50800" dist="38100" dir="8100000" algn="tr" rotWithShape="0">
                <a:prstClr val="black">
                  <a:alpha val="40000"/>
                </a:prstClr>
              </a:outerShdw>
            </a:effectLst>
          </p:spPr>
          <p:txBody>
            <a:bodyPr rtlCol="0" anchor="ctr"/>
            <a:lstStyle/>
            <a:p>
              <a:endParaRPr lang="en-US"/>
            </a:p>
          </p:txBody>
        </p:sp>
        <p:sp>
          <p:nvSpPr>
            <p:cNvPr id="35" name="Freeform 34">
              <a:extLst>
                <a:ext uri="{FF2B5EF4-FFF2-40B4-BE49-F238E27FC236}">
                  <a16:creationId xmlns:a16="http://schemas.microsoft.com/office/drawing/2014/main" id="{D23DA57E-9637-01D9-F741-154A13AF5533}"/>
                </a:ext>
              </a:extLst>
            </p:cNvPr>
            <p:cNvSpPr/>
            <p:nvPr/>
          </p:nvSpPr>
          <p:spPr>
            <a:xfrm>
              <a:off x="10257158" y="730304"/>
              <a:ext cx="1683481" cy="1683418"/>
            </a:xfrm>
            <a:custGeom>
              <a:avLst/>
              <a:gdLst>
                <a:gd name="connsiteX0" fmla="*/ 529985 w 1076704"/>
                <a:gd name="connsiteY0" fmla="*/ 0 h 1076664"/>
                <a:gd name="connsiteX1" fmla="*/ 65 w 1076704"/>
                <a:gd name="connsiteY1" fmla="*/ 546699 h 1076664"/>
                <a:gd name="connsiteX2" fmla="*/ 538240 w 1076704"/>
                <a:gd name="connsiteY2" fmla="*/ 1076664 h 1076664"/>
                <a:gd name="connsiteX3" fmla="*/ 546719 w 1076704"/>
                <a:gd name="connsiteY3" fmla="*/ 1076619 h 1076664"/>
                <a:gd name="connsiteX4" fmla="*/ 1076639 w 1076704"/>
                <a:gd name="connsiteY4" fmla="*/ 529965 h 1076664"/>
                <a:gd name="connsiteX5" fmla="*/ 529985 w 1076704"/>
                <a:gd name="connsiteY5" fmla="*/ 45 h 107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704" h="1076664">
                  <a:moveTo>
                    <a:pt x="529985" y="0"/>
                  </a:moveTo>
                  <a:cubicBezTo>
                    <a:pt x="233217" y="4621"/>
                    <a:pt x="-4511" y="249841"/>
                    <a:pt x="65" y="546699"/>
                  </a:cubicBezTo>
                  <a:cubicBezTo>
                    <a:pt x="4686" y="840685"/>
                    <a:pt x="245285" y="1076664"/>
                    <a:pt x="538240" y="1076664"/>
                  </a:cubicBezTo>
                  <a:cubicBezTo>
                    <a:pt x="541066" y="1076664"/>
                    <a:pt x="543893" y="1076664"/>
                    <a:pt x="546719" y="1076619"/>
                  </a:cubicBezTo>
                  <a:cubicBezTo>
                    <a:pt x="843487" y="1071998"/>
                    <a:pt x="1081215" y="826778"/>
                    <a:pt x="1076639" y="529965"/>
                  </a:cubicBezTo>
                  <a:cubicBezTo>
                    <a:pt x="1072019" y="233152"/>
                    <a:pt x="825093" y="-3499"/>
                    <a:pt x="529985" y="45"/>
                  </a:cubicBezTo>
                  <a:close/>
                </a:path>
              </a:pathLst>
            </a:custGeom>
            <a:solidFill>
              <a:srgbClr val="FFBE23"/>
            </a:solidFill>
            <a:ln w="44847" cap="flat">
              <a:noFill/>
              <a:prstDash val="solid"/>
              <a:miter/>
            </a:ln>
            <a:effectLst>
              <a:innerShdw blurRad="63500" dist="50800" dir="18900000">
                <a:prstClr val="black">
                  <a:alpha val="50000"/>
                </a:prstClr>
              </a:innerShdw>
            </a:effectLst>
          </p:spPr>
          <p:txBody>
            <a:bodyPr rtlCol="0" anchor="ctr"/>
            <a:lstStyle/>
            <a:p>
              <a:endParaRPr lang="en-US"/>
            </a:p>
          </p:txBody>
        </p:sp>
        <p:pic>
          <p:nvPicPr>
            <p:cNvPr id="10" name="Graphic 9">
              <a:extLst>
                <a:ext uri="{FF2B5EF4-FFF2-40B4-BE49-F238E27FC236}">
                  <a16:creationId xmlns:a16="http://schemas.microsoft.com/office/drawing/2014/main" id="{C383EBE4-1076-5A5A-93DB-75962EF99C9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42025" y="1115140"/>
              <a:ext cx="913746" cy="913746"/>
            </a:xfrm>
            <a:prstGeom prst="rect">
              <a:avLst/>
            </a:prstGeom>
          </p:spPr>
        </p:pic>
      </p:grpSp>
      <p:sp>
        <p:nvSpPr>
          <p:cNvPr id="39" name="Rounded Rectangle 38">
            <a:extLst>
              <a:ext uri="{FF2B5EF4-FFF2-40B4-BE49-F238E27FC236}">
                <a16:creationId xmlns:a16="http://schemas.microsoft.com/office/drawing/2014/main" id="{A84AAEB5-C835-0874-21C9-F0285EA09B7B}"/>
              </a:ext>
            </a:extLst>
          </p:cNvPr>
          <p:cNvSpPr/>
          <p:nvPr/>
        </p:nvSpPr>
        <p:spPr>
          <a:xfrm>
            <a:off x="3023237" y="2610564"/>
            <a:ext cx="201168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One</a:t>
            </a:r>
          </a:p>
        </p:txBody>
      </p:sp>
      <p:sp>
        <p:nvSpPr>
          <p:cNvPr id="40" name="Rounded Rectangle 39">
            <a:extLst>
              <a:ext uri="{FF2B5EF4-FFF2-40B4-BE49-F238E27FC236}">
                <a16:creationId xmlns:a16="http://schemas.microsoft.com/office/drawing/2014/main" id="{D8069D09-45F8-64BC-8FE6-37BFE0E9D130}"/>
              </a:ext>
            </a:extLst>
          </p:cNvPr>
          <p:cNvSpPr/>
          <p:nvPr/>
        </p:nvSpPr>
        <p:spPr>
          <a:xfrm>
            <a:off x="5257498" y="2610564"/>
            <a:ext cx="201168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Two</a:t>
            </a:r>
          </a:p>
        </p:txBody>
      </p:sp>
      <p:sp>
        <p:nvSpPr>
          <p:cNvPr id="41" name="Rounded Rectangle 40">
            <a:extLst>
              <a:ext uri="{FF2B5EF4-FFF2-40B4-BE49-F238E27FC236}">
                <a16:creationId xmlns:a16="http://schemas.microsoft.com/office/drawing/2014/main" id="{8F99069C-AEF3-1DEB-3C78-36BBE2DECD0A}"/>
              </a:ext>
            </a:extLst>
          </p:cNvPr>
          <p:cNvSpPr/>
          <p:nvPr/>
        </p:nvSpPr>
        <p:spPr>
          <a:xfrm>
            <a:off x="7491759" y="2610564"/>
            <a:ext cx="201168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Three</a:t>
            </a:r>
          </a:p>
        </p:txBody>
      </p:sp>
      <p:sp>
        <p:nvSpPr>
          <p:cNvPr id="42" name="Rounded Rectangle 41">
            <a:extLst>
              <a:ext uri="{FF2B5EF4-FFF2-40B4-BE49-F238E27FC236}">
                <a16:creationId xmlns:a16="http://schemas.microsoft.com/office/drawing/2014/main" id="{301BC61A-E32A-0061-BD2E-4306412BD478}"/>
              </a:ext>
            </a:extLst>
          </p:cNvPr>
          <p:cNvSpPr/>
          <p:nvPr/>
        </p:nvSpPr>
        <p:spPr>
          <a:xfrm>
            <a:off x="9726021" y="2610564"/>
            <a:ext cx="2011680" cy="325545"/>
          </a:xfrm>
          <a:prstGeom prst="roundRect">
            <a:avLst>
              <a:gd name="adj" fmla="val 44954"/>
            </a:avLst>
          </a:prstGeom>
          <a:solidFill>
            <a:srgbClr val="D67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Four</a:t>
            </a:r>
          </a:p>
        </p:txBody>
      </p:sp>
      <p:sp>
        <p:nvSpPr>
          <p:cNvPr id="43" name="Rounded Rectangle 42">
            <a:extLst>
              <a:ext uri="{FF2B5EF4-FFF2-40B4-BE49-F238E27FC236}">
                <a16:creationId xmlns:a16="http://schemas.microsoft.com/office/drawing/2014/main" id="{6C5771C9-C231-64CA-165A-CDB3B65463AE}"/>
              </a:ext>
            </a:extLst>
          </p:cNvPr>
          <p:cNvSpPr/>
          <p:nvPr/>
        </p:nvSpPr>
        <p:spPr>
          <a:xfrm>
            <a:off x="3631504" y="3308601"/>
            <a:ext cx="201168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One</a:t>
            </a:r>
          </a:p>
        </p:txBody>
      </p:sp>
      <p:sp>
        <p:nvSpPr>
          <p:cNvPr id="44" name="Rounded Rectangle 43">
            <a:extLst>
              <a:ext uri="{FF2B5EF4-FFF2-40B4-BE49-F238E27FC236}">
                <a16:creationId xmlns:a16="http://schemas.microsoft.com/office/drawing/2014/main" id="{EC9DB73C-5B3B-F3F8-60D6-B49A447E6BCC}"/>
              </a:ext>
            </a:extLst>
          </p:cNvPr>
          <p:cNvSpPr/>
          <p:nvPr/>
        </p:nvSpPr>
        <p:spPr>
          <a:xfrm>
            <a:off x="5865765" y="3308601"/>
            <a:ext cx="201168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Two</a:t>
            </a:r>
          </a:p>
        </p:txBody>
      </p:sp>
      <p:sp>
        <p:nvSpPr>
          <p:cNvPr id="45" name="Rounded Rectangle 44">
            <a:extLst>
              <a:ext uri="{FF2B5EF4-FFF2-40B4-BE49-F238E27FC236}">
                <a16:creationId xmlns:a16="http://schemas.microsoft.com/office/drawing/2014/main" id="{47DF4B25-00C6-C686-0C4A-EE65235BF96C}"/>
              </a:ext>
            </a:extLst>
          </p:cNvPr>
          <p:cNvSpPr/>
          <p:nvPr/>
        </p:nvSpPr>
        <p:spPr>
          <a:xfrm>
            <a:off x="8100026" y="3308601"/>
            <a:ext cx="201168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Three</a:t>
            </a:r>
          </a:p>
        </p:txBody>
      </p:sp>
      <p:sp>
        <p:nvSpPr>
          <p:cNvPr id="47" name="Rounded Rectangle 46">
            <a:extLst>
              <a:ext uri="{FF2B5EF4-FFF2-40B4-BE49-F238E27FC236}">
                <a16:creationId xmlns:a16="http://schemas.microsoft.com/office/drawing/2014/main" id="{CE3A60B5-11B2-7315-F17E-6E2DDFECD471}"/>
              </a:ext>
            </a:extLst>
          </p:cNvPr>
          <p:cNvSpPr/>
          <p:nvPr/>
        </p:nvSpPr>
        <p:spPr>
          <a:xfrm>
            <a:off x="3020373" y="4688260"/>
            <a:ext cx="201168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One</a:t>
            </a:r>
          </a:p>
        </p:txBody>
      </p:sp>
      <p:sp>
        <p:nvSpPr>
          <p:cNvPr id="48" name="Rounded Rectangle 47">
            <a:extLst>
              <a:ext uri="{FF2B5EF4-FFF2-40B4-BE49-F238E27FC236}">
                <a16:creationId xmlns:a16="http://schemas.microsoft.com/office/drawing/2014/main" id="{02F4627F-7975-8600-A3DD-352A02FB81A6}"/>
              </a:ext>
            </a:extLst>
          </p:cNvPr>
          <p:cNvSpPr/>
          <p:nvPr/>
        </p:nvSpPr>
        <p:spPr>
          <a:xfrm>
            <a:off x="3023236" y="3990936"/>
            <a:ext cx="201168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Two</a:t>
            </a:r>
          </a:p>
        </p:txBody>
      </p:sp>
      <p:sp>
        <p:nvSpPr>
          <p:cNvPr id="49" name="Rounded Rectangle 48">
            <a:extLst>
              <a:ext uri="{FF2B5EF4-FFF2-40B4-BE49-F238E27FC236}">
                <a16:creationId xmlns:a16="http://schemas.microsoft.com/office/drawing/2014/main" id="{C0AC97DC-FBD7-98B3-A525-D771B7D4D9CE}"/>
              </a:ext>
            </a:extLst>
          </p:cNvPr>
          <p:cNvSpPr/>
          <p:nvPr/>
        </p:nvSpPr>
        <p:spPr>
          <a:xfrm>
            <a:off x="5257497" y="3990936"/>
            <a:ext cx="201168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Three</a:t>
            </a:r>
          </a:p>
        </p:txBody>
      </p:sp>
      <p:sp>
        <p:nvSpPr>
          <p:cNvPr id="50" name="Rounded Rectangle 49">
            <a:extLst>
              <a:ext uri="{FF2B5EF4-FFF2-40B4-BE49-F238E27FC236}">
                <a16:creationId xmlns:a16="http://schemas.microsoft.com/office/drawing/2014/main" id="{1EEB2764-228F-F471-CEFD-FB1996E66233}"/>
              </a:ext>
            </a:extLst>
          </p:cNvPr>
          <p:cNvSpPr/>
          <p:nvPr/>
        </p:nvSpPr>
        <p:spPr>
          <a:xfrm>
            <a:off x="7491759" y="3990936"/>
            <a:ext cx="2011680" cy="325545"/>
          </a:xfrm>
          <a:prstGeom prst="roundRect">
            <a:avLst>
              <a:gd name="adj" fmla="val 44954"/>
            </a:avLst>
          </a:prstGeom>
          <a:solidFill>
            <a:srgbClr val="D67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Four</a:t>
            </a:r>
          </a:p>
        </p:txBody>
      </p:sp>
    </p:spTree>
    <p:extLst>
      <p:ext uri="{BB962C8B-B14F-4D97-AF65-F5344CB8AC3E}">
        <p14:creationId xmlns:p14="http://schemas.microsoft.com/office/powerpoint/2010/main" val="397784855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9625</TotalTime>
  <Words>917</Words>
  <Application>Microsoft Macintosh PowerPoint</Application>
  <PresentationFormat>Widescreen</PresentationFormat>
  <Paragraphs>307</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153</cp:revision>
  <cp:lastPrinted>2020-08-31T22:23:58Z</cp:lastPrinted>
  <dcterms:created xsi:type="dcterms:W3CDTF">2021-07-07T23:54:57Z</dcterms:created>
  <dcterms:modified xsi:type="dcterms:W3CDTF">2024-02-05T21:22:54Z</dcterms:modified>
</cp:coreProperties>
</file>