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51" r:id="rId2"/>
    <p:sldId id="359" r:id="rId3"/>
    <p:sldId id="360" r:id="rId4"/>
    <p:sldId id="361" r:id="rId5"/>
    <p:sldId id="362"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AF8"/>
    <a:srgbClr val="E3FBFA"/>
    <a:srgbClr val="D3F5F8"/>
    <a:srgbClr val="DCF7F8"/>
    <a:srgbClr val="FEF5F0"/>
    <a:srgbClr val="FEEBD5"/>
    <a:srgbClr val="AC3605"/>
    <a:srgbClr val="EB6C37"/>
    <a:srgbClr val="B8CAD8"/>
    <a:srgbClr val="3C7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6058"/>
  </p:normalViewPr>
  <p:slideViewPr>
    <p:cSldViewPr snapToGrid="0" snapToObjects="1">
      <p:cViewPr varScale="1">
        <p:scale>
          <a:sx n="128" d="100"/>
          <a:sy n="128" d="100"/>
        </p:scale>
        <p:origin x="440" y="176"/>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6486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2494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59319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E6A86-9FFA-5BB1-0D80-47909A1F6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13B86-8A56-0BC5-B7A4-3AE8EB6C0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83933-80D5-BB8D-4B4D-C33046152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3A6D69-E226-1EB1-A5AC-02F4AC44AEDD}"/>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2594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075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20&amp;utm_source=template-powerpoint&amp;utm_medium=content&amp;utm_campaign=Agile+Product+Roadmap+Example-powerpoint-11120&amp;lpa=Agile+Product+Roadmap+Example+powerpoint+111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imple background graphic">
            <a:extLst>
              <a:ext uri="{FF2B5EF4-FFF2-40B4-BE49-F238E27FC236}">
                <a16:creationId xmlns:a16="http://schemas.microsoft.com/office/drawing/2014/main" id="{58BC65F7-2262-A6D5-4C07-6A0D8AE51039}"/>
              </a:ext>
            </a:extLst>
          </p:cNvPr>
          <p:cNvPicPr>
            <a:picLocks noChangeAspect="1"/>
          </p:cNvPicPr>
          <p:nvPr/>
        </p:nvPicPr>
        <p:blipFill>
          <a:blip r:embed="rId2" cstate="screen">
            <a:duotone>
              <a:schemeClr val="accent1">
                <a:shade val="45000"/>
                <a:satMod val="135000"/>
              </a:schemeClr>
              <a:prstClr val="white"/>
            </a:duotone>
            <a:alphaModFix amt="45000"/>
            <a:extLst>
              <a:ext uri="{BEBA8EAE-BF5A-486C-A8C5-ECC9F3942E4B}">
                <a14:imgProps xmlns:a14="http://schemas.microsoft.com/office/drawing/2010/main">
                  <a14:imgLayer r:embed="rId3">
                    <a14:imgEffect>
                      <a14:colorTemperature colorTemp="8036"/>
                    </a14:imgEffect>
                  </a14:imgLayer>
                </a14:imgProps>
              </a:ext>
              <a:ext uri="{28A0092B-C50C-407E-A947-70E740481C1C}">
                <a14:useLocalDpi xmlns:a14="http://schemas.microsoft.com/office/drawing/2010/main"/>
              </a:ext>
            </a:extLst>
          </a:blip>
          <a:stretch>
            <a:fillRect/>
          </a:stretch>
        </p:blipFill>
        <p:spPr>
          <a:xfrm>
            <a:off x="0" y="-11576"/>
            <a:ext cx="12192000" cy="6869576"/>
          </a:xfrm>
          <a:prstGeom prst="rect">
            <a:avLst/>
          </a:prstGeom>
        </p:spPr>
      </p:pic>
      <p:sp>
        <p:nvSpPr>
          <p:cNvPr id="115" name="Rectangle 114">
            <a:extLst>
              <a:ext uri="{FF2B5EF4-FFF2-40B4-BE49-F238E27FC236}">
                <a16:creationId xmlns:a16="http://schemas.microsoft.com/office/drawing/2014/main" id="{0977862C-992F-8933-86A5-D797F7E44125}"/>
              </a:ext>
            </a:extLst>
          </p:cNvPr>
          <p:cNvSpPr/>
          <p:nvPr/>
        </p:nvSpPr>
        <p:spPr>
          <a:xfrm>
            <a:off x="0" y="-11576"/>
            <a:ext cx="12192000" cy="6869576"/>
          </a:xfrm>
          <a:prstGeom prst="rect">
            <a:avLst/>
          </a:prstGeom>
          <a:gradFill>
            <a:gsLst>
              <a:gs pos="22000">
                <a:srgbClr val="D3F5F8">
                  <a:alpha val="73000"/>
                </a:srgbClr>
              </a:gs>
              <a:gs pos="94000">
                <a:srgbClr val="E3FBFA">
                  <a:alpha val="40021"/>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E657F283-8CE8-B1D0-1462-4663337E2661}"/>
              </a:ext>
            </a:extLst>
          </p:cNvPr>
          <p:cNvSpPr txBox="1"/>
          <p:nvPr/>
        </p:nvSpPr>
        <p:spPr>
          <a:xfrm>
            <a:off x="249647" y="216762"/>
            <a:ext cx="5767695" cy="954107"/>
          </a:xfrm>
          <a:prstGeom prst="rect">
            <a:avLst/>
          </a:prstGeom>
          <a:noFill/>
          <a:effectLst/>
        </p:spPr>
        <p:txBody>
          <a:bodyPr wrap="square" rtlCol="0">
            <a:spAutoFit/>
          </a:bodyPr>
          <a:lstStyle/>
          <a:p>
            <a:r>
              <a:rPr lang="en-US" sz="2800" b="1" i="0" u="none" strike="noStrike" dirty="0">
                <a:solidFill>
                  <a:schemeClr val="tx1">
                    <a:lumMod val="65000"/>
                    <a:lumOff val="35000"/>
                  </a:schemeClr>
                </a:solidFill>
                <a:effectLst/>
                <a:latin typeface="Century Gothic" panose="020B0502020202020204" pitchFamily="34" charset="0"/>
              </a:rPr>
              <a:t>AGILE PRODUCT ROADMAP TEMPLATE – EXAMPLE</a:t>
            </a:r>
            <a:endParaRPr lang="en-US" sz="2800" b="1" dirty="0">
              <a:solidFill>
                <a:schemeClr val="tx1">
                  <a:lumMod val="65000"/>
                  <a:lumOff val="35000"/>
                </a:schemeClr>
              </a:solidFill>
              <a:latin typeface="Century Gothic" panose="020B0502020202020204" pitchFamily="34" charset="0"/>
            </a:endParaRPr>
          </a:p>
        </p:txBody>
      </p:sp>
      <p:pic>
        <p:nvPicPr>
          <p:cNvPr id="106" name="Picture 105">
            <a:hlinkClick r:id="rId4"/>
            <a:extLst>
              <a:ext uri="{FF2B5EF4-FFF2-40B4-BE49-F238E27FC236}">
                <a16:creationId xmlns:a16="http://schemas.microsoft.com/office/drawing/2014/main" id="{31730B52-50D4-9F04-87E2-238D140C1A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36177" y="216932"/>
            <a:ext cx="4020774" cy="557985"/>
          </a:xfrm>
          <a:prstGeom prst="rect">
            <a:avLst/>
          </a:prstGeom>
        </p:spPr>
      </p:pic>
      <p:sp>
        <p:nvSpPr>
          <p:cNvPr id="2" name="TextBox 1">
            <a:extLst>
              <a:ext uri="{FF2B5EF4-FFF2-40B4-BE49-F238E27FC236}">
                <a16:creationId xmlns:a16="http://schemas.microsoft.com/office/drawing/2014/main" id="{AE968F33-F07E-5CE2-F688-753ECB5FC6B3}"/>
              </a:ext>
            </a:extLst>
          </p:cNvPr>
          <p:cNvSpPr txBox="1"/>
          <p:nvPr/>
        </p:nvSpPr>
        <p:spPr>
          <a:xfrm>
            <a:off x="335049" y="1264876"/>
            <a:ext cx="4676789" cy="5143972"/>
          </a:xfrm>
          <a:prstGeom prst="rect">
            <a:avLst/>
          </a:prstGeom>
          <a:noFill/>
        </p:spPr>
        <p:txBody>
          <a:bodyPr wrap="square" rtlCol="0">
            <a:spAutoFit/>
          </a:bodyPr>
          <a:lstStyle/>
          <a:p>
            <a:pPr>
              <a:lnSpc>
                <a:spcPct val="150000"/>
              </a:lnSpc>
              <a:spcAft>
                <a:spcPts val="1200"/>
              </a:spcAft>
            </a:pPr>
            <a:r>
              <a:rPr lang="en-US" sz="1700" dirty="0">
                <a:latin typeface="Century Gothic" panose="020B0502020202020204" pitchFamily="34" charset="0"/>
              </a:rPr>
              <a:t>This easy-to-use Agile product roadmap template is ideal for keeping tabs on the status and progress of product-related components. Schedule feature-development details for product, design, development, and quality assurance teams to prioritize key initiatives and present the big picture of expected deliverables. This Agile-specific template helps your team stay focused on brief development iterations and enables you to list key milestones and major deliverables within a flexible timeline. </a:t>
            </a:r>
          </a:p>
        </p:txBody>
      </p:sp>
      <p:pic>
        <p:nvPicPr>
          <p:cNvPr id="6" name="Picture 5">
            <a:extLst>
              <a:ext uri="{FF2B5EF4-FFF2-40B4-BE49-F238E27FC236}">
                <a16:creationId xmlns:a16="http://schemas.microsoft.com/office/drawing/2014/main" id="{C577AB49-E30C-7C88-0693-40D810DCEF8A}"/>
              </a:ext>
            </a:extLst>
          </p:cNvPr>
          <p:cNvPicPr>
            <a:picLocks noChangeAspect="1"/>
          </p:cNvPicPr>
          <p:nvPr/>
        </p:nvPicPr>
        <p:blipFill>
          <a:blip r:embed="rId6"/>
          <a:srcRect/>
          <a:stretch/>
        </p:blipFill>
        <p:spPr>
          <a:xfrm>
            <a:off x="4968208" y="1276516"/>
            <a:ext cx="6888743" cy="3872061"/>
          </a:xfrm>
          <a:prstGeom prst="rect">
            <a:avLst/>
          </a:prstGeom>
        </p:spPr>
      </p:pic>
    </p:spTree>
    <p:extLst>
      <p:ext uri="{BB962C8B-B14F-4D97-AF65-F5344CB8AC3E}">
        <p14:creationId xmlns:p14="http://schemas.microsoft.com/office/powerpoint/2010/main" val="109622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BC3C884D-1CFB-2713-66A4-0877F2DE9C29}"/>
              </a:ext>
            </a:extLst>
          </p:cNvPr>
          <p:cNvGrpSpPr/>
          <p:nvPr/>
        </p:nvGrpSpPr>
        <p:grpSpPr>
          <a:xfrm>
            <a:off x="5416868" y="967145"/>
            <a:ext cx="1885765" cy="5236885"/>
            <a:chOff x="0" y="889559"/>
            <a:chExt cx="1271437" cy="6349865"/>
          </a:xfrm>
        </p:grpSpPr>
        <p:cxnSp>
          <p:nvCxnSpPr>
            <p:cNvPr id="35" name="Straight Connector 34">
              <a:extLst>
                <a:ext uri="{FF2B5EF4-FFF2-40B4-BE49-F238E27FC236}">
                  <a16:creationId xmlns:a16="http://schemas.microsoft.com/office/drawing/2014/main" id="{8DD6446A-5AAB-870C-5DA3-65DAB35BE2DA}"/>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8" name="Display 37">
              <a:extLst>
                <a:ext uri="{FF2B5EF4-FFF2-40B4-BE49-F238E27FC236}">
                  <a16:creationId xmlns:a16="http://schemas.microsoft.com/office/drawing/2014/main" id="{6B4F764A-D858-8E50-F0D1-539C6455ACB5}"/>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1. MARKET RESEARCH AND ANALYSIS</a:t>
            </a: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00110"/>
          </a:xfrm>
          <a:prstGeom prst="rect">
            <a:avLst/>
          </a:prstGeom>
          <a:noFill/>
        </p:spPr>
        <p:txBody>
          <a:bodyPr wrap="square" rtlCol="0">
            <a:spAutoFit/>
          </a:bodyPr>
          <a:lstStyle/>
          <a:p>
            <a:r>
              <a:rPr lang="en-US" sz="2000" dirty="0">
                <a:solidFill>
                  <a:schemeClr val="tx1">
                    <a:lumMod val="75000"/>
                    <a:lumOff val="25000"/>
                  </a:schemeClr>
                </a:solidFill>
                <a:effectLst>
                  <a:glow rad="139700">
                    <a:schemeClr val="bg1"/>
                  </a:glow>
                </a:effectLst>
                <a:latin typeface="Century Gothic" panose="020B0502020202020204" pitchFamily="34" charset="0"/>
              </a:rPr>
              <a:t>2. PRODUCT DESIGN AND DEVELOPMENT</a:t>
            </a: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27EA77FC-3440-784D-8EAC-55D01E87BB34}"/>
              </a:ext>
            </a:extLst>
          </p:cNvPr>
          <p:cNvSpPr/>
          <p:nvPr/>
        </p:nvSpPr>
        <p:spPr>
          <a:xfrm>
            <a:off x="109350" y="1555451"/>
            <a:ext cx="2618794" cy="357842"/>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 competitor analysis.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8C803EA8-8B8D-6844-821C-E85BE7F84BBC}"/>
              </a:ext>
            </a:extLst>
          </p:cNvPr>
          <p:cNvSpPr/>
          <p:nvPr/>
        </p:nvSpPr>
        <p:spPr>
          <a:xfrm>
            <a:off x="109350" y="1994634"/>
            <a:ext cx="4553143" cy="357842"/>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Survey potential users for charging needs.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20">
            <a:extLst>
              <a:ext uri="{FF2B5EF4-FFF2-40B4-BE49-F238E27FC236}">
                <a16:creationId xmlns:a16="http://schemas.microsoft.com/office/drawing/2014/main" id="{D5742960-9FD6-8443-A311-09003D177972}"/>
              </a:ext>
            </a:extLst>
          </p:cNvPr>
          <p:cNvSpPr/>
          <p:nvPr/>
        </p:nvSpPr>
        <p:spPr>
          <a:xfrm>
            <a:off x="109350" y="2449899"/>
            <a:ext cx="1061418" cy="815605"/>
          </a:xfrm>
          <a:prstGeom prst="roundRect">
            <a:avLst>
              <a:gd name="adj" fmla="val 11794"/>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Analyze trends in EV usage.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22">
            <a:extLst>
              <a:ext uri="{FF2B5EF4-FFF2-40B4-BE49-F238E27FC236}">
                <a16:creationId xmlns:a16="http://schemas.microsoft.com/office/drawing/2014/main" id="{55CE55F5-FA0E-E94C-BA48-58E0652B2D73}"/>
              </a:ext>
            </a:extLst>
          </p:cNvPr>
          <p:cNvSpPr/>
          <p:nvPr/>
        </p:nvSpPr>
        <p:spPr>
          <a:xfrm>
            <a:off x="1290340" y="2449899"/>
            <a:ext cx="1592127" cy="815605"/>
          </a:xfrm>
          <a:prstGeom prst="roundRect">
            <a:avLst>
              <a:gd name="adj" fmla="val 935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Study regional EV charging infrastructure.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7" name="Shape 14">
            <a:extLst>
              <a:ext uri="{FF2B5EF4-FFF2-40B4-BE49-F238E27FC236}">
                <a16:creationId xmlns:a16="http://schemas.microsoft.com/office/drawing/2014/main" id="{F00AAE39-312A-464F-A98E-B98C8A3D2E4C}"/>
              </a:ext>
            </a:extLst>
          </p:cNvPr>
          <p:cNvSpPr/>
          <p:nvPr/>
        </p:nvSpPr>
        <p:spPr>
          <a:xfrm>
            <a:off x="1236739" y="4133258"/>
            <a:ext cx="1260508" cy="975479"/>
          </a:xfrm>
          <a:prstGeom prst="roundRect">
            <a:avLst>
              <a:gd name="adj" fmla="val 5749"/>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initial design prototypes for charging units.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16">
            <a:extLst>
              <a:ext uri="{FF2B5EF4-FFF2-40B4-BE49-F238E27FC236}">
                <a16:creationId xmlns:a16="http://schemas.microsoft.com/office/drawing/2014/main" id="{47A72845-2218-D041-8D67-55F9B3E1C6C0}"/>
              </a:ext>
            </a:extLst>
          </p:cNvPr>
          <p:cNvSpPr/>
          <p:nvPr/>
        </p:nvSpPr>
        <p:spPr>
          <a:xfrm>
            <a:off x="1236739" y="5271733"/>
            <a:ext cx="2103988" cy="488988"/>
          </a:xfrm>
          <a:prstGeom prst="roundRect">
            <a:avLst>
              <a:gd name="adj" fmla="val 12011"/>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Optimize design for user-friendliness and efficiency.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Shape 14">
            <a:extLst>
              <a:ext uri="{FF2B5EF4-FFF2-40B4-BE49-F238E27FC236}">
                <a16:creationId xmlns:a16="http://schemas.microsoft.com/office/drawing/2014/main" id="{8D55A891-1BFD-7F40-85C8-D03065F5CD96}"/>
              </a:ext>
            </a:extLst>
          </p:cNvPr>
          <p:cNvSpPr/>
          <p:nvPr/>
        </p:nvSpPr>
        <p:spPr>
          <a:xfrm>
            <a:off x="2589134" y="4133258"/>
            <a:ext cx="1154484" cy="975479"/>
          </a:xfrm>
          <a:prstGeom prst="roundRect">
            <a:avLst>
              <a:gd name="adj" fmla="val 5749"/>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Test prototypes in controlled environments.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1" name="Shape 16">
            <a:extLst>
              <a:ext uri="{FF2B5EF4-FFF2-40B4-BE49-F238E27FC236}">
                <a16:creationId xmlns:a16="http://schemas.microsoft.com/office/drawing/2014/main" id="{0AE94FE2-7223-6C4B-A19A-0898AB4D4A4E}"/>
              </a:ext>
            </a:extLst>
          </p:cNvPr>
          <p:cNvSpPr/>
          <p:nvPr/>
        </p:nvSpPr>
        <p:spPr>
          <a:xfrm>
            <a:off x="3845519" y="4782119"/>
            <a:ext cx="918496" cy="975480"/>
          </a:xfrm>
          <a:prstGeom prst="roundRect">
            <a:avLst>
              <a:gd name="adj" fmla="val 5431"/>
            </a:avLst>
          </a:prstGeom>
          <a:solidFill>
            <a:srgbClr val="FFCA00"/>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Iterate designs based on feedback.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71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E33F89B0-295A-CD7D-2C07-61F09EA916D1}"/>
              </a:ext>
            </a:extLst>
          </p:cNvPr>
          <p:cNvGrpSpPr/>
          <p:nvPr/>
        </p:nvGrpSpPr>
        <p:grpSpPr>
          <a:xfrm>
            <a:off x="5416868" y="967145"/>
            <a:ext cx="1885765" cy="5236885"/>
            <a:chOff x="0" y="889559"/>
            <a:chExt cx="1271437" cy="6349865"/>
          </a:xfrm>
        </p:grpSpPr>
        <p:cxnSp>
          <p:nvCxnSpPr>
            <p:cNvPr id="15" name="Straight Connector 14">
              <a:extLst>
                <a:ext uri="{FF2B5EF4-FFF2-40B4-BE49-F238E27FC236}">
                  <a16:creationId xmlns:a16="http://schemas.microsoft.com/office/drawing/2014/main" id="{24B90605-BFA3-254C-8FEB-79DB0DC88881}"/>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6" name="Display 15">
              <a:extLst>
                <a:ext uri="{FF2B5EF4-FFF2-40B4-BE49-F238E27FC236}">
                  <a16:creationId xmlns:a16="http://schemas.microsoft.com/office/drawing/2014/main" id="{BEF39A53-8678-980C-6BA4-3B2DC4A08AA9}"/>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3. SOFTWARE DEVELOPMENT FOR CHARGING STATIONS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4. MOBILE APP DEVELOPMENT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35" name="Shape 14">
            <a:extLst>
              <a:ext uri="{FF2B5EF4-FFF2-40B4-BE49-F238E27FC236}">
                <a16:creationId xmlns:a16="http://schemas.microsoft.com/office/drawing/2014/main" id="{0CD75F16-6711-4C43-A54B-73AAD5D57BB0}"/>
              </a:ext>
            </a:extLst>
          </p:cNvPr>
          <p:cNvSpPr/>
          <p:nvPr/>
        </p:nvSpPr>
        <p:spPr>
          <a:xfrm>
            <a:off x="2166365" y="1593657"/>
            <a:ext cx="1231811" cy="960082"/>
          </a:xfrm>
          <a:prstGeom prst="roundRect">
            <a:avLst>
              <a:gd name="adj" fmla="val 7365"/>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user interface for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Shape 16">
            <a:extLst>
              <a:ext uri="{FF2B5EF4-FFF2-40B4-BE49-F238E27FC236}">
                <a16:creationId xmlns:a16="http://schemas.microsoft.com/office/drawing/2014/main" id="{C269B000-62AD-4847-99FD-9335FC65F348}"/>
              </a:ext>
            </a:extLst>
          </p:cNvPr>
          <p:cNvSpPr/>
          <p:nvPr/>
        </p:nvSpPr>
        <p:spPr>
          <a:xfrm>
            <a:off x="2189513" y="2716357"/>
            <a:ext cx="1854066" cy="50925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Integrate payment processing system.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Shape 20">
            <a:extLst>
              <a:ext uri="{FF2B5EF4-FFF2-40B4-BE49-F238E27FC236}">
                <a16:creationId xmlns:a16="http://schemas.microsoft.com/office/drawing/2014/main" id="{774AEFBB-5DC7-0A47-A215-6E379AA5698C}"/>
              </a:ext>
            </a:extLst>
          </p:cNvPr>
          <p:cNvSpPr/>
          <p:nvPr/>
        </p:nvSpPr>
        <p:spPr>
          <a:xfrm>
            <a:off x="3497358" y="1593657"/>
            <a:ext cx="1126408" cy="960082"/>
          </a:xfrm>
          <a:prstGeom prst="roundRect">
            <a:avLst>
              <a:gd name="adj" fmla="val 6141"/>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Create monitoring system for station status.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Shape 16">
            <a:extLst>
              <a:ext uri="{FF2B5EF4-FFF2-40B4-BE49-F238E27FC236}">
                <a16:creationId xmlns:a16="http://schemas.microsoft.com/office/drawing/2014/main" id="{F086B53A-6AC7-B047-A26C-2C803C10983A}"/>
              </a:ext>
            </a:extLst>
          </p:cNvPr>
          <p:cNvSpPr/>
          <p:nvPr/>
        </p:nvSpPr>
        <p:spPr>
          <a:xfrm>
            <a:off x="4122345" y="2716357"/>
            <a:ext cx="2501084" cy="50925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 remote troubleshooting capabilities.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7" name="Shape 14">
            <a:extLst>
              <a:ext uri="{FF2B5EF4-FFF2-40B4-BE49-F238E27FC236}">
                <a16:creationId xmlns:a16="http://schemas.microsoft.com/office/drawing/2014/main" id="{29453354-F613-EE43-934E-54AA459A102C}"/>
              </a:ext>
            </a:extLst>
          </p:cNvPr>
          <p:cNvSpPr/>
          <p:nvPr/>
        </p:nvSpPr>
        <p:spPr>
          <a:xfrm>
            <a:off x="2760156" y="4090101"/>
            <a:ext cx="2874645" cy="346710"/>
          </a:xfrm>
          <a:prstGeom prst="roundRect">
            <a:avLst>
              <a:gd name="adj" fmla="val 1666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Design user-friendly app interface.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8" name="Shape 16">
            <a:extLst>
              <a:ext uri="{FF2B5EF4-FFF2-40B4-BE49-F238E27FC236}">
                <a16:creationId xmlns:a16="http://schemas.microsoft.com/office/drawing/2014/main" id="{B161FF10-8FDC-4640-8DA6-000BF8D0159F}"/>
              </a:ext>
            </a:extLst>
          </p:cNvPr>
          <p:cNvSpPr/>
          <p:nvPr/>
        </p:nvSpPr>
        <p:spPr>
          <a:xfrm>
            <a:off x="2760156" y="4542221"/>
            <a:ext cx="2874645" cy="34671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Integrate app with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20">
            <a:extLst>
              <a:ext uri="{FF2B5EF4-FFF2-40B4-BE49-F238E27FC236}">
                <a16:creationId xmlns:a16="http://schemas.microsoft.com/office/drawing/2014/main" id="{C80F79FB-82AB-C147-A07F-151763D56AA9}"/>
              </a:ext>
            </a:extLst>
          </p:cNvPr>
          <p:cNvSpPr/>
          <p:nvPr/>
        </p:nvSpPr>
        <p:spPr>
          <a:xfrm>
            <a:off x="3489771" y="4970211"/>
            <a:ext cx="1863090" cy="793115"/>
          </a:xfrm>
          <a:prstGeom prst="roundRect">
            <a:avLst>
              <a:gd name="adj" fmla="val 10448"/>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Add features like location finder, booking, and payment.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Shape 20">
            <a:extLst>
              <a:ext uri="{FF2B5EF4-FFF2-40B4-BE49-F238E27FC236}">
                <a16:creationId xmlns:a16="http://schemas.microsoft.com/office/drawing/2014/main" id="{440E22EA-A6AE-6C48-8F41-A7287118CF7A}"/>
              </a:ext>
            </a:extLst>
          </p:cNvPr>
          <p:cNvSpPr/>
          <p:nvPr/>
        </p:nvSpPr>
        <p:spPr>
          <a:xfrm>
            <a:off x="5422711" y="4970211"/>
            <a:ext cx="1226820" cy="793115"/>
          </a:xfrm>
          <a:prstGeom prst="roundRect">
            <a:avLst>
              <a:gd name="adj" fmla="val 10448"/>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Ensure security measures for user data.</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56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009CC0F-54D4-2696-CD4F-1732B7966812}"/>
              </a:ext>
            </a:extLst>
          </p:cNvPr>
          <p:cNvGrpSpPr/>
          <p:nvPr/>
        </p:nvGrpSpPr>
        <p:grpSpPr>
          <a:xfrm>
            <a:off x="9411391" y="967145"/>
            <a:ext cx="1885765" cy="5236885"/>
            <a:chOff x="0" y="889559"/>
            <a:chExt cx="1271437" cy="6349865"/>
          </a:xfrm>
        </p:grpSpPr>
        <p:cxnSp>
          <p:nvCxnSpPr>
            <p:cNvPr id="35" name="Straight Connector 34">
              <a:extLst>
                <a:ext uri="{FF2B5EF4-FFF2-40B4-BE49-F238E27FC236}">
                  <a16:creationId xmlns:a16="http://schemas.microsoft.com/office/drawing/2014/main" id="{52CB9168-F2F0-555C-A5CF-D92EEAF13A65}"/>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7" name="Display 36">
              <a:extLst>
                <a:ext uri="{FF2B5EF4-FFF2-40B4-BE49-F238E27FC236}">
                  <a16:creationId xmlns:a16="http://schemas.microsoft.com/office/drawing/2014/main" id="{C1EC8530-8FE1-5F01-04A4-FC69CC340C4E}"/>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5. INFRASTRUCTURE AND DEPLOYMENT PLANNING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6. MARKETING AND BRANDING</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15" name="Shape 14">
            <a:extLst>
              <a:ext uri="{FF2B5EF4-FFF2-40B4-BE49-F238E27FC236}">
                <a16:creationId xmlns:a16="http://schemas.microsoft.com/office/drawing/2014/main" id="{04332F43-7EEF-8646-A96E-207468B0581E}"/>
              </a:ext>
            </a:extLst>
          </p:cNvPr>
          <p:cNvSpPr/>
          <p:nvPr/>
        </p:nvSpPr>
        <p:spPr>
          <a:xfrm>
            <a:off x="4660099" y="4106167"/>
            <a:ext cx="1004399" cy="925731"/>
          </a:xfrm>
          <a:prstGeom prst="roundRect">
            <a:avLst>
              <a:gd name="adj" fmla="val 5416"/>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Create branding strategy.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Shape 16">
            <a:extLst>
              <a:ext uri="{FF2B5EF4-FFF2-40B4-BE49-F238E27FC236}">
                <a16:creationId xmlns:a16="http://schemas.microsoft.com/office/drawing/2014/main" id="{64B0CC16-FBD9-3F43-A8AD-60B5E4586B6A}"/>
              </a:ext>
            </a:extLst>
          </p:cNvPr>
          <p:cNvSpPr/>
          <p:nvPr/>
        </p:nvSpPr>
        <p:spPr>
          <a:xfrm>
            <a:off x="4660099" y="5136204"/>
            <a:ext cx="1668496" cy="627948"/>
          </a:xfrm>
          <a:prstGeom prst="roundRect">
            <a:avLst>
              <a:gd name="adj" fmla="val 11138"/>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launch event and promotional activities.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5" name="Shape 14">
            <a:extLst>
              <a:ext uri="{FF2B5EF4-FFF2-40B4-BE49-F238E27FC236}">
                <a16:creationId xmlns:a16="http://schemas.microsoft.com/office/drawing/2014/main" id="{7A6280A8-C974-544D-A341-E9F05247BAF0}"/>
              </a:ext>
            </a:extLst>
          </p:cNvPr>
          <p:cNvSpPr/>
          <p:nvPr/>
        </p:nvSpPr>
        <p:spPr>
          <a:xfrm>
            <a:off x="5747935" y="4106167"/>
            <a:ext cx="1480568" cy="925731"/>
          </a:xfrm>
          <a:prstGeom prst="roundRect">
            <a:avLst>
              <a:gd name="adj" fmla="val 6666"/>
            </a:avLst>
          </a:prstGeom>
          <a:solidFill>
            <a:srgbClr val="E1EA15"/>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marketing materials and website.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6" name="Shape 16">
            <a:extLst>
              <a:ext uri="{FF2B5EF4-FFF2-40B4-BE49-F238E27FC236}">
                <a16:creationId xmlns:a16="http://schemas.microsoft.com/office/drawing/2014/main" id="{BDB3F2F8-3AC2-8D4D-BDB2-6798AEA4E536}"/>
              </a:ext>
            </a:extLst>
          </p:cNvPr>
          <p:cNvSpPr/>
          <p:nvPr/>
        </p:nvSpPr>
        <p:spPr>
          <a:xfrm>
            <a:off x="6430725" y="5136204"/>
            <a:ext cx="1441839" cy="627948"/>
          </a:xfrm>
          <a:prstGeom prst="roundRect">
            <a:avLst>
              <a:gd name="adj" fmla="val 7452"/>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Initiate social media campaigns.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0" name="Shape 14">
            <a:extLst>
              <a:ext uri="{FF2B5EF4-FFF2-40B4-BE49-F238E27FC236}">
                <a16:creationId xmlns:a16="http://schemas.microsoft.com/office/drawing/2014/main" id="{EFB2B1C7-594E-8A85-7880-F6EE1B6BB6DC}"/>
              </a:ext>
            </a:extLst>
          </p:cNvPr>
          <p:cNvSpPr/>
          <p:nvPr/>
        </p:nvSpPr>
        <p:spPr>
          <a:xfrm>
            <a:off x="4300740" y="1550314"/>
            <a:ext cx="3566160" cy="346625"/>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Identify strategic locations for charging stations.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1" name="Shape 16">
            <a:extLst>
              <a:ext uri="{FF2B5EF4-FFF2-40B4-BE49-F238E27FC236}">
                <a16:creationId xmlns:a16="http://schemas.microsoft.com/office/drawing/2014/main" id="{8650A64B-CBEF-9357-4014-9AEA9BCED33C}"/>
              </a:ext>
            </a:extLst>
          </p:cNvPr>
          <p:cNvSpPr/>
          <p:nvPr/>
        </p:nvSpPr>
        <p:spPr>
          <a:xfrm>
            <a:off x="4300740" y="2001616"/>
            <a:ext cx="3566160" cy="346625"/>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logistics for station installation.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4" name="Shape 20">
            <a:extLst>
              <a:ext uri="{FF2B5EF4-FFF2-40B4-BE49-F238E27FC236}">
                <a16:creationId xmlns:a16="http://schemas.microsoft.com/office/drawing/2014/main" id="{11C57C04-CA0D-6287-B4B7-7454BF229F9F}"/>
              </a:ext>
            </a:extLst>
          </p:cNvPr>
          <p:cNvSpPr/>
          <p:nvPr/>
        </p:nvSpPr>
        <p:spPr>
          <a:xfrm>
            <a:off x="4300740" y="2452917"/>
            <a:ext cx="3566160" cy="346625"/>
          </a:xfrm>
          <a:prstGeom prst="roundRect">
            <a:avLst>
              <a:gd name="adj" fmla="val 16667"/>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Coordinate with local authorities for permits.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 name="Shape 22">
            <a:extLst>
              <a:ext uri="{FF2B5EF4-FFF2-40B4-BE49-F238E27FC236}">
                <a16:creationId xmlns:a16="http://schemas.microsoft.com/office/drawing/2014/main" id="{C9A4A356-FC4D-EE6C-0ABF-0750376BA030}"/>
              </a:ext>
            </a:extLst>
          </p:cNvPr>
          <p:cNvSpPr/>
          <p:nvPr/>
        </p:nvSpPr>
        <p:spPr>
          <a:xfrm>
            <a:off x="4300740" y="2904219"/>
            <a:ext cx="3566160" cy="346625"/>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Develop maintenance and servicing schedules.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53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90012-770B-4ABF-E813-17B348ADBE0D}"/>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64642ADD-0C92-2A4D-B92E-82A3E1CCD1B7}"/>
              </a:ext>
            </a:extLst>
          </p:cNvPr>
          <p:cNvSpPr/>
          <p:nvPr/>
        </p:nvSpPr>
        <p:spPr>
          <a:xfrm>
            <a:off x="-13565" y="3970614"/>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F57AEAD-679B-F639-BE93-CE86689A1026}"/>
              </a:ext>
            </a:extLst>
          </p:cNvPr>
          <p:cNvSpPr/>
          <p:nvPr/>
        </p:nvSpPr>
        <p:spPr>
          <a:xfrm>
            <a:off x="-18267" y="1456133"/>
            <a:ext cx="12207240" cy="1920240"/>
          </a:xfrm>
          <a:prstGeom prst="rect">
            <a:avLst/>
          </a:prstGeom>
          <a:solidFill>
            <a:schemeClr val="bg1"/>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DEF2B34-702F-4F15-5562-79605F118606}"/>
              </a:ext>
            </a:extLst>
          </p:cNvPr>
          <p:cNvGrpSpPr/>
          <p:nvPr/>
        </p:nvGrpSpPr>
        <p:grpSpPr>
          <a:xfrm>
            <a:off x="1523565" y="205826"/>
            <a:ext cx="9124436" cy="5894530"/>
            <a:chOff x="1523565" y="392124"/>
            <a:chExt cx="9124436" cy="6123313"/>
          </a:xfrm>
        </p:grpSpPr>
        <p:cxnSp>
          <p:nvCxnSpPr>
            <p:cNvPr id="49" name="Straight Connector 48">
              <a:extLst>
                <a:ext uri="{FF2B5EF4-FFF2-40B4-BE49-F238E27FC236}">
                  <a16:creationId xmlns:a16="http://schemas.microsoft.com/office/drawing/2014/main" id="{FECE8632-BFCB-AAD6-B7CF-2591D4CF222F}"/>
                </a:ext>
              </a:extLst>
            </p:cNvPr>
            <p:cNvCxnSpPr>
              <a:cxnSpLocks/>
            </p:cNvCxnSpPr>
            <p:nvPr/>
          </p:nvCxnSpPr>
          <p:spPr>
            <a:xfrm>
              <a:off x="1523565"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ED6C13F-381A-89BC-4519-549EBB37F64D}"/>
                </a:ext>
              </a:extLst>
            </p:cNvPr>
            <p:cNvCxnSpPr>
              <a:cxnSpLocks/>
            </p:cNvCxnSpPr>
            <p:nvPr/>
          </p:nvCxnSpPr>
          <p:spPr>
            <a:xfrm>
              <a:off x="3044304"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2137FF7-BC08-3C6E-DE4A-1AAE35421A22}"/>
                </a:ext>
              </a:extLst>
            </p:cNvPr>
            <p:cNvCxnSpPr>
              <a:cxnSpLocks/>
            </p:cNvCxnSpPr>
            <p:nvPr/>
          </p:nvCxnSpPr>
          <p:spPr>
            <a:xfrm>
              <a:off x="4565043"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31529BA-6D16-B913-8425-45C5E4ACB472}"/>
                </a:ext>
              </a:extLst>
            </p:cNvPr>
            <p:cNvCxnSpPr>
              <a:cxnSpLocks/>
            </p:cNvCxnSpPr>
            <p:nvPr/>
          </p:nvCxnSpPr>
          <p:spPr>
            <a:xfrm>
              <a:off x="6085782"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E0304FF-C7F1-20B8-D5E4-8E219B7BCEA1}"/>
                </a:ext>
              </a:extLst>
            </p:cNvPr>
            <p:cNvCxnSpPr>
              <a:cxnSpLocks/>
            </p:cNvCxnSpPr>
            <p:nvPr/>
          </p:nvCxnSpPr>
          <p:spPr>
            <a:xfrm>
              <a:off x="9127260"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19E604-27E9-DA32-1CA1-FBAC451E3247}"/>
                </a:ext>
              </a:extLst>
            </p:cNvPr>
            <p:cNvCxnSpPr>
              <a:cxnSpLocks/>
            </p:cNvCxnSpPr>
            <p:nvPr/>
          </p:nvCxnSpPr>
          <p:spPr>
            <a:xfrm>
              <a:off x="760652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5963DDA-9356-C4BF-19B3-E6A126A44F4B}"/>
                </a:ext>
              </a:extLst>
            </p:cNvPr>
            <p:cNvCxnSpPr>
              <a:cxnSpLocks/>
            </p:cNvCxnSpPr>
            <p:nvPr/>
          </p:nvCxnSpPr>
          <p:spPr>
            <a:xfrm>
              <a:off x="10648001" y="392124"/>
              <a:ext cx="0" cy="6123313"/>
            </a:xfrm>
            <a:prstGeom prst="line">
              <a:avLst/>
            </a:prstGeom>
            <a:ln>
              <a:gradFill>
                <a:gsLst>
                  <a:gs pos="100000">
                    <a:srgbClr val="0070C0">
                      <a:alpha val="62000"/>
                    </a:srgbClr>
                  </a:gs>
                  <a:gs pos="9000">
                    <a:srgbClr val="A5EAF8">
                      <a:alpha val="63356"/>
                    </a:srgbClr>
                  </a:gs>
                  <a:gs pos="80000">
                    <a:srgbClr val="00B0F0">
                      <a:alpha val="5900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944748F-D62D-2C3A-064B-5DA1F63552A6}"/>
              </a:ext>
            </a:extLst>
          </p:cNvPr>
          <p:cNvGrpSpPr/>
          <p:nvPr/>
        </p:nvGrpSpPr>
        <p:grpSpPr>
          <a:xfrm>
            <a:off x="9411391" y="967145"/>
            <a:ext cx="1885765" cy="5236885"/>
            <a:chOff x="0" y="889559"/>
            <a:chExt cx="1271437" cy="6349865"/>
          </a:xfrm>
        </p:grpSpPr>
        <p:cxnSp>
          <p:nvCxnSpPr>
            <p:cNvPr id="16" name="Straight Connector 15">
              <a:extLst>
                <a:ext uri="{FF2B5EF4-FFF2-40B4-BE49-F238E27FC236}">
                  <a16:creationId xmlns:a16="http://schemas.microsoft.com/office/drawing/2014/main" id="{863B2F95-3D27-4929-60D8-A62DFEFBE9EA}"/>
                </a:ext>
              </a:extLst>
            </p:cNvPr>
            <p:cNvCxnSpPr/>
            <p:nvPr/>
          </p:nvCxnSpPr>
          <p:spPr>
            <a:xfrm>
              <a:off x="0" y="889559"/>
              <a:ext cx="0" cy="6349865"/>
            </a:xfrm>
            <a:prstGeom prst="line">
              <a:avLst/>
            </a:prstGeom>
            <a:ln w="34925" cap="rnd">
              <a:solidFill>
                <a:srgbClr val="00B0F0"/>
              </a:solidFill>
              <a:headEnd type="oval"/>
              <a:tailEnd type="ova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5" name="Display 24">
              <a:extLst>
                <a:ext uri="{FF2B5EF4-FFF2-40B4-BE49-F238E27FC236}">
                  <a16:creationId xmlns:a16="http://schemas.microsoft.com/office/drawing/2014/main" id="{CE432F05-2E8A-3EC1-1C00-1A3931D1449C}"/>
                </a:ext>
              </a:extLst>
            </p:cNvPr>
            <p:cNvSpPr/>
            <p:nvPr/>
          </p:nvSpPr>
          <p:spPr>
            <a:xfrm>
              <a:off x="12694" y="1701761"/>
              <a:ext cx="1258743" cy="949089"/>
            </a:xfrm>
            <a:prstGeom prst="flowChartDisplay">
              <a:avLst/>
            </a:prstGeom>
            <a:solidFill>
              <a:srgbClr val="D3FBFF"/>
            </a:solidFill>
          </p:spPr>
          <p:style>
            <a:lnRef idx="0">
              <a:schemeClr val="dk1"/>
            </a:lnRef>
            <a:fillRef idx="3">
              <a:schemeClr val="dk1"/>
            </a:fillRef>
            <a:effectRef idx="3">
              <a:schemeClr val="dk1"/>
            </a:effectRef>
            <a:fontRef idx="minor">
              <a:schemeClr val="lt1"/>
            </a:fontRef>
          </p:style>
          <p:txBody>
            <a:bodyPr lIns="0" tIns="0" rIns="0" bIns="0" rtlCol="0" anchor="ctr"/>
            <a:lstStyle/>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MILESTONE</a:t>
              </a:r>
              <a:endParaRPr lang="en-US" sz="1200" dirty="0">
                <a:effectLst/>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300" dirty="0">
                  <a:solidFill>
                    <a:srgbClr val="0070C0"/>
                  </a:solidFill>
                  <a:effectLst/>
                  <a:latin typeface="Century Gothic" panose="020B0502020202020204" pitchFamily="34" charset="0"/>
                  <a:ea typeface="Times New Roman" panose="02020603050405020304" pitchFamily="18" charset="0"/>
                  <a:cs typeface="Times New Roman" panose="02020603050405020304" pitchFamily="18" charset="0"/>
                </a:rPr>
                <a:t>00/00/00</a:t>
              </a:r>
              <a:endParaRPr lang="en-US" sz="1200" dirty="0">
                <a:effectLst/>
                <a:ea typeface="Times New Roman" panose="02020603050405020304" pitchFamily="18" charset="0"/>
                <a:cs typeface="Times New Roman" panose="02020603050405020304" pitchFamily="18" charset="0"/>
              </a:endParaRPr>
            </a:p>
          </p:txBody>
        </p:sp>
      </p:grpSp>
      <p:sp>
        <p:nvSpPr>
          <p:cNvPr id="40" name="TextBox 39">
            <a:extLst>
              <a:ext uri="{FF2B5EF4-FFF2-40B4-BE49-F238E27FC236}">
                <a16:creationId xmlns:a16="http://schemas.microsoft.com/office/drawing/2014/main" id="{3AB02B07-8D5F-6C1D-3F65-5556C94F3A09}"/>
              </a:ext>
            </a:extLst>
          </p:cNvPr>
          <p:cNvSpPr txBox="1"/>
          <p:nvPr/>
        </p:nvSpPr>
        <p:spPr>
          <a:xfrm>
            <a:off x="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0</a:t>
            </a:r>
          </a:p>
        </p:txBody>
      </p:sp>
      <p:sp>
        <p:nvSpPr>
          <p:cNvPr id="18" name="TextBox 17">
            <a:extLst>
              <a:ext uri="{FF2B5EF4-FFF2-40B4-BE49-F238E27FC236}">
                <a16:creationId xmlns:a16="http://schemas.microsoft.com/office/drawing/2014/main" id="{462C2D95-42EB-8F52-FF1E-EE8B797D5391}"/>
              </a:ext>
            </a:extLst>
          </p:cNvPr>
          <p:cNvSpPr txBox="1"/>
          <p:nvPr/>
        </p:nvSpPr>
        <p:spPr>
          <a:xfrm>
            <a:off x="152095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1</a:t>
            </a:r>
          </a:p>
        </p:txBody>
      </p:sp>
      <p:sp>
        <p:nvSpPr>
          <p:cNvPr id="19" name="TextBox 18">
            <a:extLst>
              <a:ext uri="{FF2B5EF4-FFF2-40B4-BE49-F238E27FC236}">
                <a16:creationId xmlns:a16="http://schemas.microsoft.com/office/drawing/2014/main" id="{ECEA5D65-731A-84EA-FD6B-258026D7A262}"/>
              </a:ext>
            </a:extLst>
          </p:cNvPr>
          <p:cNvSpPr txBox="1"/>
          <p:nvPr/>
        </p:nvSpPr>
        <p:spPr>
          <a:xfrm>
            <a:off x="304191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2</a:t>
            </a:r>
          </a:p>
        </p:txBody>
      </p:sp>
      <p:sp>
        <p:nvSpPr>
          <p:cNvPr id="20" name="TextBox 19">
            <a:extLst>
              <a:ext uri="{FF2B5EF4-FFF2-40B4-BE49-F238E27FC236}">
                <a16:creationId xmlns:a16="http://schemas.microsoft.com/office/drawing/2014/main" id="{0F522EE3-745C-CE6F-D45C-DA1A6FA91A35}"/>
              </a:ext>
            </a:extLst>
          </p:cNvPr>
          <p:cNvSpPr txBox="1"/>
          <p:nvPr/>
        </p:nvSpPr>
        <p:spPr>
          <a:xfrm>
            <a:off x="456286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3</a:t>
            </a:r>
          </a:p>
        </p:txBody>
      </p:sp>
      <p:sp>
        <p:nvSpPr>
          <p:cNvPr id="21" name="TextBox 20">
            <a:extLst>
              <a:ext uri="{FF2B5EF4-FFF2-40B4-BE49-F238E27FC236}">
                <a16:creationId xmlns:a16="http://schemas.microsoft.com/office/drawing/2014/main" id="{469C919A-AFF4-03A7-64FD-C05783F563EA}"/>
              </a:ext>
            </a:extLst>
          </p:cNvPr>
          <p:cNvSpPr txBox="1"/>
          <p:nvPr/>
        </p:nvSpPr>
        <p:spPr>
          <a:xfrm>
            <a:off x="608382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4</a:t>
            </a:r>
          </a:p>
        </p:txBody>
      </p:sp>
      <p:sp>
        <p:nvSpPr>
          <p:cNvPr id="22" name="TextBox 21">
            <a:extLst>
              <a:ext uri="{FF2B5EF4-FFF2-40B4-BE49-F238E27FC236}">
                <a16:creationId xmlns:a16="http://schemas.microsoft.com/office/drawing/2014/main" id="{A4372C87-A497-4A79-76FC-83E6B1733AAE}"/>
              </a:ext>
            </a:extLst>
          </p:cNvPr>
          <p:cNvSpPr txBox="1"/>
          <p:nvPr/>
        </p:nvSpPr>
        <p:spPr>
          <a:xfrm>
            <a:off x="760477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5</a:t>
            </a:r>
          </a:p>
        </p:txBody>
      </p:sp>
      <p:sp>
        <p:nvSpPr>
          <p:cNvPr id="23" name="TextBox 22">
            <a:extLst>
              <a:ext uri="{FF2B5EF4-FFF2-40B4-BE49-F238E27FC236}">
                <a16:creationId xmlns:a16="http://schemas.microsoft.com/office/drawing/2014/main" id="{9A4EE7D2-32CF-E15B-8684-25D701923773}"/>
              </a:ext>
            </a:extLst>
          </p:cNvPr>
          <p:cNvSpPr txBox="1"/>
          <p:nvPr/>
        </p:nvSpPr>
        <p:spPr>
          <a:xfrm>
            <a:off x="9125730"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6</a:t>
            </a:r>
          </a:p>
        </p:txBody>
      </p:sp>
      <p:sp>
        <p:nvSpPr>
          <p:cNvPr id="24" name="TextBox 23">
            <a:extLst>
              <a:ext uri="{FF2B5EF4-FFF2-40B4-BE49-F238E27FC236}">
                <a16:creationId xmlns:a16="http://schemas.microsoft.com/office/drawing/2014/main" id="{D453EF2D-0224-D124-121B-DAA910394297}"/>
              </a:ext>
            </a:extLst>
          </p:cNvPr>
          <p:cNvSpPr txBox="1"/>
          <p:nvPr/>
        </p:nvSpPr>
        <p:spPr>
          <a:xfrm>
            <a:off x="10646685" y="88258"/>
            <a:ext cx="1527048" cy="461665"/>
          </a:xfrm>
          <a:prstGeom prst="rect">
            <a:avLst/>
          </a:prstGeom>
          <a:noFill/>
        </p:spPr>
        <p:txBody>
          <a:bodyPr wrap="square" rtlCol="0">
            <a:spAutoFit/>
          </a:bodyPr>
          <a:lstStyle/>
          <a:p>
            <a:r>
              <a:rPr lang="en-US" sz="1100" dirty="0">
                <a:solidFill>
                  <a:srgbClr val="0070C0"/>
                </a:solidFill>
                <a:latin typeface="Century Gothic" panose="020B0502020202020204" pitchFamily="34" charset="0"/>
              </a:rPr>
              <a:t>SPRINT</a:t>
            </a:r>
            <a:r>
              <a:rPr lang="en-US" sz="2400" dirty="0">
                <a:solidFill>
                  <a:srgbClr val="0070C0"/>
                </a:solidFill>
                <a:latin typeface="Century Gothic" panose="020B0502020202020204" pitchFamily="34" charset="0"/>
              </a:rPr>
              <a:t> </a:t>
            </a:r>
            <a:r>
              <a:rPr lang="en-US" dirty="0">
                <a:solidFill>
                  <a:srgbClr val="0070C0"/>
                </a:solidFill>
                <a:latin typeface="Century Gothic" panose="020B0502020202020204" pitchFamily="34" charset="0"/>
              </a:rPr>
              <a:t>7</a:t>
            </a:r>
          </a:p>
        </p:txBody>
      </p:sp>
      <p:sp>
        <p:nvSpPr>
          <p:cNvPr id="26" name="TextBox 25">
            <a:extLst>
              <a:ext uri="{FF2B5EF4-FFF2-40B4-BE49-F238E27FC236}">
                <a16:creationId xmlns:a16="http://schemas.microsoft.com/office/drawing/2014/main" id="{A4412E04-A011-4061-DB3B-298E99C4A10A}"/>
              </a:ext>
            </a:extLst>
          </p:cNvPr>
          <p:cNvSpPr txBox="1"/>
          <p:nvPr/>
        </p:nvSpPr>
        <p:spPr>
          <a:xfrm>
            <a:off x="520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Jan</a:t>
            </a:r>
          </a:p>
        </p:txBody>
      </p:sp>
      <p:sp>
        <p:nvSpPr>
          <p:cNvPr id="27" name="TextBox 26">
            <a:extLst>
              <a:ext uri="{FF2B5EF4-FFF2-40B4-BE49-F238E27FC236}">
                <a16:creationId xmlns:a16="http://schemas.microsoft.com/office/drawing/2014/main" id="{BCDD451C-6DDD-AFDD-788A-2A0685EFE92C}"/>
              </a:ext>
            </a:extLst>
          </p:cNvPr>
          <p:cNvSpPr txBox="1"/>
          <p:nvPr/>
        </p:nvSpPr>
        <p:spPr>
          <a:xfrm>
            <a:off x="152615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Jan</a:t>
            </a:r>
          </a:p>
        </p:txBody>
      </p:sp>
      <p:sp>
        <p:nvSpPr>
          <p:cNvPr id="28" name="TextBox 27">
            <a:extLst>
              <a:ext uri="{FF2B5EF4-FFF2-40B4-BE49-F238E27FC236}">
                <a16:creationId xmlns:a16="http://schemas.microsoft.com/office/drawing/2014/main" id="{9FC1578A-EFD2-92E4-6772-AAB34A6ED29A}"/>
              </a:ext>
            </a:extLst>
          </p:cNvPr>
          <p:cNvSpPr txBox="1"/>
          <p:nvPr/>
        </p:nvSpPr>
        <p:spPr>
          <a:xfrm>
            <a:off x="304711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Feb</a:t>
            </a:r>
          </a:p>
        </p:txBody>
      </p:sp>
      <p:sp>
        <p:nvSpPr>
          <p:cNvPr id="29" name="TextBox 28">
            <a:extLst>
              <a:ext uri="{FF2B5EF4-FFF2-40B4-BE49-F238E27FC236}">
                <a16:creationId xmlns:a16="http://schemas.microsoft.com/office/drawing/2014/main" id="{2A1197EA-986C-0862-2875-84B281F29C69}"/>
              </a:ext>
            </a:extLst>
          </p:cNvPr>
          <p:cNvSpPr txBox="1"/>
          <p:nvPr/>
        </p:nvSpPr>
        <p:spPr>
          <a:xfrm>
            <a:off x="456806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Feb</a:t>
            </a:r>
          </a:p>
        </p:txBody>
      </p:sp>
      <p:sp>
        <p:nvSpPr>
          <p:cNvPr id="30" name="TextBox 29">
            <a:extLst>
              <a:ext uri="{FF2B5EF4-FFF2-40B4-BE49-F238E27FC236}">
                <a16:creationId xmlns:a16="http://schemas.microsoft.com/office/drawing/2014/main" id="{52760100-D6D3-CDE0-2BEA-4538F2825922}"/>
              </a:ext>
            </a:extLst>
          </p:cNvPr>
          <p:cNvSpPr txBox="1"/>
          <p:nvPr/>
        </p:nvSpPr>
        <p:spPr>
          <a:xfrm>
            <a:off x="608902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Mar</a:t>
            </a:r>
          </a:p>
        </p:txBody>
      </p:sp>
      <p:sp>
        <p:nvSpPr>
          <p:cNvPr id="31" name="TextBox 30">
            <a:extLst>
              <a:ext uri="{FF2B5EF4-FFF2-40B4-BE49-F238E27FC236}">
                <a16:creationId xmlns:a16="http://schemas.microsoft.com/office/drawing/2014/main" id="{DF577BBB-09F7-3318-B10C-0D9317B4DE8C}"/>
              </a:ext>
            </a:extLst>
          </p:cNvPr>
          <p:cNvSpPr txBox="1"/>
          <p:nvPr/>
        </p:nvSpPr>
        <p:spPr>
          <a:xfrm>
            <a:off x="760997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Mar</a:t>
            </a:r>
          </a:p>
        </p:txBody>
      </p:sp>
      <p:sp>
        <p:nvSpPr>
          <p:cNvPr id="32" name="TextBox 31">
            <a:extLst>
              <a:ext uri="{FF2B5EF4-FFF2-40B4-BE49-F238E27FC236}">
                <a16:creationId xmlns:a16="http://schemas.microsoft.com/office/drawing/2014/main" id="{F08C48E6-9294-0FFD-C601-0D4C1945A969}"/>
              </a:ext>
            </a:extLst>
          </p:cNvPr>
          <p:cNvSpPr txBox="1"/>
          <p:nvPr/>
        </p:nvSpPr>
        <p:spPr>
          <a:xfrm>
            <a:off x="9130934"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1 - Apr</a:t>
            </a:r>
          </a:p>
        </p:txBody>
      </p:sp>
      <p:sp>
        <p:nvSpPr>
          <p:cNvPr id="33" name="TextBox 32">
            <a:extLst>
              <a:ext uri="{FF2B5EF4-FFF2-40B4-BE49-F238E27FC236}">
                <a16:creationId xmlns:a16="http://schemas.microsoft.com/office/drawing/2014/main" id="{D45788F4-840D-5E1D-A4EE-59BE43C7DDF9}"/>
              </a:ext>
            </a:extLst>
          </p:cNvPr>
          <p:cNvSpPr txBox="1"/>
          <p:nvPr/>
        </p:nvSpPr>
        <p:spPr>
          <a:xfrm>
            <a:off x="10651889" y="556277"/>
            <a:ext cx="1527048" cy="261610"/>
          </a:xfrm>
          <a:prstGeom prst="rect">
            <a:avLst/>
          </a:prstGeom>
          <a:noFill/>
        </p:spPr>
        <p:txBody>
          <a:bodyPr wrap="square" lIns="91440" tIns="0" rIns="0" bIns="0" rtlCol="0" anchor="ctr" anchorCtr="0">
            <a:spAutoFit/>
          </a:bodyPr>
          <a:lstStyle/>
          <a:p>
            <a:r>
              <a:rPr lang="en-US" sz="1700" dirty="0">
                <a:solidFill>
                  <a:srgbClr val="00B0F0"/>
                </a:solidFill>
                <a:latin typeface="Century Gothic" panose="020B0502020202020204" pitchFamily="34" charset="0"/>
              </a:rPr>
              <a:t>15 - Apr</a:t>
            </a:r>
          </a:p>
        </p:txBody>
      </p:sp>
      <p:sp>
        <p:nvSpPr>
          <p:cNvPr id="52" name="TextBox 51">
            <a:extLst>
              <a:ext uri="{FF2B5EF4-FFF2-40B4-BE49-F238E27FC236}">
                <a16:creationId xmlns:a16="http://schemas.microsoft.com/office/drawing/2014/main" id="{C28EDE5D-74CB-2AA6-9363-E0B0D6D31CDA}"/>
              </a:ext>
            </a:extLst>
          </p:cNvPr>
          <p:cNvSpPr txBox="1"/>
          <p:nvPr/>
        </p:nvSpPr>
        <p:spPr>
          <a:xfrm>
            <a:off x="-12561" y="1053018"/>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7. TESTING AND QUALITY ASSURANCE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8C2D2D95-C100-5646-3D67-4E195BEF943C}"/>
              </a:ext>
            </a:extLst>
          </p:cNvPr>
          <p:cNvSpPr txBox="1"/>
          <p:nvPr/>
        </p:nvSpPr>
        <p:spPr>
          <a:xfrm>
            <a:off x="-7859" y="3567499"/>
            <a:ext cx="7315200" cy="423193"/>
          </a:xfrm>
          <a:prstGeom prst="rect">
            <a:avLst/>
          </a:prstGeom>
          <a:noFill/>
        </p:spPr>
        <p:txBody>
          <a:bodyPr wrap="square" rtlCol="0">
            <a:spAutoFit/>
          </a:bodyPr>
          <a:lstStyle/>
          <a:p>
            <a:pPr marL="0" marR="0">
              <a:lnSpc>
                <a:spcPct val="115000"/>
              </a:lnSpc>
              <a:spcBef>
                <a:spcPts val="0"/>
              </a:spcBef>
              <a:spcAft>
                <a:spcPts val="0"/>
              </a:spcAft>
            </a:pPr>
            <a:r>
              <a:rPr lang="en-US" sz="2000" dirty="0">
                <a:solidFill>
                  <a:srgbClr val="595959"/>
                </a:solidFill>
                <a:effectLst>
                  <a:glow rad="190500">
                    <a:schemeClr val="bg1"/>
                  </a:glow>
                </a:effectLst>
                <a:latin typeface="Century Gothic" panose="020B0502020202020204" pitchFamily="34" charset="0"/>
                <a:ea typeface="Times New Roman" panose="02020603050405020304" pitchFamily="18" charset="0"/>
                <a:cs typeface="Times New Roman" panose="02020603050405020304" pitchFamily="18" charset="0"/>
              </a:rPr>
              <a:t>8. LAUNCH AND POST-LAUNCH ACTIVITIES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168A703-AA0D-6442-8A3E-8ADAEFCA5362}"/>
              </a:ext>
            </a:extLst>
          </p:cNvPr>
          <p:cNvGrpSpPr/>
          <p:nvPr/>
        </p:nvGrpSpPr>
        <p:grpSpPr>
          <a:xfrm>
            <a:off x="74795" y="6406206"/>
            <a:ext cx="7541277" cy="329643"/>
            <a:chOff x="0" y="0"/>
            <a:chExt cx="7541277" cy="329643"/>
          </a:xfrm>
        </p:grpSpPr>
        <p:grpSp>
          <p:nvGrpSpPr>
            <p:cNvPr id="4" name="Group 3">
              <a:extLst>
                <a:ext uri="{FF2B5EF4-FFF2-40B4-BE49-F238E27FC236}">
                  <a16:creationId xmlns:a16="http://schemas.microsoft.com/office/drawing/2014/main" id="{95413781-E14F-CB4D-B86D-8FB03D95B1EF}"/>
                </a:ext>
              </a:extLst>
            </p:cNvPr>
            <p:cNvGrpSpPr/>
            <p:nvPr/>
          </p:nvGrpSpPr>
          <p:grpSpPr>
            <a:xfrm>
              <a:off x="1123950" y="0"/>
              <a:ext cx="6417327" cy="320040"/>
              <a:chOff x="1123950" y="0"/>
              <a:chExt cx="6345105" cy="320040"/>
            </a:xfrm>
          </p:grpSpPr>
          <p:sp>
            <p:nvSpPr>
              <p:cNvPr id="6" name="Rounded Rectangle 5">
                <a:extLst>
                  <a:ext uri="{FF2B5EF4-FFF2-40B4-BE49-F238E27FC236}">
                    <a16:creationId xmlns:a16="http://schemas.microsoft.com/office/drawing/2014/main" id="{31F90DC4-34A3-A145-AB1A-C09C97CCC7B2}"/>
                  </a:ext>
                </a:extLst>
              </p:cNvPr>
              <p:cNvSpPr/>
              <p:nvPr/>
            </p:nvSpPr>
            <p:spPr>
              <a:xfrm>
                <a:off x="6258983" y="0"/>
                <a:ext cx="457200" cy="320040"/>
              </a:xfrm>
              <a:prstGeom prst="roundRect">
                <a:avLst/>
              </a:prstGeom>
              <a:solidFill>
                <a:srgbClr val="FFCA00"/>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7" name="Rounded Rectangle 6">
                <a:extLst>
                  <a:ext uri="{FF2B5EF4-FFF2-40B4-BE49-F238E27FC236}">
                    <a16:creationId xmlns:a16="http://schemas.microsoft.com/office/drawing/2014/main" id="{9828DEEB-9DEC-BC41-BB04-0F725319529E}"/>
                  </a:ext>
                </a:extLst>
              </p:cNvPr>
              <p:cNvSpPr/>
              <p:nvPr/>
            </p:nvSpPr>
            <p:spPr>
              <a:xfrm>
                <a:off x="2838450" y="0"/>
                <a:ext cx="452966" cy="320040"/>
              </a:xfrm>
              <a:prstGeom prst="roundRect">
                <a:avLst/>
              </a:prstGeom>
              <a:solidFill>
                <a:srgbClr val="A5E9F7"/>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8" name="Rounded Rectangle 7">
                <a:extLst>
                  <a:ext uri="{FF2B5EF4-FFF2-40B4-BE49-F238E27FC236}">
                    <a16:creationId xmlns:a16="http://schemas.microsoft.com/office/drawing/2014/main" id="{6400F283-9CAE-C843-A704-B795FC8E055A}"/>
                  </a:ext>
                </a:extLst>
              </p:cNvPr>
              <p:cNvSpPr/>
              <p:nvPr/>
            </p:nvSpPr>
            <p:spPr>
              <a:xfrm>
                <a:off x="4548716" y="0"/>
                <a:ext cx="452967" cy="320040"/>
              </a:xfrm>
              <a:prstGeom prst="roundRect">
                <a:avLst/>
              </a:prstGeom>
              <a:solidFill>
                <a:srgbClr val="FFA384"/>
              </a:solidFill>
              <a:ln w="6350">
                <a:solidFill>
                  <a:schemeClr val="bg1">
                    <a:lumMod val="75000"/>
                  </a:schemeClr>
                </a:solidFill>
              </a:ln>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a:p>
            </p:txBody>
          </p:sp>
          <p:sp>
            <p:nvSpPr>
              <p:cNvPr id="10" name="Rounded Rectangle 9">
                <a:extLst>
                  <a:ext uri="{FF2B5EF4-FFF2-40B4-BE49-F238E27FC236}">
                    <a16:creationId xmlns:a16="http://schemas.microsoft.com/office/drawing/2014/main" id="{87DAD5A4-0BA0-1442-83D7-B152C5CF51A7}"/>
                  </a:ext>
                </a:extLst>
              </p:cNvPr>
              <p:cNvSpPr/>
              <p:nvPr/>
            </p:nvSpPr>
            <p:spPr>
              <a:xfrm>
                <a:off x="1123950" y="0"/>
                <a:ext cx="457200" cy="320040"/>
              </a:xfrm>
              <a:prstGeom prst="roundRect">
                <a:avLst/>
              </a:prstGeom>
              <a:solidFill>
                <a:srgbClr val="E1EA15"/>
              </a:solid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solidFill>
                    <a:schemeClr val="tx1"/>
                  </a:solidFill>
                </a:endParaRPr>
              </a:p>
            </p:txBody>
          </p:sp>
          <p:sp>
            <p:nvSpPr>
              <p:cNvPr id="11" name="TextBox 1">
                <a:extLst>
                  <a:ext uri="{FF2B5EF4-FFF2-40B4-BE49-F238E27FC236}">
                    <a16:creationId xmlns:a16="http://schemas.microsoft.com/office/drawing/2014/main" id="{FAB1ADFC-3521-9047-BEDB-1EFAA9534DFB}"/>
                  </a:ext>
                </a:extLst>
              </p:cNvPr>
              <p:cNvSpPr txBox="1"/>
              <p:nvPr/>
            </p:nvSpPr>
            <p:spPr>
              <a:xfrm>
                <a:off x="1606550"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1</a:t>
                </a:r>
              </a:p>
            </p:txBody>
          </p:sp>
          <p:sp>
            <p:nvSpPr>
              <p:cNvPr id="12" name="TextBox 40">
                <a:extLst>
                  <a:ext uri="{FF2B5EF4-FFF2-40B4-BE49-F238E27FC236}">
                    <a16:creationId xmlns:a16="http://schemas.microsoft.com/office/drawing/2014/main" id="{B7B4AAB0-CEFF-8142-803B-B719C87FA0B7}"/>
                  </a:ext>
                </a:extLst>
              </p:cNvPr>
              <p:cNvSpPr txBox="1"/>
              <p:nvPr/>
            </p:nvSpPr>
            <p:spPr>
              <a:xfrm>
                <a:off x="68050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4</a:t>
                </a:r>
              </a:p>
            </p:txBody>
          </p:sp>
          <p:sp>
            <p:nvSpPr>
              <p:cNvPr id="13" name="TextBox 41">
                <a:extLst>
                  <a:ext uri="{FF2B5EF4-FFF2-40B4-BE49-F238E27FC236}">
                    <a16:creationId xmlns:a16="http://schemas.microsoft.com/office/drawing/2014/main" id="{7559C27F-7953-2C40-A6F0-B45DFEEFDAFB}"/>
                  </a:ext>
                </a:extLst>
              </p:cNvPr>
              <p:cNvSpPr txBox="1"/>
              <p:nvPr/>
            </p:nvSpPr>
            <p:spPr>
              <a:xfrm>
                <a:off x="3337983"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2</a:t>
                </a:r>
              </a:p>
            </p:txBody>
          </p:sp>
          <p:sp>
            <p:nvSpPr>
              <p:cNvPr id="14" name="TextBox 43">
                <a:extLst>
                  <a:ext uri="{FF2B5EF4-FFF2-40B4-BE49-F238E27FC236}">
                    <a16:creationId xmlns:a16="http://schemas.microsoft.com/office/drawing/2014/main" id="{64C944A2-3290-0341-90F8-2EC6ADD61718}"/>
                  </a:ext>
                </a:extLst>
              </p:cNvPr>
              <p:cNvSpPr txBox="1"/>
              <p:nvPr/>
            </p:nvSpPr>
            <p:spPr>
              <a:xfrm>
                <a:off x="5069417" y="25652"/>
                <a:ext cx="663972" cy="2652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latin typeface="Century Gothic" panose="020B0502020202020204" pitchFamily="34" charset="0"/>
                  </a:rPr>
                  <a:t>TEAM 3</a:t>
                </a:r>
              </a:p>
            </p:txBody>
          </p:sp>
        </p:grpSp>
        <p:sp>
          <p:nvSpPr>
            <p:cNvPr id="5" name="TextBox 45">
              <a:extLst>
                <a:ext uri="{FF2B5EF4-FFF2-40B4-BE49-F238E27FC236}">
                  <a16:creationId xmlns:a16="http://schemas.microsoft.com/office/drawing/2014/main" id="{99DD3121-0EE1-E943-858A-E82D2900DCA7}"/>
                </a:ext>
              </a:extLst>
            </p:cNvPr>
            <p:cNvSpPr txBox="1"/>
            <p:nvPr/>
          </p:nvSpPr>
          <p:spPr>
            <a:xfrm>
              <a:off x="0" y="17185"/>
              <a:ext cx="1013354" cy="3124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lang="en-US" sz="1400">
                  <a:solidFill>
                    <a:schemeClr val="tx1">
                      <a:lumMod val="65000"/>
                      <a:lumOff val="35000"/>
                    </a:schemeClr>
                  </a:solidFill>
                  <a:latin typeface="Century Gothic" panose="020B0502020202020204" pitchFamily="34" charset="0"/>
                </a:rPr>
                <a:t>TEAM KEY</a:t>
              </a:r>
            </a:p>
          </p:txBody>
        </p:sp>
      </p:grpSp>
      <p:sp>
        <p:nvSpPr>
          <p:cNvPr id="2" name="Shape 14">
            <a:extLst>
              <a:ext uri="{FF2B5EF4-FFF2-40B4-BE49-F238E27FC236}">
                <a16:creationId xmlns:a16="http://schemas.microsoft.com/office/drawing/2014/main" id="{0829CB96-4F94-2520-A7CB-74780C27ED05}"/>
              </a:ext>
            </a:extLst>
          </p:cNvPr>
          <p:cNvSpPr/>
          <p:nvPr/>
        </p:nvSpPr>
        <p:spPr>
          <a:xfrm>
            <a:off x="5107758" y="1604447"/>
            <a:ext cx="3342640" cy="340360"/>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Conduct field tests for charging stations.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5" name="Shape 16">
            <a:extLst>
              <a:ext uri="{FF2B5EF4-FFF2-40B4-BE49-F238E27FC236}">
                <a16:creationId xmlns:a16="http://schemas.microsoft.com/office/drawing/2014/main" id="{EEE07967-7C60-7D12-0EE6-D9C1C450689B}"/>
              </a:ext>
            </a:extLst>
          </p:cNvPr>
          <p:cNvSpPr/>
          <p:nvPr/>
        </p:nvSpPr>
        <p:spPr>
          <a:xfrm>
            <a:off x="5107758" y="2048312"/>
            <a:ext cx="3557905" cy="340360"/>
          </a:xfrm>
          <a:prstGeom prst="roundRect">
            <a:avLst>
              <a:gd name="adj" fmla="val 16667"/>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Perform app testing on various devices.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8" name="Shape 20">
            <a:extLst>
              <a:ext uri="{FF2B5EF4-FFF2-40B4-BE49-F238E27FC236}">
                <a16:creationId xmlns:a16="http://schemas.microsoft.com/office/drawing/2014/main" id="{8AE5BC79-39D6-87EC-CB07-B9EF3EC0E048}"/>
              </a:ext>
            </a:extLst>
          </p:cNvPr>
          <p:cNvSpPr/>
          <p:nvPr/>
        </p:nvSpPr>
        <p:spPr>
          <a:xfrm>
            <a:off x="5107758" y="2492177"/>
            <a:ext cx="3773805" cy="340360"/>
          </a:xfrm>
          <a:prstGeom prst="roundRect">
            <a:avLst>
              <a:gd name="adj" fmla="val 16667"/>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Ensure compliance with safety standards.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9" name="Shape 22">
            <a:extLst>
              <a:ext uri="{FF2B5EF4-FFF2-40B4-BE49-F238E27FC236}">
                <a16:creationId xmlns:a16="http://schemas.microsoft.com/office/drawing/2014/main" id="{9363A719-B905-538E-8F09-0E11EC6A0C90}"/>
              </a:ext>
            </a:extLst>
          </p:cNvPr>
          <p:cNvSpPr/>
          <p:nvPr/>
        </p:nvSpPr>
        <p:spPr>
          <a:xfrm>
            <a:off x="6175738" y="2936042"/>
            <a:ext cx="3881755" cy="340360"/>
          </a:xfrm>
          <a:prstGeom prst="roundRect">
            <a:avLst>
              <a:gd name="adj" fmla="val 16667"/>
            </a:avLst>
          </a:prstGeom>
          <a:solidFill>
            <a:srgbClr val="A5E9F7"/>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Gather user feedback for improvements.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1" name="Shape 14">
            <a:extLst>
              <a:ext uri="{FF2B5EF4-FFF2-40B4-BE49-F238E27FC236}">
                <a16:creationId xmlns:a16="http://schemas.microsoft.com/office/drawing/2014/main" id="{6068981A-4F59-D848-BC62-78FAAEFF3FE3}"/>
              </a:ext>
            </a:extLst>
          </p:cNvPr>
          <p:cNvSpPr/>
          <p:nvPr/>
        </p:nvSpPr>
        <p:spPr>
          <a:xfrm>
            <a:off x="8777311" y="4083076"/>
            <a:ext cx="1033145" cy="1099185"/>
          </a:xfrm>
          <a:prstGeom prst="roundRect">
            <a:avLst>
              <a:gd name="adj" fmla="val 3017"/>
            </a:avLst>
          </a:prstGeom>
          <a:solidFill>
            <a:srgbClr val="FFA384"/>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Officially launch charging stations and app.</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3" name="Shape 16">
            <a:extLst>
              <a:ext uri="{FF2B5EF4-FFF2-40B4-BE49-F238E27FC236}">
                <a16:creationId xmlns:a16="http://schemas.microsoft.com/office/drawing/2014/main" id="{843E9AC2-9DAA-8A49-BB8E-87D1FC055367}"/>
              </a:ext>
            </a:extLst>
          </p:cNvPr>
          <p:cNvSpPr/>
          <p:nvPr/>
        </p:nvSpPr>
        <p:spPr>
          <a:xfrm>
            <a:off x="8753816" y="5345456"/>
            <a:ext cx="3264535" cy="416560"/>
          </a:xfrm>
          <a:prstGeom prst="roundRect">
            <a:avLst>
              <a:gd name="adj" fmla="val 13964"/>
            </a:avLst>
          </a:prstGeom>
          <a:solidFill>
            <a:srgbClr val="E1EA15"/>
          </a:solidFill>
          <a:ln w="6350" cap="flat" cmpd="sng">
            <a:solidFill>
              <a:schemeClr val="bg1">
                <a:lumMod val="75000"/>
              </a:schemeClr>
            </a:solidFill>
            <a:prstDash val="solid"/>
            <a:round/>
            <a:headEnd type="none" w="sm" len="sm"/>
            <a:tailEnd type="none" w="sm" len="sm"/>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Implement continuous improvement process.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4" name="Shape 20">
            <a:extLst>
              <a:ext uri="{FF2B5EF4-FFF2-40B4-BE49-F238E27FC236}">
                <a16:creationId xmlns:a16="http://schemas.microsoft.com/office/drawing/2014/main" id="{C1657B31-F2E8-FA48-8D95-354484D8255E}"/>
              </a:ext>
            </a:extLst>
          </p:cNvPr>
          <p:cNvSpPr/>
          <p:nvPr/>
        </p:nvSpPr>
        <p:spPr>
          <a:xfrm>
            <a:off x="9888561" y="4083076"/>
            <a:ext cx="1089025" cy="1099185"/>
          </a:xfrm>
          <a:prstGeom prst="roundRect">
            <a:avLst>
              <a:gd name="adj" fmla="val 1793"/>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Monitor initial user interactions and feedback.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5" name="Shape 20">
            <a:extLst>
              <a:ext uri="{FF2B5EF4-FFF2-40B4-BE49-F238E27FC236}">
                <a16:creationId xmlns:a16="http://schemas.microsoft.com/office/drawing/2014/main" id="{7AAD3D86-C1C1-AA4E-AEC5-835E45DD2ECA}"/>
              </a:ext>
            </a:extLst>
          </p:cNvPr>
          <p:cNvSpPr/>
          <p:nvPr/>
        </p:nvSpPr>
        <p:spPr>
          <a:xfrm>
            <a:off x="11057596" y="4083076"/>
            <a:ext cx="969010" cy="1099185"/>
          </a:xfrm>
          <a:prstGeom prst="roundRect">
            <a:avLst>
              <a:gd name="adj" fmla="val 1793"/>
            </a:avLst>
          </a:prstGeom>
          <a:solidFill>
            <a:srgbClr val="FFCA00"/>
          </a:solidFill>
          <a:ln w="6350">
            <a:solidFill>
              <a:schemeClr val="bg1">
                <a:lumMod val="75000"/>
              </a:schemeClr>
            </a:solidFill>
          </a:ln>
        </p:spPr>
        <p:txBody>
          <a:bodyPr spcFirstLastPara="1" wrap="square" lIns="73152" tIns="0" rIns="45720" bIns="0" anchor="ctr" anchorCtr="0">
            <a:noAutofit/>
          </a:bodyPr>
          <a:lstStyle/>
          <a:p>
            <a:pPr marL="0" marR="0">
              <a:spcBef>
                <a:spcPts val="0"/>
              </a:spcBef>
              <a:spcAft>
                <a:spcPts val="0"/>
              </a:spcAft>
            </a:pPr>
            <a:r>
              <a:rPr lang="en-US" sz="110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Plan for expansion and new feature additions.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049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9466267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8539</TotalTime>
  <Words>639</Words>
  <Application>Microsoft Macintosh PowerPoint</Application>
  <PresentationFormat>Widescreen</PresentationFormat>
  <Paragraphs>142</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149</cp:revision>
  <cp:lastPrinted>2024-02-18T00:29:35Z</cp:lastPrinted>
  <dcterms:created xsi:type="dcterms:W3CDTF">2021-07-07T23:54:57Z</dcterms:created>
  <dcterms:modified xsi:type="dcterms:W3CDTF">2024-02-25T01:32:03Z</dcterms:modified>
</cp:coreProperties>
</file>