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47" autoAdjust="0"/>
    <p:restoredTop sz="96058"/>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64&amp;utm_source=template-powerpoint&amp;utm_medium=content&amp;utm_campaign=Single+Slide+Executive+Summary+Example-powerpoint-11964&amp;lpa=Single+Slide+Executive+Summary+Example+powerpoint+1196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SINGLE SLIDE EXECUTIVE SUMMARY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239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846776"/>
          </a:xfrm>
          <a:prstGeom prst="rect">
            <a:avLst/>
          </a:prstGeom>
          <a:noFill/>
        </p:spPr>
        <p:txBody>
          <a:bodyPr wrap="square" rtlCol="0">
            <a:spAutoFit/>
          </a:bodyPr>
          <a:lstStyle/>
          <a:p>
            <a:pPr>
              <a:lnSpc>
                <a:spcPct val="150000"/>
              </a:lnSpc>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This executive summary slide template is a versatile tool for succinctly conveying key project information in a single, visually engaging slide. You can enter your project information in the blank template or download the sample version for additional guidance. Input the relevant details in each section, such as an overview of your project and next steps. The template allows users to insert their own text, graphics, and data. Copy your completed slide into a longer presentation, or use it on its own as a visual complement to any stakeholder presentation.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a:r>
                <a:rPr lang="en-US" sz="2200" spc="300" dirty="0">
                  <a:latin typeface="Century Gothic" panose="020B0502020202020204" pitchFamily="34" charset="0"/>
                </a:rPr>
                <a:t>EXECUTIVE</a:t>
              </a:r>
              <a:r>
                <a:rPr lang="en-US" sz="2200" spc="800" dirty="0">
                  <a:latin typeface="Century Gothic" panose="020B0502020202020204" pitchFamily="34" charset="0"/>
                </a:rPr>
                <a:t> </a:t>
              </a:r>
              <a:r>
                <a:rPr lang="en-US" sz="2200" spc="300" dirty="0">
                  <a:latin typeface="Century Gothic" panose="020B0502020202020204" pitchFamily="34" charset="0"/>
                </a:rPr>
                <a:t>SUMMARY</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22207"/>
            <a:ext cx="292608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School Partnerships and Rollout</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a:r>
                <a:rPr lang="en-US" sz="2200" spc="300" dirty="0">
                  <a:latin typeface="Century Gothic" panose="020B0502020202020204" pitchFamily="34" charset="0"/>
                </a:rPr>
                <a:t>EXECUTIVE</a:t>
              </a:r>
              <a:r>
                <a:rPr lang="en-US" sz="2200" spc="800" dirty="0">
                  <a:latin typeface="Century Gothic" panose="020B0502020202020204" pitchFamily="34" charset="0"/>
                </a:rPr>
                <a:t> </a:t>
              </a:r>
              <a:r>
                <a:rPr lang="en-US" sz="2200" spc="300" dirty="0">
                  <a:latin typeface="Century Gothic" panose="020B0502020202020204" pitchFamily="34" charset="0"/>
                </a:rPr>
                <a:t>SUMMARY</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1246495"/>
          </a:xfrm>
          <a:prstGeom prst="rect">
            <a:avLst/>
          </a:prstGeom>
          <a:noFill/>
        </p:spPr>
        <p:txBody>
          <a:bodyPr wrap="square" rtlCol="0">
            <a:spAutoFit/>
          </a:bodyPr>
          <a:lstStyle/>
          <a:p>
            <a:r>
              <a:rPr lang="en-US"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We are enhancing digital literacy among middle school students with our interactive learning modules and state-of-the-art classroom technology.</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Overview</a:t>
            </a:r>
            <a:endParaRPr lang="en-US" sz="2500" dirty="0">
              <a:solidFill>
                <a:schemeClr val="tx1"/>
              </a:solidFill>
              <a:latin typeface="Courier" pitchFamily="2" charset="0"/>
            </a:endParaRP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584775"/>
          </a:xfrm>
          <a:prstGeom prst="rect">
            <a:avLst/>
          </a:prstGeom>
          <a:noFill/>
        </p:spPr>
        <p:txBody>
          <a:bodyPr wrap="square" rtlCol="0">
            <a:spAutoFit/>
          </a:bodyPr>
          <a:lstStyle/>
          <a:p>
            <a:r>
              <a:rPr lang="en-US" sz="1600" dirty="0">
                <a:solidFill>
                  <a:schemeClr val="bg1"/>
                </a:solidFill>
                <a:latin typeface="Courier" pitchFamily="2" charset="0"/>
              </a:rPr>
              <a:t>Contact us to learn how you can contribute to the </a:t>
            </a:r>
            <a:br>
              <a:rPr lang="en-US" sz="1600" dirty="0">
                <a:solidFill>
                  <a:schemeClr val="bg1"/>
                </a:solidFill>
                <a:latin typeface="Courier" pitchFamily="2" charset="0"/>
              </a:rPr>
            </a:br>
            <a:r>
              <a:rPr lang="en-US" sz="1600" dirty="0">
                <a:solidFill>
                  <a:schemeClr val="accent4"/>
                </a:solidFill>
                <a:latin typeface="Courier" pitchFamily="2" charset="0"/>
              </a:rPr>
              <a:t>Future Scholars Program </a:t>
            </a:r>
            <a:r>
              <a:rPr lang="en-US" sz="1600" dirty="0">
                <a:solidFill>
                  <a:schemeClr val="bg1"/>
                </a:solidFill>
                <a:latin typeface="Courier" pitchFamily="2" charset="0"/>
              </a:rPr>
              <a:t>and shape the future of education.</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723549"/>
          </a:xfrm>
          <a:prstGeom prst="rect">
            <a:avLst/>
          </a:prstGeom>
          <a:noFill/>
        </p:spPr>
        <p:txBody>
          <a:bodyPr wrap="square" rtlCol="0">
            <a:spAutoFit/>
          </a:bodyPr>
          <a:lstStyle/>
          <a:p>
            <a:pPr marL="228600" indent="-228600">
              <a:spcAft>
                <a:spcPts val="600"/>
              </a:spcAft>
              <a:buClr>
                <a:schemeClr val="bg1"/>
              </a:buClr>
              <a:buSzPct val="120000"/>
              <a:buFont typeface="Arial" panose="020B0604020202020204" pitchFamily="34" charset="0"/>
              <a:buChar char="•"/>
            </a:pPr>
            <a:r>
              <a:rPr lang="en-US" sz="1600" dirty="0">
                <a:solidFill>
                  <a:srgbClr val="000000"/>
                </a:solidFill>
                <a:effectLst/>
                <a:latin typeface="Courier" pitchFamily="2" charset="0"/>
                <a:ea typeface="Calibri" panose="020F0502020204030204" pitchFamily="34" charset="0"/>
                <a:cs typeface="Times New Roman" panose="02020603050405020304" pitchFamily="18" charset="0"/>
              </a:rPr>
              <a:t>Partnered with 50+ schools nationwide</a:t>
            </a:r>
          </a:p>
          <a:p>
            <a:pPr marL="228600" indent="-228600">
              <a:spcAft>
                <a:spcPts val="600"/>
              </a:spcAft>
              <a:buClr>
                <a:schemeClr val="bg1"/>
              </a:buClr>
              <a:buSzPct val="120000"/>
              <a:buFont typeface="Arial" panose="020B0604020202020204" pitchFamily="34" charset="0"/>
              <a:buChar char="•"/>
            </a:pPr>
            <a:r>
              <a:rPr lang="en-US" sz="1600" dirty="0">
                <a:solidFill>
                  <a:srgbClr val="000000"/>
                </a:solidFill>
                <a:effectLst/>
                <a:latin typeface="Courier" pitchFamily="2" charset="0"/>
                <a:ea typeface="Calibri" panose="020F0502020204030204" pitchFamily="34" charset="0"/>
                <a:cs typeface="Times New Roman" panose="02020603050405020304" pitchFamily="18" charset="0"/>
              </a:rPr>
              <a:t>Improved digital literacy scores by an average of 30%</a:t>
            </a:r>
          </a:p>
          <a:p>
            <a:pPr marL="228600" indent="-228600">
              <a:spcAft>
                <a:spcPts val="600"/>
              </a:spcAft>
              <a:buClr>
                <a:schemeClr val="bg1"/>
              </a:buClr>
              <a:buSzPct val="120000"/>
              <a:buFont typeface="Arial" panose="020B0604020202020204" pitchFamily="34" charset="0"/>
              <a:buChar char="•"/>
            </a:pPr>
            <a:r>
              <a:rPr lang="en-US" sz="1600" dirty="0">
                <a:solidFill>
                  <a:srgbClr val="000000"/>
                </a:solidFill>
                <a:effectLst/>
                <a:latin typeface="Courier" pitchFamily="2" charset="0"/>
                <a:ea typeface="Calibri" panose="020F0502020204030204" pitchFamily="34" charset="0"/>
                <a:cs typeface="Times New Roman" panose="02020603050405020304" pitchFamily="18" charset="0"/>
              </a:rPr>
              <a:t>Customized learning modules for each grade</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Key Highlights</a:t>
            </a:r>
            <a:endParaRPr lang="en-US" sz="2500" dirty="0">
              <a:solidFill>
                <a:schemeClr val="tx1"/>
              </a:solidFill>
              <a:latin typeface="Courier" pitchFamily="2" charset="0"/>
            </a:endParaRP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Current Status</a:t>
            </a:r>
            <a:endParaRPr lang="en-US" sz="2500" dirty="0">
              <a:solidFill>
                <a:schemeClr val="tx1"/>
              </a:solidFill>
              <a:latin typeface="Courier" pitchFamily="2" charset="0"/>
            </a:endParaRP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889870"/>
            <a:ext cx="283464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Development and Pilot Testing</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94948" y="667592"/>
            <a:ext cx="1991285" cy="5029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Ongoing Evaluation and Expansion</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Challenges and Solutions</a:t>
            </a:r>
            <a:endParaRPr lang="en-US" sz="2500" dirty="0">
              <a:solidFill>
                <a:schemeClr val="tx1"/>
              </a:solidFill>
              <a:latin typeface="Courier" pitchFamily="2" charset="0"/>
            </a:endParaRP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892552"/>
          </a:xfrm>
          <a:prstGeom prst="rect">
            <a:avLst/>
          </a:prstGeom>
          <a:noFill/>
        </p:spPr>
        <p:txBody>
          <a:bodyPr wrap="square" rtlCol="0">
            <a:spAutoFit/>
          </a:bodyPr>
          <a:lstStyle/>
          <a:p>
            <a:pPr marL="228600" indent="-228600">
              <a:spcAft>
                <a:spcPts val="600"/>
              </a:spcAft>
              <a:buClr>
                <a:srgbClr val="F59C00"/>
              </a:buClr>
              <a:buSzPct val="120000"/>
              <a:buFont typeface="Arial" panose="020B0604020202020204" pitchFamily="34" charset="0"/>
              <a:buChar char="•"/>
            </a:pPr>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Expand the program to 25 more schools by the next academic year.</a:t>
            </a:r>
          </a:p>
          <a:p>
            <a:pPr marL="228600" indent="-228600">
              <a:spcAft>
                <a:spcPts val="600"/>
              </a:spcAft>
              <a:buClr>
                <a:srgbClr val="F59C00"/>
              </a:buClr>
              <a:buSzPct val="120000"/>
              <a:buFont typeface="Arial" panose="020B0604020202020204" pitchFamily="34" charset="0"/>
              <a:buChar char="•"/>
            </a:pPr>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Launch an interactive online platform for remote learning.</a:t>
            </a:r>
          </a:p>
          <a:p>
            <a:pPr marL="228600" indent="-228600">
              <a:spcAft>
                <a:spcPts val="600"/>
              </a:spcAft>
              <a:buClr>
                <a:srgbClr val="F59C00"/>
              </a:buClr>
              <a:buSzPct val="120000"/>
              <a:buFont typeface="Arial" panose="020B0604020202020204" pitchFamily="34" charset="0"/>
              <a:buChar char="•"/>
            </a:pPr>
            <a:r>
              <a:rPr lang="en-US" sz="14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I</a:t>
            </a:r>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mplement the program across all middle schools nationwide.</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Next Steps</a:t>
            </a:r>
            <a:endParaRPr lang="en-US" sz="2500" dirty="0">
              <a:solidFill>
                <a:schemeClr val="tx1"/>
              </a:solidFill>
              <a:latin typeface="Courier" pitchFamily="2" charset="0"/>
            </a:endParaRP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Adapting course material for diverse learning needs.</a:t>
            </a:r>
            <a:endParaRPr lang="en-US" sz="1200" dirty="0">
              <a:solidFill>
                <a:schemeClr val="tx1"/>
              </a:solidFill>
              <a:latin typeface="Century Gothic" panose="020B0502020202020204" pitchFamily="34" charset="0"/>
            </a:endParaRP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Collaborating with educational experts to customize content.</a:t>
            </a:r>
            <a:endParaRPr lang="en-US" sz="1200" dirty="0">
              <a:solidFill>
                <a:schemeClr val="tx1"/>
              </a:solidFill>
              <a:latin typeface="Century Gothic" panose="020B0502020202020204" pitchFamily="34" charset="0"/>
            </a:endParaRP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Ensuring consistent technology access in underfunded schools.</a:t>
            </a:r>
            <a:endParaRPr lang="en-US" sz="1200" dirty="0">
              <a:solidFill>
                <a:schemeClr val="tx1"/>
              </a:solidFill>
              <a:latin typeface="Century Gothic" panose="020B0502020202020204" pitchFamily="34" charset="0"/>
            </a:endParaRP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Securing sponsorships for technology grants in low-income districts.</a:t>
            </a:r>
            <a:endParaRPr lang="en-US" sz="1200" dirty="0">
              <a:solidFill>
                <a:schemeClr val="tx1"/>
              </a:solidFill>
              <a:latin typeface="Century Gothic" panose="020B0502020202020204" pitchFamily="34" charset="0"/>
            </a:endParaRP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119030"/>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200" dirty="0">
                <a:solidFill>
                  <a:schemeClr val="tx1"/>
                </a:solidFill>
                <a:latin typeface="Courier" pitchFamily="2" charset="0"/>
                <a:cs typeface="Times New Roman" panose="02020603050405020304" pitchFamily="18" charset="0"/>
              </a:rPr>
              <a:t>Future Scholars Program</a:t>
            </a:r>
            <a:endParaRPr lang="en-US" sz="3200" dirty="0">
              <a:solidFill>
                <a:schemeClr val="tx1"/>
              </a:solidFill>
              <a:latin typeface="Courier" pitchFamily="2" charset="0"/>
            </a:endParaRP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3600" dirty="0">
                <a:solidFill>
                  <a:schemeClr val="tx1"/>
                </a:solidFill>
                <a:latin typeface="Courier" pitchFamily="2" charset="0"/>
                <a:cs typeface="Times New Roman" panose="02020603050405020304" pitchFamily="18" charset="0"/>
              </a:rPr>
              <a:t>EXAMPLE</a:t>
            </a:r>
            <a:endParaRPr lang="en-US" sz="3600" dirty="0">
              <a:solidFill>
                <a:schemeClr val="tx1"/>
              </a:solidFill>
              <a:latin typeface="Courier" pitchFamily="2" charset="0"/>
            </a:endParaRP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63220"/>
            <a:ext cx="292608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a:r>
                <a:rPr lang="en-US" sz="2200" spc="300" dirty="0">
                  <a:latin typeface="Century Gothic" panose="020B0502020202020204" pitchFamily="34" charset="0"/>
                </a:rPr>
                <a:t>EXECUTIVE</a:t>
              </a:r>
              <a:r>
                <a:rPr lang="en-US" sz="2200" spc="800" dirty="0">
                  <a:latin typeface="Century Gothic" panose="020B0502020202020204" pitchFamily="34" charset="0"/>
                </a:rPr>
                <a:t> </a:t>
              </a:r>
              <a:r>
                <a:rPr lang="en-US" sz="2200" spc="300" dirty="0">
                  <a:latin typeface="Century Gothic" panose="020B0502020202020204" pitchFamily="34" charset="0"/>
                </a:rPr>
                <a:t>SUMMARY</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r>
              <a:rPr lang="en-US"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Provide a brief introduction to the topic or project.</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Overview</a:t>
            </a:r>
            <a:endParaRPr lang="en-US" sz="2500" dirty="0">
              <a:solidFill>
                <a:schemeClr val="tx1"/>
              </a:solidFill>
              <a:latin typeface="Courier" pitchFamily="2" charset="0"/>
            </a:endParaRP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r>
              <a:rPr lang="en-US" sz="1600" dirty="0">
                <a:solidFill>
                  <a:schemeClr val="bg1"/>
                </a:solidFill>
                <a:latin typeface="Courier" pitchFamily="2" charset="0"/>
              </a:rPr>
              <a:t>Write your call to action.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569660"/>
          </a:xfrm>
          <a:prstGeom prst="rect">
            <a:avLst/>
          </a:prstGeom>
          <a:noFill/>
        </p:spPr>
        <p:txBody>
          <a:bodyPr wrap="square" rtlCol="0">
            <a:spAutoFit/>
          </a:bodyPr>
          <a:lstStyle/>
          <a:p>
            <a:pPr marL="228600" indent="-228600">
              <a:spcAft>
                <a:spcPts val="600"/>
              </a:spcAft>
              <a:buClr>
                <a:schemeClr val="bg1"/>
              </a:buClr>
              <a:buSzPct val="120000"/>
              <a:buFont typeface="Arial" panose="020B0604020202020204" pitchFamily="34" charset="0"/>
              <a:buChar char="•"/>
            </a:pPr>
            <a:r>
              <a:rPr lang="en-US" sz="1600" dirty="0">
                <a:solidFill>
                  <a:srgbClr val="000000"/>
                </a:solidFill>
                <a:effectLst/>
                <a:latin typeface="Courier" pitchFamily="2" charset="0"/>
                <a:ea typeface="Calibri" panose="020F0502020204030204" pitchFamily="34" charset="0"/>
                <a:cs typeface="Times New Roman" panose="02020603050405020304" pitchFamily="18" charset="0"/>
              </a:rPr>
              <a:t>Include bullet points to highlight major achievements and selling points, or insert a dynamic graphic or chart to present important data.</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Key Highlights</a:t>
            </a:r>
            <a:endParaRPr lang="en-US" sz="2500" dirty="0">
              <a:solidFill>
                <a:schemeClr val="tx1"/>
              </a:solidFill>
              <a:latin typeface="Courier" pitchFamily="2" charset="0"/>
            </a:endParaRP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Current Status</a:t>
            </a:r>
            <a:endParaRPr lang="en-US" sz="2500" dirty="0">
              <a:solidFill>
                <a:schemeClr val="tx1"/>
              </a:solidFill>
              <a:latin typeface="Courier" pitchFamily="2" charset="0"/>
            </a:endParaRP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30883"/>
            <a:ext cx="283464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30883"/>
            <a:ext cx="3085118"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Challenges and Solutions</a:t>
            </a:r>
            <a:endParaRPr lang="en-US" sz="2500" dirty="0">
              <a:solidFill>
                <a:schemeClr val="tx1"/>
              </a:solidFill>
              <a:latin typeface="Courier" pitchFamily="2" charset="0"/>
            </a:endParaRP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a:spcAft>
                <a:spcPts val="600"/>
              </a:spcAft>
              <a:buClr>
                <a:srgbClr val="F59C00"/>
              </a:buClr>
              <a:buSzPct val="120000"/>
              <a:buFont typeface="Arial" panose="020B0604020202020204" pitchFamily="34" charset="0"/>
              <a:buChar char="•"/>
            </a:pPr>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What are your short-term and long-term goals?</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Next Steps</a:t>
            </a:r>
            <a:endParaRPr lang="en-US" sz="2500" dirty="0">
              <a:solidFill>
                <a:schemeClr val="tx1"/>
              </a:solidFill>
              <a:latin typeface="Courier" pitchFamily="2" charset="0"/>
            </a:endParaRP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Briefly outline any major challenges faced and their corresponding solutions.</a:t>
            </a:r>
            <a:endParaRPr lang="en-US" sz="1200" dirty="0">
              <a:solidFill>
                <a:schemeClr val="tx1"/>
              </a:solidFill>
              <a:latin typeface="Century Gothic" panose="020B0502020202020204" pitchFamily="34" charset="0"/>
            </a:endParaRP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800" dirty="0">
                <a:solidFill>
                  <a:schemeClr val="tx1"/>
                </a:solidFill>
                <a:latin typeface="Courier" pitchFamily="2" charset="0"/>
                <a:cs typeface="Times New Roman" panose="02020603050405020304" pitchFamily="18" charset="0"/>
              </a:rPr>
              <a:t>Project, Business, or Initiative Name</a:t>
            </a:r>
            <a:endParaRPr lang="en-US" sz="2800" dirty="0">
              <a:solidFill>
                <a:schemeClr val="tx1"/>
              </a:solidFill>
              <a:latin typeface="Courier" pitchFamily="2" charset="0"/>
            </a:endParaRPr>
          </a:p>
        </p:txBody>
      </p:sp>
      <p:sp>
        <p:nvSpPr>
          <p:cNvPr id="14" name="TextBox 13">
            <a:extLst>
              <a:ext uri="{FF2B5EF4-FFF2-40B4-BE49-F238E27FC236}">
                <a16:creationId xmlns:a16="http://schemas.microsoft.com/office/drawing/2014/main" id="{36761572-A624-80F6-320D-0779328EA6F8}"/>
              </a:ext>
            </a:extLst>
          </p:cNvPr>
          <p:cNvSpPr txBox="1"/>
          <p:nvPr/>
        </p:nvSpPr>
        <p:spPr>
          <a:xfrm>
            <a:off x="9282896" y="190837"/>
            <a:ext cx="2675531" cy="853632"/>
          </a:xfrm>
          <a:prstGeom prst="rect">
            <a:avLst/>
          </a:prstGeom>
          <a:solidFill>
            <a:schemeClr val="accent4">
              <a:lumMod val="20000"/>
              <a:lumOff val="80000"/>
            </a:schemeClr>
          </a:solidFill>
        </p:spPr>
        <p:txBody>
          <a:bodyPr wrap="square">
            <a:spAutoFit/>
          </a:bodyPr>
          <a:lstStyle/>
          <a:p>
            <a:pPr marL="0" marR="0">
              <a:lnSpc>
                <a:spcPct val="115000"/>
              </a:lnSpc>
              <a:spcBef>
                <a:spcPts val="0"/>
              </a:spcBef>
              <a:spcAft>
                <a:spcPts val="0"/>
              </a:spcAft>
            </a:pPr>
            <a:r>
              <a:rPr lang="en-US" sz="1100" i="1" dirty="0">
                <a:effectLst/>
                <a:latin typeface="Century Gothic" panose="020B0502020202020204" pitchFamily="34" charset="0"/>
                <a:ea typeface="Arial" panose="020B0604020202020204" pitchFamily="34" charset="0"/>
              </a:rPr>
              <a:t>Include short bullet points to highlight recent developments, or insert a progress bar or graph to depict the status of the project.</a:t>
            </a:r>
            <a:endParaRPr lang="en-US" sz="1100" dirty="0">
              <a:effectLst/>
              <a:latin typeface="Century Gothic" panose="020B0502020202020204" pitchFamily="34" charset="0"/>
              <a:ea typeface="Arial" panose="020B0604020202020204" pitchFamily="34" charset="0"/>
            </a:endParaRPr>
          </a:p>
        </p:txBody>
      </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10902</TotalTime>
  <Words>493</Words>
  <Application>Microsoft Macintosh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143</cp:revision>
  <cp:lastPrinted>2024-02-20T23:48:17Z</cp:lastPrinted>
  <dcterms:created xsi:type="dcterms:W3CDTF">2021-07-07T23:54:57Z</dcterms:created>
  <dcterms:modified xsi:type="dcterms:W3CDTF">2024-02-23T22:59:27Z</dcterms:modified>
</cp:coreProperties>
</file>