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7" r:id="rId2"/>
    <p:sldId id="358" r:id="rId3"/>
    <p:sldId id="35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BADB"/>
    <a:srgbClr val="D0E5E7"/>
    <a:srgbClr val="5EA795"/>
    <a:srgbClr val="89C1B0"/>
    <a:srgbClr val="598CA6"/>
    <a:srgbClr val="12B9A9"/>
    <a:srgbClr val="7AA6B9"/>
    <a:srgbClr val="DDBD77"/>
    <a:srgbClr val="BE953C"/>
    <a:srgbClr val="9AC0C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27" autoAdjust="0"/>
    <p:restoredTop sz="95782"/>
  </p:normalViewPr>
  <p:slideViewPr>
    <p:cSldViewPr snapToGrid="0" snapToObjects="1">
      <p:cViewPr varScale="1">
        <p:scale>
          <a:sx n="122" d="100"/>
          <a:sy n="122" d="100"/>
        </p:scale>
        <p:origin x="552" y="20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4/18/24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711029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234706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4/18/24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4/18/24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4/18/24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4/18/24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4/18/24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4/18/24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smartsheet.com/try-it?trp=12003&amp;utm_source=template-powerpoint&amp;utm_medium=content&amp;utm_campaign=Five-Year+IT+Infrastructure+Roadmap-powerpoint-12003&amp;lpa=Five-Year+IT+Infrastructure+Roadmap+powerpoint+12003"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sv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66" name="TextBox 65">
            <a:extLst>
              <a:ext uri="{FF2B5EF4-FFF2-40B4-BE49-F238E27FC236}">
                <a16:creationId xmlns:a16="http://schemas.microsoft.com/office/drawing/2014/main" id="{B5DC4B00-9A07-F250-3630-0DE7C9BF831F}"/>
              </a:ext>
            </a:extLst>
          </p:cNvPr>
          <p:cNvSpPr txBox="1"/>
          <p:nvPr/>
        </p:nvSpPr>
        <p:spPr>
          <a:xfrm>
            <a:off x="249647" y="216762"/>
            <a:ext cx="7127156" cy="1077218"/>
          </a:xfrm>
          <a:prstGeom prst="rect">
            <a:avLst/>
          </a:prstGeom>
          <a:noFill/>
          <a:effectLst/>
        </p:spPr>
        <p:txBody>
          <a:bodyPr wrap="square" rtlCol="0">
            <a:spAutoFit/>
          </a:bodyPr>
          <a:lstStyle/>
          <a:p>
            <a:r>
              <a:rPr lang="en-US" sz="3200" b="1" i="0" u="none" strike="noStrike" dirty="0">
                <a:solidFill>
                  <a:schemeClr val="tx1">
                    <a:lumMod val="65000"/>
                    <a:lumOff val="35000"/>
                  </a:schemeClr>
                </a:solidFill>
                <a:effectLst/>
                <a:latin typeface="Century Gothic" panose="020B0502020202020204" pitchFamily="34" charset="0"/>
              </a:rPr>
              <a:t>Five-Year IT Infrastructure Roadmap </a:t>
            </a:r>
            <a:r>
              <a:rPr lang="en-US" sz="3200" b="1" dirty="0">
                <a:solidFill>
                  <a:schemeClr val="tx1">
                    <a:lumMod val="65000"/>
                    <a:lumOff val="35000"/>
                  </a:schemeClr>
                </a:solidFill>
                <a:latin typeface="Century Gothic" panose="020B0502020202020204" pitchFamily="34" charset="0"/>
              </a:rPr>
              <a:t>Template</a:t>
            </a:r>
          </a:p>
        </p:txBody>
      </p:sp>
      <p:pic>
        <p:nvPicPr>
          <p:cNvPr id="72" name="Picture 71">
            <a:hlinkClick r:id="rId4"/>
            <a:extLst>
              <a:ext uri="{FF2B5EF4-FFF2-40B4-BE49-F238E27FC236}">
                <a16:creationId xmlns:a16="http://schemas.microsoft.com/office/drawing/2014/main" id="{D5FB3104-7AF6-85F2-B374-22B0C630E3E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854615" y="280262"/>
            <a:ext cx="4020774" cy="557985"/>
          </a:xfrm>
          <a:prstGeom prst="rect">
            <a:avLst/>
          </a:prstGeom>
        </p:spPr>
      </p:pic>
      <p:sp>
        <p:nvSpPr>
          <p:cNvPr id="73" name="TextBox 72">
            <a:extLst>
              <a:ext uri="{FF2B5EF4-FFF2-40B4-BE49-F238E27FC236}">
                <a16:creationId xmlns:a16="http://schemas.microsoft.com/office/drawing/2014/main" id="{6508B24C-9B52-3B6C-9672-0A6119513F5D}"/>
              </a:ext>
            </a:extLst>
          </p:cNvPr>
          <p:cNvSpPr txBox="1"/>
          <p:nvPr/>
        </p:nvSpPr>
        <p:spPr>
          <a:xfrm>
            <a:off x="303181" y="1515560"/>
            <a:ext cx="4465590" cy="1791003"/>
          </a:xfrm>
          <a:prstGeom prst="rect">
            <a:avLst/>
          </a:prstGeom>
          <a:noFill/>
        </p:spPr>
        <p:txBody>
          <a:bodyPr wrap="square" rtlCol="0">
            <a:spAutoFit/>
          </a:bodyPr>
          <a:lstStyle/>
          <a:p>
            <a:pPr>
              <a:lnSpc>
                <a:spcPct val="150000"/>
              </a:lnSpc>
              <a:spcAft>
                <a:spcPts val="1200"/>
              </a:spcAft>
            </a:pPr>
            <a:r>
              <a:rPr lang="en-US" sz="1900" dirty="0">
                <a:latin typeface="Century Gothic" panose="020B0502020202020204" pitchFamily="34" charset="0"/>
              </a:rPr>
              <a:t>Use this Five-Year IT Infrastructure Roadmap to outline the strategic direction and long-term objectives of the organization’s IT infrastructure.</a:t>
            </a:r>
          </a:p>
        </p:txBody>
      </p:sp>
      <p:pic>
        <p:nvPicPr>
          <p:cNvPr id="74" name="Picture 73">
            <a:extLst>
              <a:ext uri="{FF2B5EF4-FFF2-40B4-BE49-F238E27FC236}">
                <a16:creationId xmlns:a16="http://schemas.microsoft.com/office/drawing/2014/main" id="{BDD9D120-99B9-49D0-521E-CD7E3ADA8F55}"/>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5150734" y="1711538"/>
            <a:ext cx="6724655" cy="3779352"/>
          </a:xfrm>
          <a:prstGeom prst="rect">
            <a:avLst/>
          </a:prstGeom>
          <a:effectLst>
            <a:outerShdw blurRad="152400" dist="38100" dir="2700000" sx="101000" sy="101000" algn="tl" rotWithShape="0">
              <a:prstClr val="black">
                <a:alpha val="40000"/>
              </a:prstClr>
            </a:outerShdw>
          </a:effectLst>
        </p:spPr>
      </p:pic>
    </p:spTree>
    <p:extLst>
      <p:ext uri="{BB962C8B-B14F-4D97-AF65-F5344CB8AC3E}">
        <p14:creationId xmlns:p14="http://schemas.microsoft.com/office/powerpoint/2010/main" val="11659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206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89E508AA-8F07-7BC5-2D73-646ED8E8E6CE}"/>
              </a:ext>
            </a:extLst>
          </p:cNvPr>
          <p:cNvSpPr/>
          <p:nvPr/>
        </p:nvSpPr>
        <p:spPr>
          <a:xfrm>
            <a:off x="9801180" y="1370766"/>
            <a:ext cx="2286000" cy="5487234"/>
          </a:xfrm>
          <a:prstGeom prst="rect">
            <a:avLst/>
          </a:prstGeom>
          <a:gradFill>
            <a:gsLst>
              <a:gs pos="37000">
                <a:srgbClr val="7AA6B9">
                  <a:alpha val="25000"/>
                </a:srgbClr>
              </a:gs>
              <a:gs pos="100000">
                <a:srgbClr val="D0E5E7">
                  <a:alpha val="36003"/>
                </a:srgbClr>
              </a:gs>
              <a:gs pos="0">
                <a:srgbClr val="7AA6B9"/>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7" name="Rectangle 246">
            <a:extLst>
              <a:ext uri="{FF2B5EF4-FFF2-40B4-BE49-F238E27FC236}">
                <a16:creationId xmlns:a16="http://schemas.microsoft.com/office/drawing/2014/main" id="{0629233C-00C9-D8B5-C9E6-C6413511AA00}"/>
              </a:ext>
            </a:extLst>
          </p:cNvPr>
          <p:cNvSpPr/>
          <p:nvPr/>
        </p:nvSpPr>
        <p:spPr>
          <a:xfrm>
            <a:off x="9801180" y="6817776"/>
            <a:ext cx="2286000" cy="45720"/>
          </a:xfrm>
          <a:prstGeom prst="rect">
            <a:avLst/>
          </a:prstGeom>
          <a:solidFill>
            <a:srgbClr val="7AA6B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6" name="Rectangle 25">
            <a:extLst>
              <a:ext uri="{FF2B5EF4-FFF2-40B4-BE49-F238E27FC236}">
                <a16:creationId xmlns:a16="http://schemas.microsoft.com/office/drawing/2014/main" id="{8585FA6E-C5FE-FDF4-E0B5-4293C7C632B6}"/>
              </a:ext>
            </a:extLst>
          </p:cNvPr>
          <p:cNvSpPr/>
          <p:nvPr/>
        </p:nvSpPr>
        <p:spPr>
          <a:xfrm>
            <a:off x="5177560" y="1370766"/>
            <a:ext cx="2286000" cy="5487234"/>
          </a:xfrm>
          <a:prstGeom prst="rect">
            <a:avLst/>
          </a:prstGeom>
          <a:gradFill>
            <a:gsLst>
              <a:gs pos="48978">
                <a:srgbClr val="89C1B0">
                  <a:alpha val="46000"/>
                </a:srgbClr>
              </a:gs>
              <a:gs pos="100000">
                <a:srgbClr val="DBF5F3">
                  <a:alpha val="44000"/>
                </a:srgbClr>
              </a:gs>
              <a:gs pos="3000">
                <a:srgbClr val="89C1B0"/>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7" name="Rectangle 26">
            <a:extLst>
              <a:ext uri="{FF2B5EF4-FFF2-40B4-BE49-F238E27FC236}">
                <a16:creationId xmlns:a16="http://schemas.microsoft.com/office/drawing/2014/main" id="{BB8ACC2F-C3E3-EED9-A79E-943755EEBFD1}"/>
              </a:ext>
            </a:extLst>
          </p:cNvPr>
          <p:cNvSpPr/>
          <p:nvPr/>
        </p:nvSpPr>
        <p:spPr>
          <a:xfrm>
            <a:off x="5177560" y="1218366"/>
            <a:ext cx="2286000" cy="117649"/>
          </a:xfrm>
          <a:prstGeom prst="rect">
            <a:avLst/>
          </a:prstGeom>
          <a:solidFill>
            <a:srgbClr val="89C1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1" name="Rectangle 30">
            <a:extLst>
              <a:ext uri="{FF2B5EF4-FFF2-40B4-BE49-F238E27FC236}">
                <a16:creationId xmlns:a16="http://schemas.microsoft.com/office/drawing/2014/main" id="{2C4DCFC6-E8E8-AC40-2783-1E0544ABD36C}"/>
              </a:ext>
            </a:extLst>
          </p:cNvPr>
          <p:cNvSpPr/>
          <p:nvPr/>
        </p:nvSpPr>
        <p:spPr>
          <a:xfrm>
            <a:off x="5177560" y="6817776"/>
            <a:ext cx="2286000" cy="45720"/>
          </a:xfrm>
          <a:prstGeom prst="rect">
            <a:avLst/>
          </a:prstGeom>
          <a:solidFill>
            <a:srgbClr val="89C1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4" name="Right Triangle 43">
            <a:extLst>
              <a:ext uri="{FF2B5EF4-FFF2-40B4-BE49-F238E27FC236}">
                <a16:creationId xmlns:a16="http://schemas.microsoft.com/office/drawing/2014/main" id="{4CEB05A9-4F1F-2FB1-0A03-4829480D455D}"/>
              </a:ext>
            </a:extLst>
          </p:cNvPr>
          <p:cNvSpPr>
            <a:spLocks/>
          </p:cNvSpPr>
          <p:nvPr/>
        </p:nvSpPr>
        <p:spPr>
          <a:xfrm rot="10800000" flipV="1">
            <a:off x="7225900" y="6625837"/>
            <a:ext cx="237660" cy="237660"/>
          </a:xfrm>
          <a:prstGeom prst="rtTriangle">
            <a:avLst/>
          </a:prstGeom>
          <a:solidFill>
            <a:srgbClr val="89C1B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 name="Rectangle 13">
            <a:extLst>
              <a:ext uri="{FF2B5EF4-FFF2-40B4-BE49-F238E27FC236}">
                <a16:creationId xmlns:a16="http://schemas.microsoft.com/office/drawing/2014/main" id="{6A85AB81-5AC3-C209-FF63-199EA348A0B2}"/>
              </a:ext>
            </a:extLst>
          </p:cNvPr>
          <p:cNvSpPr/>
          <p:nvPr/>
        </p:nvSpPr>
        <p:spPr>
          <a:xfrm>
            <a:off x="556831" y="1370766"/>
            <a:ext cx="2286000" cy="5487234"/>
          </a:xfrm>
          <a:prstGeom prst="rect">
            <a:avLst/>
          </a:prstGeom>
          <a:gradFill>
            <a:gsLst>
              <a:gs pos="45001">
                <a:schemeClr val="accent4">
                  <a:alpha val="51739"/>
                </a:schemeClr>
              </a:gs>
              <a:gs pos="100000">
                <a:srgbClr val="DDBD77">
                  <a:alpha val="33000"/>
                </a:srgbClr>
              </a:gs>
              <a:gs pos="3000">
                <a:schemeClr val="accent4"/>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5" name="Rectangle 14">
            <a:extLst>
              <a:ext uri="{FF2B5EF4-FFF2-40B4-BE49-F238E27FC236}">
                <a16:creationId xmlns:a16="http://schemas.microsoft.com/office/drawing/2014/main" id="{0DFBEF6A-7DEA-DA7A-B647-606AEB04B729}"/>
              </a:ext>
            </a:extLst>
          </p:cNvPr>
          <p:cNvSpPr/>
          <p:nvPr/>
        </p:nvSpPr>
        <p:spPr>
          <a:xfrm>
            <a:off x="2865762" y="1370766"/>
            <a:ext cx="2286000" cy="5487234"/>
          </a:xfrm>
          <a:prstGeom prst="rect">
            <a:avLst/>
          </a:prstGeom>
          <a:gradFill>
            <a:gsLst>
              <a:gs pos="50045">
                <a:srgbClr val="C7CC25">
                  <a:alpha val="47298"/>
                </a:srgbClr>
              </a:gs>
              <a:gs pos="100000">
                <a:srgbClr val="F5F3D6">
                  <a:alpha val="61900"/>
                </a:srgbClr>
              </a:gs>
              <a:gs pos="3000">
                <a:srgbClr val="D1CC43"/>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1" name="Rectangle 20">
            <a:extLst>
              <a:ext uri="{FF2B5EF4-FFF2-40B4-BE49-F238E27FC236}">
                <a16:creationId xmlns:a16="http://schemas.microsoft.com/office/drawing/2014/main" id="{69DC1564-78B7-BE66-2B4A-B5D303BA0E1C}"/>
              </a:ext>
            </a:extLst>
          </p:cNvPr>
          <p:cNvSpPr/>
          <p:nvPr/>
        </p:nvSpPr>
        <p:spPr>
          <a:xfrm>
            <a:off x="7489360" y="1370766"/>
            <a:ext cx="2286000" cy="5487234"/>
          </a:xfrm>
          <a:prstGeom prst="rect">
            <a:avLst/>
          </a:prstGeom>
          <a:gradFill>
            <a:gsLst>
              <a:gs pos="51000">
                <a:srgbClr val="BBBADB">
                  <a:alpha val="50197"/>
                </a:srgbClr>
              </a:gs>
              <a:gs pos="99000">
                <a:schemeClr val="accent5">
                  <a:lumMod val="20000"/>
                  <a:lumOff val="80000"/>
                  <a:alpha val="56736"/>
                </a:schemeClr>
              </a:gs>
              <a:gs pos="3000">
                <a:schemeClr val="accent5">
                  <a:lumMod val="60000"/>
                  <a:lumOff val="40000"/>
                </a:schemeClr>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 name="Right Triangle 2">
            <a:extLst>
              <a:ext uri="{FF2B5EF4-FFF2-40B4-BE49-F238E27FC236}">
                <a16:creationId xmlns:a16="http://schemas.microsoft.com/office/drawing/2014/main" id="{9C1D6557-E1B8-2B92-1B3C-166798022025}"/>
              </a:ext>
            </a:extLst>
          </p:cNvPr>
          <p:cNvSpPr>
            <a:spLocks/>
          </p:cNvSpPr>
          <p:nvPr/>
        </p:nvSpPr>
        <p:spPr>
          <a:xfrm rot="10800000" flipV="1">
            <a:off x="2605171" y="6625837"/>
            <a:ext cx="237660" cy="237660"/>
          </a:xfrm>
          <a:prstGeom prst="rtTriangle">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40" name="TextBox 39">
            <a:extLst>
              <a:ext uri="{FF2B5EF4-FFF2-40B4-BE49-F238E27FC236}">
                <a16:creationId xmlns:a16="http://schemas.microsoft.com/office/drawing/2014/main" id="{2189BC4F-27D8-1C74-730D-F54E88DF137D}"/>
              </a:ext>
            </a:extLst>
          </p:cNvPr>
          <p:cNvSpPr txBox="1"/>
          <p:nvPr/>
        </p:nvSpPr>
        <p:spPr>
          <a:xfrm rot="16200000">
            <a:off x="218202" y="419981"/>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67" name="TextBox 66">
            <a:extLst>
              <a:ext uri="{FF2B5EF4-FFF2-40B4-BE49-F238E27FC236}">
                <a16:creationId xmlns:a16="http://schemas.microsoft.com/office/drawing/2014/main" id="{82043EC6-1834-7B66-472E-C0DDFE893BED}"/>
              </a:ext>
            </a:extLst>
          </p:cNvPr>
          <p:cNvSpPr txBox="1"/>
          <p:nvPr/>
        </p:nvSpPr>
        <p:spPr>
          <a:xfrm>
            <a:off x="702293" y="32569"/>
            <a:ext cx="474921"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1</a:t>
            </a:r>
          </a:p>
        </p:txBody>
      </p:sp>
      <p:sp>
        <p:nvSpPr>
          <p:cNvPr id="4" name="Rectangle 3">
            <a:extLst>
              <a:ext uri="{FF2B5EF4-FFF2-40B4-BE49-F238E27FC236}">
                <a16:creationId xmlns:a16="http://schemas.microsoft.com/office/drawing/2014/main" id="{23FE9C5B-7B06-2C16-5610-EE3D378C602F}"/>
              </a:ext>
            </a:extLst>
          </p:cNvPr>
          <p:cNvSpPr/>
          <p:nvPr/>
        </p:nvSpPr>
        <p:spPr>
          <a:xfrm>
            <a:off x="556831" y="1218366"/>
            <a:ext cx="2286000" cy="117649"/>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94" name="Rectangle 93">
            <a:extLst>
              <a:ext uri="{FF2B5EF4-FFF2-40B4-BE49-F238E27FC236}">
                <a16:creationId xmlns:a16="http://schemas.microsoft.com/office/drawing/2014/main" id="{D48E91EC-6B75-D889-9C87-1019CB15E026}"/>
              </a:ext>
            </a:extLst>
          </p:cNvPr>
          <p:cNvSpPr/>
          <p:nvPr/>
        </p:nvSpPr>
        <p:spPr>
          <a:xfrm>
            <a:off x="2865762" y="1218366"/>
            <a:ext cx="2286000" cy="117649"/>
          </a:xfrm>
          <a:prstGeom prst="rect">
            <a:avLst/>
          </a:prstGeom>
          <a:solidFill>
            <a:srgbClr val="D1CC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27" name="Rectangle 126">
            <a:extLst>
              <a:ext uri="{FF2B5EF4-FFF2-40B4-BE49-F238E27FC236}">
                <a16:creationId xmlns:a16="http://schemas.microsoft.com/office/drawing/2014/main" id="{5D2C42A4-FF86-5F66-A074-FD514314010F}"/>
              </a:ext>
            </a:extLst>
          </p:cNvPr>
          <p:cNvSpPr/>
          <p:nvPr/>
        </p:nvSpPr>
        <p:spPr>
          <a:xfrm>
            <a:off x="9801180" y="1218366"/>
            <a:ext cx="2286000" cy="117649"/>
          </a:xfrm>
          <a:prstGeom prst="rect">
            <a:avLst/>
          </a:prstGeom>
          <a:solidFill>
            <a:srgbClr val="7AA6B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37" name="Rectangle 136">
            <a:extLst>
              <a:ext uri="{FF2B5EF4-FFF2-40B4-BE49-F238E27FC236}">
                <a16:creationId xmlns:a16="http://schemas.microsoft.com/office/drawing/2014/main" id="{D10FE45D-0F8E-FD88-C9EC-01181F27B9D4}"/>
              </a:ext>
            </a:extLst>
          </p:cNvPr>
          <p:cNvSpPr/>
          <p:nvPr/>
        </p:nvSpPr>
        <p:spPr>
          <a:xfrm>
            <a:off x="7489360" y="1218366"/>
            <a:ext cx="2286000" cy="117649"/>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5" name="Rectangle 244">
            <a:extLst>
              <a:ext uri="{FF2B5EF4-FFF2-40B4-BE49-F238E27FC236}">
                <a16:creationId xmlns:a16="http://schemas.microsoft.com/office/drawing/2014/main" id="{CD2D5E1E-67C1-23FA-2686-E3ACB533816A}"/>
              </a:ext>
            </a:extLst>
          </p:cNvPr>
          <p:cNvSpPr/>
          <p:nvPr/>
        </p:nvSpPr>
        <p:spPr>
          <a:xfrm>
            <a:off x="556831" y="6817777"/>
            <a:ext cx="2286000" cy="45720"/>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6" name="Rectangle 245">
            <a:extLst>
              <a:ext uri="{FF2B5EF4-FFF2-40B4-BE49-F238E27FC236}">
                <a16:creationId xmlns:a16="http://schemas.microsoft.com/office/drawing/2014/main" id="{8BA844EE-9458-5167-1FAE-E5C18ABEEE13}"/>
              </a:ext>
            </a:extLst>
          </p:cNvPr>
          <p:cNvSpPr/>
          <p:nvPr/>
        </p:nvSpPr>
        <p:spPr>
          <a:xfrm>
            <a:off x="2865762" y="6817776"/>
            <a:ext cx="2286000" cy="45720"/>
          </a:xfrm>
          <a:prstGeom prst="rect">
            <a:avLst/>
          </a:prstGeom>
          <a:solidFill>
            <a:srgbClr val="D1CC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8" name="Rectangle 247">
            <a:extLst>
              <a:ext uri="{FF2B5EF4-FFF2-40B4-BE49-F238E27FC236}">
                <a16:creationId xmlns:a16="http://schemas.microsoft.com/office/drawing/2014/main" id="{C9B62111-19B8-9C43-BB17-3E14776718D9}"/>
              </a:ext>
            </a:extLst>
          </p:cNvPr>
          <p:cNvSpPr/>
          <p:nvPr/>
        </p:nvSpPr>
        <p:spPr>
          <a:xfrm>
            <a:off x="7489360" y="6817776"/>
            <a:ext cx="2286000" cy="45720"/>
          </a:xfrm>
          <a:prstGeom prst="rect">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5" name="Right Triangle 4">
            <a:extLst>
              <a:ext uri="{FF2B5EF4-FFF2-40B4-BE49-F238E27FC236}">
                <a16:creationId xmlns:a16="http://schemas.microsoft.com/office/drawing/2014/main" id="{83D1BF6E-92C5-B489-7940-4889E1564356}"/>
              </a:ext>
            </a:extLst>
          </p:cNvPr>
          <p:cNvSpPr>
            <a:spLocks/>
          </p:cNvSpPr>
          <p:nvPr/>
        </p:nvSpPr>
        <p:spPr>
          <a:xfrm rot="10800000" flipV="1">
            <a:off x="4914102" y="6625836"/>
            <a:ext cx="237660" cy="237660"/>
          </a:xfrm>
          <a:prstGeom prst="rtTriangle">
            <a:avLst/>
          </a:prstGeom>
          <a:solidFill>
            <a:srgbClr val="D1CC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7" name="TextBox 16">
            <a:extLst>
              <a:ext uri="{FF2B5EF4-FFF2-40B4-BE49-F238E27FC236}">
                <a16:creationId xmlns:a16="http://schemas.microsoft.com/office/drawing/2014/main" id="{B6AAC3D4-C658-A228-FF68-AD6D6D18B53F}"/>
              </a:ext>
            </a:extLst>
          </p:cNvPr>
          <p:cNvSpPr txBox="1"/>
          <p:nvPr/>
        </p:nvSpPr>
        <p:spPr>
          <a:xfrm>
            <a:off x="3075227" y="32567"/>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2</a:t>
            </a:r>
          </a:p>
        </p:txBody>
      </p:sp>
      <p:sp>
        <p:nvSpPr>
          <p:cNvPr id="7" name="Right Triangle 6">
            <a:extLst>
              <a:ext uri="{FF2B5EF4-FFF2-40B4-BE49-F238E27FC236}">
                <a16:creationId xmlns:a16="http://schemas.microsoft.com/office/drawing/2014/main" id="{87D1DD4A-E478-3EDE-0D3A-2D911098CF29}"/>
              </a:ext>
            </a:extLst>
          </p:cNvPr>
          <p:cNvSpPr>
            <a:spLocks/>
          </p:cNvSpPr>
          <p:nvPr/>
        </p:nvSpPr>
        <p:spPr>
          <a:xfrm rot="10800000" flipV="1">
            <a:off x="11849520" y="6625836"/>
            <a:ext cx="237660" cy="237660"/>
          </a:xfrm>
          <a:prstGeom prst="rtTriangle">
            <a:avLst/>
          </a:prstGeom>
          <a:solidFill>
            <a:srgbClr val="7AA6B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24" name="TextBox 23">
            <a:extLst>
              <a:ext uri="{FF2B5EF4-FFF2-40B4-BE49-F238E27FC236}">
                <a16:creationId xmlns:a16="http://schemas.microsoft.com/office/drawing/2014/main" id="{2E8A3D20-687D-5D76-BE71-8F9D170712E7}"/>
              </a:ext>
            </a:extLst>
          </p:cNvPr>
          <p:cNvSpPr txBox="1"/>
          <p:nvPr/>
        </p:nvSpPr>
        <p:spPr>
          <a:xfrm>
            <a:off x="5374085" y="28129"/>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3</a:t>
            </a:r>
          </a:p>
        </p:txBody>
      </p:sp>
      <p:sp>
        <p:nvSpPr>
          <p:cNvPr id="9" name="Right Triangle 8">
            <a:extLst>
              <a:ext uri="{FF2B5EF4-FFF2-40B4-BE49-F238E27FC236}">
                <a16:creationId xmlns:a16="http://schemas.microsoft.com/office/drawing/2014/main" id="{CCF360FC-B5EA-1B53-6734-F9848ACB3D16}"/>
              </a:ext>
            </a:extLst>
          </p:cNvPr>
          <p:cNvSpPr>
            <a:spLocks/>
          </p:cNvSpPr>
          <p:nvPr/>
        </p:nvSpPr>
        <p:spPr>
          <a:xfrm rot="10800000" flipV="1">
            <a:off x="9537700" y="6625836"/>
            <a:ext cx="237660" cy="237660"/>
          </a:xfrm>
          <a:prstGeom prst="rtTriangle">
            <a:avLst/>
          </a:prstGeom>
          <a:solidFill>
            <a:schemeClr val="accent5">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0" name="TextBox 29">
            <a:extLst>
              <a:ext uri="{FF2B5EF4-FFF2-40B4-BE49-F238E27FC236}">
                <a16:creationId xmlns:a16="http://schemas.microsoft.com/office/drawing/2014/main" id="{41BBEF5F-B2CC-D311-A9A8-54CC15510657}"/>
              </a:ext>
            </a:extLst>
          </p:cNvPr>
          <p:cNvSpPr txBox="1"/>
          <p:nvPr/>
        </p:nvSpPr>
        <p:spPr>
          <a:xfrm>
            <a:off x="7673457" y="28360"/>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4</a:t>
            </a:r>
          </a:p>
        </p:txBody>
      </p:sp>
      <p:sp>
        <p:nvSpPr>
          <p:cNvPr id="38" name="TextBox 37">
            <a:extLst>
              <a:ext uri="{FF2B5EF4-FFF2-40B4-BE49-F238E27FC236}">
                <a16:creationId xmlns:a16="http://schemas.microsoft.com/office/drawing/2014/main" id="{CEE9D365-304D-1EE9-D3FC-9C7CC1CD48D2}"/>
              </a:ext>
            </a:extLst>
          </p:cNvPr>
          <p:cNvSpPr txBox="1"/>
          <p:nvPr/>
        </p:nvSpPr>
        <p:spPr>
          <a:xfrm>
            <a:off x="9971658" y="32568"/>
            <a:ext cx="558463" cy="1107996"/>
          </a:xfrm>
          <a:prstGeom prst="rect">
            <a:avLst/>
          </a:prstGeom>
          <a:noFill/>
        </p:spPr>
        <p:txBody>
          <a:bodyPr wrap="square" rtlCol="0">
            <a:spAutoFit/>
          </a:bodyPr>
          <a:lstStyle/>
          <a:p>
            <a:pPr algn="ctr">
              <a:spcBef>
                <a:spcPts val="300"/>
              </a:spcBef>
              <a:buClr>
                <a:schemeClr val="bg1"/>
              </a:buClr>
              <a:buSzPct val="150000"/>
            </a:pPr>
            <a:r>
              <a:rPr lang="en-US" sz="6500" dirty="0">
                <a:solidFill>
                  <a:schemeClr val="tx1">
                    <a:lumMod val="65000"/>
                    <a:lumOff val="35000"/>
                  </a:schemeClr>
                </a:solidFill>
                <a:latin typeface="Century Gothic" panose="020B0502020202020204" pitchFamily="34" charset="0"/>
              </a:rPr>
              <a:t>5</a:t>
            </a:r>
          </a:p>
        </p:txBody>
      </p:sp>
      <p:pic>
        <p:nvPicPr>
          <p:cNvPr id="8" name="Graphic 7">
            <a:extLst>
              <a:ext uri="{FF2B5EF4-FFF2-40B4-BE49-F238E27FC236}">
                <a16:creationId xmlns:a16="http://schemas.microsoft.com/office/drawing/2014/main" id="{244FB339-D7FA-289F-C55D-EBFEC0DF5EA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719933" y="279716"/>
            <a:ext cx="713431" cy="713431"/>
          </a:xfrm>
          <a:prstGeom prst="rect">
            <a:avLst/>
          </a:prstGeom>
        </p:spPr>
      </p:pic>
      <p:grpSp>
        <p:nvGrpSpPr>
          <p:cNvPr id="13" name="Graphic 9">
            <a:extLst>
              <a:ext uri="{FF2B5EF4-FFF2-40B4-BE49-F238E27FC236}">
                <a16:creationId xmlns:a16="http://schemas.microsoft.com/office/drawing/2014/main" id="{6CEF50EA-618F-9D1D-56CA-06875A262A96}"/>
              </a:ext>
            </a:extLst>
          </p:cNvPr>
          <p:cNvGrpSpPr/>
          <p:nvPr/>
        </p:nvGrpSpPr>
        <p:grpSpPr>
          <a:xfrm>
            <a:off x="8575997" y="326818"/>
            <a:ext cx="713431" cy="624252"/>
            <a:chOff x="8508976" y="401776"/>
            <a:chExt cx="893573" cy="781876"/>
          </a:xfrm>
        </p:grpSpPr>
        <p:sp>
          <p:nvSpPr>
            <p:cNvPr id="33" name="Freeform 32">
              <a:extLst>
                <a:ext uri="{FF2B5EF4-FFF2-40B4-BE49-F238E27FC236}">
                  <a16:creationId xmlns:a16="http://schemas.microsoft.com/office/drawing/2014/main" id="{4D9ED8B2-708E-2F27-E0CF-C02C8A029D3E}"/>
                </a:ext>
              </a:extLst>
            </p:cNvPr>
            <p:cNvSpPr/>
            <p:nvPr/>
          </p:nvSpPr>
          <p:spPr>
            <a:xfrm>
              <a:off x="8527592" y="420392"/>
              <a:ext cx="856340" cy="93080"/>
            </a:xfrm>
            <a:custGeom>
              <a:avLst/>
              <a:gdLst>
                <a:gd name="connsiteX0" fmla="*/ 0 w 856340"/>
                <a:gd name="connsiteY0" fmla="*/ 0 h 93080"/>
                <a:gd name="connsiteX1" fmla="*/ 856341 w 856340"/>
                <a:gd name="connsiteY1" fmla="*/ 0 h 93080"/>
                <a:gd name="connsiteX2" fmla="*/ 856341 w 856340"/>
                <a:gd name="connsiteY2" fmla="*/ 93081 h 93080"/>
                <a:gd name="connsiteX3" fmla="*/ 0 w 856340"/>
                <a:gd name="connsiteY3" fmla="*/ 93081 h 93080"/>
              </a:gdLst>
              <a:ahLst/>
              <a:cxnLst>
                <a:cxn ang="0">
                  <a:pos x="connsiteX0" y="connsiteY0"/>
                </a:cxn>
                <a:cxn ang="0">
                  <a:pos x="connsiteX1" y="connsiteY1"/>
                </a:cxn>
                <a:cxn ang="0">
                  <a:pos x="connsiteX2" y="connsiteY2"/>
                </a:cxn>
                <a:cxn ang="0">
                  <a:pos x="connsiteX3" y="connsiteY3"/>
                </a:cxn>
              </a:cxnLst>
              <a:rect l="l" t="t" r="r" b="b"/>
              <a:pathLst>
                <a:path w="856340" h="93080">
                  <a:moveTo>
                    <a:pt x="0" y="0"/>
                  </a:moveTo>
                  <a:lnTo>
                    <a:pt x="856341" y="0"/>
                  </a:lnTo>
                  <a:lnTo>
                    <a:pt x="856341" y="93081"/>
                  </a:lnTo>
                  <a:lnTo>
                    <a:pt x="0" y="93081"/>
                  </a:lnTo>
                  <a:close/>
                </a:path>
              </a:pathLst>
            </a:custGeom>
            <a:solidFill>
              <a:schemeClr val="accent5">
                <a:lumMod val="60000"/>
                <a:lumOff val="40000"/>
                <a:alpha val="24000"/>
              </a:schemeClr>
            </a:solidFill>
            <a:ln w="18455" cap="flat">
              <a:noFill/>
              <a:prstDash val="solid"/>
              <a:miter/>
            </a:ln>
          </p:spPr>
          <p:txBody>
            <a:bodyPr rtlCol="0" anchor="ctr"/>
            <a:lstStyle/>
            <a:p>
              <a:endParaRPr lang="en-US"/>
            </a:p>
          </p:txBody>
        </p:sp>
        <p:sp>
          <p:nvSpPr>
            <p:cNvPr id="36" name="Freeform 35">
              <a:extLst>
                <a:ext uri="{FF2B5EF4-FFF2-40B4-BE49-F238E27FC236}">
                  <a16:creationId xmlns:a16="http://schemas.microsoft.com/office/drawing/2014/main" id="{F54F0446-CDF3-1A95-BA28-006AE81D1304}"/>
                </a:ext>
              </a:extLst>
            </p:cNvPr>
            <p:cNvSpPr/>
            <p:nvPr/>
          </p:nvSpPr>
          <p:spPr>
            <a:xfrm>
              <a:off x="8508976" y="401776"/>
              <a:ext cx="893573" cy="781876"/>
            </a:xfrm>
            <a:custGeom>
              <a:avLst/>
              <a:gdLst>
                <a:gd name="connsiteX0" fmla="*/ 874957 w 893573"/>
                <a:gd name="connsiteY0" fmla="*/ 0 h 781876"/>
                <a:gd name="connsiteX1" fmla="*/ 18616 w 893573"/>
                <a:gd name="connsiteY1" fmla="*/ 0 h 781876"/>
                <a:gd name="connsiteX2" fmla="*/ 0 w 893573"/>
                <a:gd name="connsiteY2" fmla="*/ 18616 h 781876"/>
                <a:gd name="connsiteX3" fmla="*/ 0 w 893573"/>
                <a:gd name="connsiteY3" fmla="*/ 614331 h 781876"/>
                <a:gd name="connsiteX4" fmla="*/ 18616 w 893573"/>
                <a:gd name="connsiteY4" fmla="*/ 632948 h 781876"/>
                <a:gd name="connsiteX5" fmla="*/ 428170 w 893573"/>
                <a:gd name="connsiteY5" fmla="*/ 632948 h 781876"/>
                <a:gd name="connsiteX6" fmla="*/ 428170 w 893573"/>
                <a:gd name="connsiteY6" fmla="*/ 744644 h 781876"/>
                <a:gd name="connsiteX7" fmla="*/ 297858 w 893573"/>
                <a:gd name="connsiteY7" fmla="*/ 744644 h 781876"/>
                <a:gd name="connsiteX8" fmla="*/ 279242 w 893573"/>
                <a:gd name="connsiteY8" fmla="*/ 763260 h 781876"/>
                <a:gd name="connsiteX9" fmla="*/ 297858 w 893573"/>
                <a:gd name="connsiteY9" fmla="*/ 781876 h 781876"/>
                <a:gd name="connsiteX10" fmla="*/ 595715 w 893573"/>
                <a:gd name="connsiteY10" fmla="*/ 781876 h 781876"/>
                <a:gd name="connsiteX11" fmla="*/ 614331 w 893573"/>
                <a:gd name="connsiteY11" fmla="*/ 763260 h 781876"/>
                <a:gd name="connsiteX12" fmla="*/ 595715 w 893573"/>
                <a:gd name="connsiteY12" fmla="*/ 744644 h 781876"/>
                <a:gd name="connsiteX13" fmla="*/ 465403 w 893573"/>
                <a:gd name="connsiteY13" fmla="*/ 744644 h 781876"/>
                <a:gd name="connsiteX14" fmla="*/ 465403 w 893573"/>
                <a:gd name="connsiteY14" fmla="*/ 632948 h 781876"/>
                <a:gd name="connsiteX15" fmla="*/ 874957 w 893573"/>
                <a:gd name="connsiteY15" fmla="*/ 632948 h 781876"/>
                <a:gd name="connsiteX16" fmla="*/ 893573 w 893573"/>
                <a:gd name="connsiteY16" fmla="*/ 614331 h 781876"/>
                <a:gd name="connsiteX17" fmla="*/ 893573 w 893573"/>
                <a:gd name="connsiteY17" fmla="*/ 18616 h 781876"/>
                <a:gd name="connsiteX18" fmla="*/ 874957 w 893573"/>
                <a:gd name="connsiteY18" fmla="*/ 0 h 781876"/>
                <a:gd name="connsiteX19" fmla="*/ 856341 w 893573"/>
                <a:gd name="connsiteY19" fmla="*/ 595715 h 781876"/>
                <a:gd name="connsiteX20" fmla="*/ 37232 w 893573"/>
                <a:gd name="connsiteY20" fmla="*/ 595715 h 781876"/>
                <a:gd name="connsiteX21" fmla="*/ 37232 w 893573"/>
                <a:gd name="connsiteY21" fmla="*/ 37232 h 781876"/>
                <a:gd name="connsiteX22" fmla="*/ 856341 w 893573"/>
                <a:gd name="connsiteY22" fmla="*/ 37232 h 781876"/>
                <a:gd name="connsiteX23" fmla="*/ 856341 w 893573"/>
                <a:gd name="connsiteY23" fmla="*/ 595715 h 781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93573" h="781876">
                  <a:moveTo>
                    <a:pt x="874957" y="0"/>
                  </a:moveTo>
                  <a:lnTo>
                    <a:pt x="18616" y="0"/>
                  </a:lnTo>
                  <a:cubicBezTo>
                    <a:pt x="8377" y="0"/>
                    <a:pt x="0" y="8377"/>
                    <a:pt x="0" y="18616"/>
                  </a:cubicBezTo>
                  <a:lnTo>
                    <a:pt x="0" y="614331"/>
                  </a:lnTo>
                  <a:cubicBezTo>
                    <a:pt x="0" y="624570"/>
                    <a:pt x="8377" y="632948"/>
                    <a:pt x="18616" y="632948"/>
                  </a:cubicBezTo>
                  <a:lnTo>
                    <a:pt x="428170" y="632948"/>
                  </a:lnTo>
                  <a:lnTo>
                    <a:pt x="428170" y="744644"/>
                  </a:lnTo>
                  <a:lnTo>
                    <a:pt x="297858" y="744644"/>
                  </a:lnTo>
                  <a:cubicBezTo>
                    <a:pt x="287619" y="744644"/>
                    <a:pt x="279242" y="753021"/>
                    <a:pt x="279242" y="763260"/>
                  </a:cubicBezTo>
                  <a:cubicBezTo>
                    <a:pt x="279242" y="773499"/>
                    <a:pt x="287619" y="781876"/>
                    <a:pt x="297858" y="781876"/>
                  </a:cubicBezTo>
                  <a:lnTo>
                    <a:pt x="595715" y="781876"/>
                  </a:lnTo>
                  <a:cubicBezTo>
                    <a:pt x="605954" y="781876"/>
                    <a:pt x="614331" y="773499"/>
                    <a:pt x="614331" y="763260"/>
                  </a:cubicBezTo>
                  <a:cubicBezTo>
                    <a:pt x="614331" y="753021"/>
                    <a:pt x="605954" y="744644"/>
                    <a:pt x="595715" y="744644"/>
                  </a:cubicBezTo>
                  <a:lnTo>
                    <a:pt x="465403" y="744644"/>
                  </a:lnTo>
                  <a:lnTo>
                    <a:pt x="465403" y="632948"/>
                  </a:lnTo>
                  <a:lnTo>
                    <a:pt x="874957" y="632948"/>
                  </a:lnTo>
                  <a:cubicBezTo>
                    <a:pt x="885196" y="632948"/>
                    <a:pt x="893573" y="624570"/>
                    <a:pt x="893573" y="614331"/>
                  </a:cubicBezTo>
                  <a:lnTo>
                    <a:pt x="893573" y="18616"/>
                  </a:lnTo>
                  <a:cubicBezTo>
                    <a:pt x="893573" y="8377"/>
                    <a:pt x="885196" y="0"/>
                    <a:pt x="874957" y="0"/>
                  </a:cubicBezTo>
                  <a:close/>
                  <a:moveTo>
                    <a:pt x="856341" y="595715"/>
                  </a:moveTo>
                  <a:lnTo>
                    <a:pt x="37232" y="595715"/>
                  </a:lnTo>
                  <a:lnTo>
                    <a:pt x="37232" y="37232"/>
                  </a:lnTo>
                  <a:lnTo>
                    <a:pt x="856341" y="37232"/>
                  </a:lnTo>
                  <a:lnTo>
                    <a:pt x="856341" y="595715"/>
                  </a:lnTo>
                  <a:close/>
                </a:path>
              </a:pathLst>
            </a:custGeom>
            <a:solidFill>
              <a:schemeClr val="accent5">
                <a:lumMod val="60000"/>
                <a:lumOff val="40000"/>
              </a:schemeClr>
            </a:solidFill>
            <a:ln w="18455" cap="flat">
              <a:noFill/>
              <a:prstDash val="solid"/>
              <a:miter/>
            </a:ln>
          </p:spPr>
          <p:txBody>
            <a:bodyPr rtlCol="0" anchor="ctr"/>
            <a:lstStyle/>
            <a:p>
              <a:endParaRPr lang="en-US"/>
            </a:p>
          </p:txBody>
        </p:sp>
        <p:sp>
          <p:nvSpPr>
            <p:cNvPr id="37" name="Freeform 36">
              <a:extLst>
                <a:ext uri="{FF2B5EF4-FFF2-40B4-BE49-F238E27FC236}">
                  <a16:creationId xmlns:a16="http://schemas.microsoft.com/office/drawing/2014/main" id="{C8D5E94A-8A77-17B8-6EEC-DA7CB7FC6CEE}"/>
                </a:ext>
              </a:extLst>
            </p:cNvPr>
            <p:cNvSpPr/>
            <p:nvPr/>
          </p:nvSpPr>
          <p:spPr>
            <a:xfrm flipH="1">
              <a:off x="8602056" y="587735"/>
              <a:ext cx="707411" cy="335493"/>
            </a:xfrm>
            <a:custGeom>
              <a:avLst/>
              <a:gdLst>
                <a:gd name="connsiteX0" fmla="*/ 18616 w 707411"/>
                <a:gd name="connsiteY0" fmla="*/ 186363 h 335493"/>
                <a:gd name="connsiteX1" fmla="*/ 242009 w 707411"/>
                <a:gd name="connsiteY1" fmla="*/ 186363 h 335493"/>
                <a:gd name="connsiteX2" fmla="*/ 259509 w 707411"/>
                <a:gd name="connsiteY2" fmla="*/ 174263 h 335493"/>
                <a:gd name="connsiteX3" fmla="*/ 297858 w 707411"/>
                <a:gd name="connsiteY3" fmla="*/ 71874 h 335493"/>
                <a:gd name="connsiteX4" fmla="*/ 392055 w 707411"/>
                <a:gd name="connsiteY4" fmla="*/ 323191 h 335493"/>
                <a:gd name="connsiteX5" fmla="*/ 415884 w 707411"/>
                <a:gd name="connsiteY5" fmla="*/ 334361 h 335493"/>
                <a:gd name="connsiteX6" fmla="*/ 427053 w 707411"/>
                <a:gd name="connsiteY6" fmla="*/ 323191 h 335493"/>
                <a:gd name="connsiteX7" fmla="*/ 478248 w 707411"/>
                <a:gd name="connsiteY7" fmla="*/ 186363 h 335493"/>
                <a:gd name="connsiteX8" fmla="*/ 688796 w 707411"/>
                <a:gd name="connsiteY8" fmla="*/ 186363 h 335493"/>
                <a:gd name="connsiteX9" fmla="*/ 707412 w 707411"/>
                <a:gd name="connsiteY9" fmla="*/ 167747 h 335493"/>
                <a:gd name="connsiteX10" fmla="*/ 688796 w 707411"/>
                <a:gd name="connsiteY10" fmla="*/ 149131 h 335493"/>
                <a:gd name="connsiteX11" fmla="*/ 465403 w 707411"/>
                <a:gd name="connsiteY11" fmla="*/ 149131 h 335493"/>
                <a:gd name="connsiteX12" fmla="*/ 447903 w 707411"/>
                <a:gd name="connsiteY12" fmla="*/ 161231 h 335493"/>
                <a:gd name="connsiteX13" fmla="*/ 409554 w 707411"/>
                <a:gd name="connsiteY13" fmla="*/ 263620 h 335493"/>
                <a:gd name="connsiteX14" fmla="*/ 315357 w 707411"/>
                <a:gd name="connsiteY14" fmla="*/ 12303 h 335493"/>
                <a:gd name="connsiteX15" fmla="*/ 291528 w 707411"/>
                <a:gd name="connsiteY15" fmla="*/ 1133 h 335493"/>
                <a:gd name="connsiteX16" fmla="*/ 280359 w 707411"/>
                <a:gd name="connsiteY16" fmla="*/ 12303 h 335493"/>
                <a:gd name="connsiteX17" fmla="*/ 229164 w 707411"/>
                <a:gd name="connsiteY17" fmla="*/ 149131 h 335493"/>
                <a:gd name="connsiteX18" fmla="*/ 18616 w 707411"/>
                <a:gd name="connsiteY18" fmla="*/ 149131 h 335493"/>
                <a:gd name="connsiteX19" fmla="*/ 0 w 707411"/>
                <a:gd name="connsiteY19" fmla="*/ 167747 h 335493"/>
                <a:gd name="connsiteX20" fmla="*/ 18616 w 707411"/>
                <a:gd name="connsiteY20" fmla="*/ 186363 h 335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07411" h="335493">
                  <a:moveTo>
                    <a:pt x="18616" y="186363"/>
                  </a:moveTo>
                  <a:lnTo>
                    <a:pt x="242009" y="186363"/>
                  </a:lnTo>
                  <a:cubicBezTo>
                    <a:pt x="249828" y="186363"/>
                    <a:pt x="256716" y="181523"/>
                    <a:pt x="259509" y="174263"/>
                  </a:cubicBezTo>
                  <a:lnTo>
                    <a:pt x="297858" y="71874"/>
                  </a:lnTo>
                  <a:lnTo>
                    <a:pt x="392055" y="323191"/>
                  </a:lnTo>
                  <a:cubicBezTo>
                    <a:pt x="395592" y="332872"/>
                    <a:pt x="406203" y="337898"/>
                    <a:pt x="415884" y="334361"/>
                  </a:cubicBezTo>
                  <a:cubicBezTo>
                    <a:pt x="421096" y="332500"/>
                    <a:pt x="425192" y="328404"/>
                    <a:pt x="427053" y="323191"/>
                  </a:cubicBezTo>
                  <a:lnTo>
                    <a:pt x="478248" y="186363"/>
                  </a:lnTo>
                  <a:lnTo>
                    <a:pt x="688796" y="186363"/>
                  </a:lnTo>
                  <a:cubicBezTo>
                    <a:pt x="699035" y="186363"/>
                    <a:pt x="707412" y="177986"/>
                    <a:pt x="707412" y="167747"/>
                  </a:cubicBezTo>
                  <a:cubicBezTo>
                    <a:pt x="707412" y="157508"/>
                    <a:pt x="699035" y="149131"/>
                    <a:pt x="688796" y="149131"/>
                  </a:cubicBezTo>
                  <a:lnTo>
                    <a:pt x="465403" y="149131"/>
                  </a:lnTo>
                  <a:cubicBezTo>
                    <a:pt x="457584" y="149131"/>
                    <a:pt x="450696" y="153971"/>
                    <a:pt x="447903" y="161231"/>
                  </a:cubicBezTo>
                  <a:lnTo>
                    <a:pt x="409554" y="263620"/>
                  </a:lnTo>
                  <a:lnTo>
                    <a:pt x="315357" y="12303"/>
                  </a:lnTo>
                  <a:cubicBezTo>
                    <a:pt x="311820" y="2622"/>
                    <a:pt x="301209" y="-2404"/>
                    <a:pt x="291528" y="1133"/>
                  </a:cubicBezTo>
                  <a:cubicBezTo>
                    <a:pt x="286316" y="2994"/>
                    <a:pt x="282220" y="7090"/>
                    <a:pt x="280359" y="12303"/>
                  </a:cubicBezTo>
                  <a:lnTo>
                    <a:pt x="229164" y="149131"/>
                  </a:lnTo>
                  <a:lnTo>
                    <a:pt x="18616" y="149131"/>
                  </a:lnTo>
                  <a:cubicBezTo>
                    <a:pt x="8377" y="149131"/>
                    <a:pt x="0" y="157508"/>
                    <a:pt x="0" y="167747"/>
                  </a:cubicBezTo>
                  <a:cubicBezTo>
                    <a:pt x="0" y="177986"/>
                    <a:pt x="8377" y="186363"/>
                    <a:pt x="18616" y="186363"/>
                  </a:cubicBezTo>
                  <a:close/>
                </a:path>
              </a:pathLst>
            </a:custGeom>
            <a:gradFill>
              <a:gsLst>
                <a:gs pos="5000">
                  <a:schemeClr val="accent5">
                    <a:lumMod val="60000"/>
                    <a:lumOff val="40000"/>
                  </a:schemeClr>
                </a:gs>
                <a:gs pos="82000">
                  <a:schemeClr val="accent5">
                    <a:lumMod val="20000"/>
                    <a:lumOff val="80000"/>
                  </a:schemeClr>
                </a:gs>
              </a:gsLst>
              <a:lin ang="0" scaled="0"/>
            </a:gradFill>
            <a:ln w="18455" cap="flat">
              <a:noFill/>
              <a:prstDash val="solid"/>
              <a:miter/>
            </a:ln>
          </p:spPr>
          <p:txBody>
            <a:bodyPr rtlCol="0" anchor="ctr"/>
            <a:lstStyle/>
            <a:p>
              <a:endParaRPr lang="en-US"/>
            </a:p>
          </p:txBody>
        </p:sp>
      </p:grpSp>
      <p:pic>
        <p:nvPicPr>
          <p:cNvPr id="11" name="Graphic 10">
            <a:extLst>
              <a:ext uri="{FF2B5EF4-FFF2-40B4-BE49-F238E27FC236}">
                <a16:creationId xmlns:a16="http://schemas.microsoft.com/office/drawing/2014/main" id="{96B93863-5F8F-5B18-FD5F-67914D1B25D7}"/>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994922" y="299972"/>
            <a:ext cx="713431" cy="713431"/>
          </a:xfrm>
          <a:prstGeom prst="rect">
            <a:avLst/>
          </a:prstGeom>
        </p:spPr>
      </p:pic>
      <p:pic>
        <p:nvPicPr>
          <p:cNvPr id="12" name="Graphic 11">
            <a:extLst>
              <a:ext uri="{FF2B5EF4-FFF2-40B4-BE49-F238E27FC236}">
                <a16:creationId xmlns:a16="http://schemas.microsoft.com/office/drawing/2014/main" id="{DC15C886-C5FD-A6F6-EBF0-02C9C77E802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278190" y="299972"/>
            <a:ext cx="713431" cy="713431"/>
          </a:xfrm>
          <a:prstGeom prst="rect">
            <a:avLst/>
          </a:prstGeom>
        </p:spPr>
      </p:pic>
      <p:grpSp>
        <p:nvGrpSpPr>
          <p:cNvPr id="20" name="Group 19">
            <a:extLst>
              <a:ext uri="{FF2B5EF4-FFF2-40B4-BE49-F238E27FC236}">
                <a16:creationId xmlns:a16="http://schemas.microsoft.com/office/drawing/2014/main" id="{954155E4-222B-DE2E-AA88-63011D96717C}"/>
              </a:ext>
            </a:extLst>
          </p:cNvPr>
          <p:cNvGrpSpPr/>
          <p:nvPr/>
        </p:nvGrpSpPr>
        <p:grpSpPr>
          <a:xfrm>
            <a:off x="11112195" y="337744"/>
            <a:ext cx="597280" cy="597257"/>
            <a:chOff x="11112195" y="337744"/>
            <a:chExt cx="597280" cy="597257"/>
          </a:xfrm>
        </p:grpSpPr>
        <p:sp>
          <p:nvSpPr>
            <p:cNvPr id="55" name="Freeform 54">
              <a:extLst>
                <a:ext uri="{FF2B5EF4-FFF2-40B4-BE49-F238E27FC236}">
                  <a16:creationId xmlns:a16="http://schemas.microsoft.com/office/drawing/2014/main" id="{02D031E6-F5C1-E5A6-E7AD-C4D1929666F6}"/>
                </a:ext>
              </a:extLst>
            </p:cNvPr>
            <p:cNvSpPr/>
            <p:nvPr/>
          </p:nvSpPr>
          <p:spPr>
            <a:xfrm>
              <a:off x="11233809" y="512597"/>
              <a:ext cx="354274" cy="247535"/>
            </a:xfrm>
            <a:custGeom>
              <a:avLst/>
              <a:gdLst>
                <a:gd name="connsiteX0" fmla="*/ 125007 w 354274"/>
                <a:gd name="connsiteY0" fmla="*/ 247535 h 247535"/>
                <a:gd name="connsiteX1" fmla="*/ 115873 w 354274"/>
                <a:gd name="connsiteY1" fmla="*/ 243621 h 247535"/>
                <a:gd name="connsiteX2" fmla="*/ 3915 w 354274"/>
                <a:gd name="connsiteY2" fmla="*/ 135577 h 247535"/>
                <a:gd name="connsiteX3" fmla="*/ 3915 w 354274"/>
                <a:gd name="connsiteY3" fmla="*/ 117308 h 247535"/>
                <a:gd name="connsiteX4" fmla="*/ 22183 w 354274"/>
                <a:gd name="connsiteY4" fmla="*/ 117308 h 247535"/>
                <a:gd name="connsiteX5" fmla="*/ 125007 w 354274"/>
                <a:gd name="connsiteY5" fmla="*/ 217523 h 247535"/>
                <a:gd name="connsiteX6" fmla="*/ 332091 w 354274"/>
                <a:gd name="connsiteY6" fmla="*/ 3915 h 247535"/>
                <a:gd name="connsiteX7" fmla="*/ 350359 w 354274"/>
                <a:gd name="connsiteY7" fmla="*/ 3915 h 247535"/>
                <a:gd name="connsiteX8" fmla="*/ 350359 w 354274"/>
                <a:gd name="connsiteY8" fmla="*/ 22183 h 247535"/>
                <a:gd name="connsiteX9" fmla="*/ 134141 w 354274"/>
                <a:gd name="connsiteY9" fmla="*/ 243490 h 247535"/>
                <a:gd name="connsiteX10" fmla="*/ 125007 w 354274"/>
                <a:gd name="connsiteY10" fmla="*/ 247405 h 247535"/>
                <a:gd name="connsiteX11" fmla="*/ 125007 w 354274"/>
                <a:gd name="connsiteY11" fmla="*/ 247405 h 247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54274" h="247535">
                  <a:moveTo>
                    <a:pt x="125007" y="247535"/>
                  </a:moveTo>
                  <a:cubicBezTo>
                    <a:pt x="121093" y="247535"/>
                    <a:pt x="118483" y="246230"/>
                    <a:pt x="115873" y="243621"/>
                  </a:cubicBezTo>
                  <a:lnTo>
                    <a:pt x="3915" y="135577"/>
                  </a:lnTo>
                  <a:cubicBezTo>
                    <a:pt x="-1305" y="130357"/>
                    <a:pt x="-1305" y="122528"/>
                    <a:pt x="3915" y="117308"/>
                  </a:cubicBezTo>
                  <a:cubicBezTo>
                    <a:pt x="9134" y="112089"/>
                    <a:pt x="16963" y="112089"/>
                    <a:pt x="22183" y="117308"/>
                  </a:cubicBezTo>
                  <a:lnTo>
                    <a:pt x="125007" y="217523"/>
                  </a:lnTo>
                  <a:lnTo>
                    <a:pt x="332091" y="3915"/>
                  </a:lnTo>
                  <a:cubicBezTo>
                    <a:pt x="337311" y="-1305"/>
                    <a:pt x="345140" y="-1305"/>
                    <a:pt x="350359" y="3915"/>
                  </a:cubicBezTo>
                  <a:cubicBezTo>
                    <a:pt x="355579" y="9134"/>
                    <a:pt x="355579" y="16963"/>
                    <a:pt x="350359" y="22183"/>
                  </a:cubicBezTo>
                  <a:lnTo>
                    <a:pt x="134141" y="243490"/>
                  </a:lnTo>
                  <a:cubicBezTo>
                    <a:pt x="131532" y="246100"/>
                    <a:pt x="128922" y="247405"/>
                    <a:pt x="125007" y="247405"/>
                  </a:cubicBezTo>
                  <a:lnTo>
                    <a:pt x="125007" y="247405"/>
                  </a:lnTo>
                  <a:close/>
                </a:path>
              </a:pathLst>
            </a:custGeom>
            <a:solidFill>
              <a:srgbClr val="598CA6"/>
            </a:solidFill>
            <a:ln w="0"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9851D181-4B89-C2F9-BEEC-2B983E92B6AA}"/>
                </a:ext>
              </a:extLst>
            </p:cNvPr>
            <p:cNvSpPr/>
            <p:nvPr/>
          </p:nvSpPr>
          <p:spPr>
            <a:xfrm>
              <a:off x="11127462" y="461055"/>
              <a:ext cx="582013" cy="473946"/>
            </a:xfrm>
            <a:custGeom>
              <a:avLst/>
              <a:gdLst>
                <a:gd name="connsiteX0" fmla="*/ 525996 w 582013"/>
                <a:gd name="connsiteY0" fmla="*/ 0 h 473946"/>
                <a:gd name="connsiteX1" fmla="*/ 542959 w 582013"/>
                <a:gd name="connsiteY1" fmla="*/ 94995 h 473946"/>
                <a:gd name="connsiteX2" fmla="*/ 248710 w 582013"/>
                <a:gd name="connsiteY2" fmla="*/ 399684 h 473946"/>
                <a:gd name="connsiteX3" fmla="*/ 0 w 582013"/>
                <a:gd name="connsiteY3" fmla="*/ 273372 h 473946"/>
                <a:gd name="connsiteX4" fmla="*/ 286421 w 582013"/>
                <a:gd name="connsiteY4" fmla="*/ 473931 h 473946"/>
                <a:gd name="connsiteX5" fmla="*/ 581975 w 582013"/>
                <a:gd name="connsiteY5" fmla="*/ 167938 h 473946"/>
                <a:gd name="connsiteX6" fmla="*/ 525996 w 582013"/>
                <a:gd name="connsiteY6" fmla="*/ 0 h 473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2013" h="473946">
                  <a:moveTo>
                    <a:pt x="525996" y="0"/>
                  </a:moveTo>
                  <a:cubicBezTo>
                    <a:pt x="536435" y="30012"/>
                    <a:pt x="542959" y="61199"/>
                    <a:pt x="542959" y="94995"/>
                  </a:cubicBezTo>
                  <a:cubicBezTo>
                    <a:pt x="545569" y="260323"/>
                    <a:pt x="414037" y="397074"/>
                    <a:pt x="248710" y="399684"/>
                  </a:cubicBezTo>
                  <a:cubicBezTo>
                    <a:pt x="145885" y="400989"/>
                    <a:pt x="55979" y="351534"/>
                    <a:pt x="0" y="273372"/>
                  </a:cubicBezTo>
                  <a:cubicBezTo>
                    <a:pt x="41626" y="391855"/>
                    <a:pt x="155019" y="475236"/>
                    <a:pt x="286421" y="473931"/>
                  </a:cubicBezTo>
                  <a:cubicBezTo>
                    <a:pt x="453053" y="470017"/>
                    <a:pt x="584585" y="333266"/>
                    <a:pt x="581975" y="167938"/>
                  </a:cubicBezTo>
                  <a:cubicBezTo>
                    <a:pt x="580670" y="105434"/>
                    <a:pt x="559792" y="46845"/>
                    <a:pt x="525996" y="0"/>
                  </a:cubicBezTo>
                  <a:close/>
                </a:path>
              </a:pathLst>
            </a:custGeom>
            <a:solidFill>
              <a:srgbClr val="598CA6">
                <a:alpha val="24000"/>
              </a:srgbClr>
            </a:solidFill>
            <a:ln w="0"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790A8188-4E1B-2D79-14A6-6EBE156CB2D7}"/>
                </a:ext>
              </a:extLst>
            </p:cNvPr>
            <p:cNvSpPr/>
            <p:nvPr/>
          </p:nvSpPr>
          <p:spPr>
            <a:xfrm>
              <a:off x="11112195" y="337744"/>
              <a:ext cx="595545" cy="595545"/>
            </a:xfrm>
            <a:custGeom>
              <a:avLst/>
              <a:gdLst>
                <a:gd name="connsiteX0" fmla="*/ 595546 w 595545"/>
                <a:gd name="connsiteY0" fmla="*/ 297773 h 595545"/>
                <a:gd name="connsiteX1" fmla="*/ 297773 w 595545"/>
                <a:gd name="connsiteY1" fmla="*/ 595546 h 595545"/>
                <a:gd name="connsiteX2" fmla="*/ 0 w 595545"/>
                <a:gd name="connsiteY2" fmla="*/ 297773 h 595545"/>
                <a:gd name="connsiteX3" fmla="*/ 297773 w 595545"/>
                <a:gd name="connsiteY3" fmla="*/ 0 h 595545"/>
                <a:gd name="connsiteX4" fmla="*/ 595546 w 595545"/>
                <a:gd name="connsiteY4" fmla="*/ 297773 h 5955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5545" h="595545">
                  <a:moveTo>
                    <a:pt x="595546" y="297773"/>
                  </a:moveTo>
                  <a:cubicBezTo>
                    <a:pt x="595546" y="462228"/>
                    <a:pt x="462228" y="595546"/>
                    <a:pt x="297773" y="595546"/>
                  </a:cubicBezTo>
                  <a:cubicBezTo>
                    <a:pt x="133318" y="595546"/>
                    <a:pt x="0" y="462228"/>
                    <a:pt x="0" y="297773"/>
                  </a:cubicBezTo>
                  <a:cubicBezTo>
                    <a:pt x="0" y="133318"/>
                    <a:pt x="133318" y="0"/>
                    <a:pt x="297773" y="0"/>
                  </a:cubicBezTo>
                  <a:cubicBezTo>
                    <a:pt x="462228" y="0"/>
                    <a:pt x="595546" y="133318"/>
                    <a:pt x="595546" y="297773"/>
                  </a:cubicBezTo>
                  <a:close/>
                </a:path>
              </a:pathLst>
            </a:custGeom>
            <a:noFill/>
            <a:ln w="25797" cap="flat">
              <a:solidFill>
                <a:srgbClr val="598CA6"/>
              </a:solidFill>
              <a:prstDash val="solid"/>
              <a:miter/>
            </a:ln>
          </p:spPr>
          <p:txBody>
            <a:bodyPr rtlCol="0" anchor="ctr"/>
            <a:lstStyle/>
            <a:p>
              <a:endParaRPr lang="en-US"/>
            </a:p>
          </p:txBody>
        </p:sp>
      </p:grpSp>
      <p:sp>
        <p:nvSpPr>
          <p:cNvPr id="6" name="TextBox 5">
            <a:extLst>
              <a:ext uri="{FF2B5EF4-FFF2-40B4-BE49-F238E27FC236}">
                <a16:creationId xmlns:a16="http://schemas.microsoft.com/office/drawing/2014/main" id="{C1CFBD67-31D5-027C-ED54-AF913A8855B5}"/>
              </a:ext>
            </a:extLst>
          </p:cNvPr>
          <p:cNvSpPr txBox="1"/>
          <p:nvPr/>
        </p:nvSpPr>
        <p:spPr>
          <a:xfrm rot="16200000">
            <a:off x="2559619" y="419981"/>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0" name="TextBox 9">
            <a:extLst>
              <a:ext uri="{FF2B5EF4-FFF2-40B4-BE49-F238E27FC236}">
                <a16:creationId xmlns:a16="http://schemas.microsoft.com/office/drawing/2014/main" id="{9E0B2562-5CB5-45BC-0C6B-8FC785B30FF9}"/>
              </a:ext>
            </a:extLst>
          </p:cNvPr>
          <p:cNvSpPr txBox="1"/>
          <p:nvPr/>
        </p:nvSpPr>
        <p:spPr>
          <a:xfrm rot="16200000">
            <a:off x="4856206" y="419981"/>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8" name="TextBox 17">
            <a:extLst>
              <a:ext uri="{FF2B5EF4-FFF2-40B4-BE49-F238E27FC236}">
                <a16:creationId xmlns:a16="http://schemas.microsoft.com/office/drawing/2014/main" id="{6A24891B-1D34-6F93-C999-8FD872C7CA48}"/>
              </a:ext>
            </a:extLst>
          </p:cNvPr>
          <p:cNvSpPr txBox="1"/>
          <p:nvPr/>
        </p:nvSpPr>
        <p:spPr>
          <a:xfrm rot="16200000">
            <a:off x="7139073" y="419981"/>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19" name="TextBox 18">
            <a:extLst>
              <a:ext uri="{FF2B5EF4-FFF2-40B4-BE49-F238E27FC236}">
                <a16:creationId xmlns:a16="http://schemas.microsoft.com/office/drawing/2014/main" id="{A95D1DA2-DBBD-37B2-6AD6-5D294E5C8F39}"/>
              </a:ext>
            </a:extLst>
          </p:cNvPr>
          <p:cNvSpPr txBox="1"/>
          <p:nvPr/>
        </p:nvSpPr>
        <p:spPr>
          <a:xfrm rot="16200000">
            <a:off x="9441636" y="419981"/>
            <a:ext cx="869331" cy="276999"/>
          </a:xfrm>
          <a:prstGeom prst="rect">
            <a:avLst/>
          </a:prstGeom>
          <a:noFill/>
        </p:spPr>
        <p:txBody>
          <a:bodyPr wrap="square">
            <a:spAutoFit/>
          </a:bodyPr>
          <a:lstStyle/>
          <a:p>
            <a:pPr marL="0" marR="0">
              <a:spcBef>
                <a:spcPts val="0"/>
              </a:spcBef>
              <a:spcAft>
                <a:spcPts val="0"/>
              </a:spcAft>
            </a:pPr>
            <a:r>
              <a:rPr lang="en-US" sz="12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rPr>
              <a:t>YEAR</a:t>
            </a:r>
          </a:p>
        </p:txBody>
      </p:sp>
      <p:sp>
        <p:nvSpPr>
          <p:cNvPr id="22" name="TextBox 21">
            <a:extLst>
              <a:ext uri="{FF2B5EF4-FFF2-40B4-BE49-F238E27FC236}">
                <a16:creationId xmlns:a16="http://schemas.microsoft.com/office/drawing/2014/main" id="{D0EEF7DF-D503-635E-B992-E06553C7DFC7}"/>
              </a:ext>
            </a:extLst>
          </p:cNvPr>
          <p:cNvSpPr txBox="1"/>
          <p:nvPr/>
        </p:nvSpPr>
        <p:spPr>
          <a:xfrm rot="16200000">
            <a:off x="-3205663" y="3202168"/>
            <a:ext cx="6856159" cy="455509"/>
          </a:xfrm>
          <a:prstGeom prst="rect">
            <a:avLst/>
          </a:prstGeom>
          <a:gradFill>
            <a:gsLst>
              <a:gs pos="53000">
                <a:schemeClr val="bg2">
                  <a:lumMod val="50000"/>
                  <a:alpha val="91041"/>
                </a:schemeClr>
              </a:gs>
              <a:gs pos="3000">
                <a:schemeClr val="bg2">
                  <a:lumMod val="75000"/>
                  <a:alpha val="35285"/>
                </a:schemeClr>
              </a:gs>
            </a:gsLst>
            <a:lin ang="0" scaled="0"/>
          </a:gradFill>
          <a:effectLst/>
        </p:spPr>
        <p:txBody>
          <a:bodyPr wrap="square" lIns="91440" tIns="73152" rIns="182880" bIns="73152" rtlCol="0" anchor="t" anchorCtr="0">
            <a:spAutoFit/>
          </a:bodyPr>
          <a:lstStyle/>
          <a:p>
            <a:pPr algn="r"/>
            <a:r>
              <a:rPr lang="en-US" sz="2000" i="0" u="none" strike="noStrike" dirty="0">
                <a:solidFill>
                  <a:schemeClr val="bg1"/>
                </a:solidFill>
                <a:effectLst/>
                <a:latin typeface="Century Gothic" panose="020B0502020202020204" pitchFamily="34" charset="0"/>
              </a:rPr>
              <a:t>Five-Year IT Infrastructure Roadmap</a:t>
            </a:r>
            <a:endParaRPr lang="en-US" sz="2000" dirty="0">
              <a:solidFill>
                <a:schemeClr val="bg1"/>
              </a:solidFill>
              <a:latin typeface="Century Gothic" panose="020B0502020202020204" pitchFamily="34" charset="0"/>
            </a:endParaRPr>
          </a:p>
        </p:txBody>
      </p:sp>
      <p:sp>
        <p:nvSpPr>
          <p:cNvPr id="25" name="TextBox 24">
            <a:extLst>
              <a:ext uri="{FF2B5EF4-FFF2-40B4-BE49-F238E27FC236}">
                <a16:creationId xmlns:a16="http://schemas.microsoft.com/office/drawing/2014/main" id="{DFA02415-1459-60A6-D0EC-8043DA6E0290}"/>
              </a:ext>
            </a:extLst>
          </p:cNvPr>
          <p:cNvSpPr txBox="1"/>
          <p:nvPr/>
        </p:nvSpPr>
        <p:spPr>
          <a:xfrm>
            <a:off x="486131" y="917932"/>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chemeClr val="accent4">
                    <a:lumMod val="75000"/>
                  </a:schemeClr>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29" name="TextBox 28">
            <a:extLst>
              <a:ext uri="{FF2B5EF4-FFF2-40B4-BE49-F238E27FC236}">
                <a16:creationId xmlns:a16="http://schemas.microsoft.com/office/drawing/2014/main" id="{4F97C197-B95C-4712-4985-751626F8D692}"/>
              </a:ext>
            </a:extLst>
          </p:cNvPr>
          <p:cNvSpPr txBox="1"/>
          <p:nvPr/>
        </p:nvSpPr>
        <p:spPr>
          <a:xfrm>
            <a:off x="2817716" y="917932"/>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rgbClr val="C7CC25"/>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32" name="TextBox 31">
            <a:extLst>
              <a:ext uri="{FF2B5EF4-FFF2-40B4-BE49-F238E27FC236}">
                <a16:creationId xmlns:a16="http://schemas.microsoft.com/office/drawing/2014/main" id="{878603D1-2DE0-2085-B395-D07E0D97588C}"/>
              </a:ext>
            </a:extLst>
          </p:cNvPr>
          <p:cNvSpPr txBox="1"/>
          <p:nvPr/>
        </p:nvSpPr>
        <p:spPr>
          <a:xfrm>
            <a:off x="5114303" y="917932"/>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rgbClr val="5EA795"/>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39" name="TextBox 38">
            <a:extLst>
              <a:ext uri="{FF2B5EF4-FFF2-40B4-BE49-F238E27FC236}">
                <a16:creationId xmlns:a16="http://schemas.microsoft.com/office/drawing/2014/main" id="{9C2EAE6F-FC22-513E-6A3A-425B78FF17EA}"/>
              </a:ext>
            </a:extLst>
          </p:cNvPr>
          <p:cNvSpPr txBox="1"/>
          <p:nvPr/>
        </p:nvSpPr>
        <p:spPr>
          <a:xfrm>
            <a:off x="7397170" y="917932"/>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chemeClr val="accent5">
                    <a:lumMod val="60000"/>
                    <a:lumOff val="40000"/>
                  </a:schemeClr>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sp>
        <p:nvSpPr>
          <p:cNvPr id="41" name="TextBox 40">
            <a:extLst>
              <a:ext uri="{FF2B5EF4-FFF2-40B4-BE49-F238E27FC236}">
                <a16:creationId xmlns:a16="http://schemas.microsoft.com/office/drawing/2014/main" id="{95C39FD1-A458-9097-CE6A-F87B9170372B}"/>
              </a:ext>
            </a:extLst>
          </p:cNvPr>
          <p:cNvSpPr txBox="1"/>
          <p:nvPr/>
        </p:nvSpPr>
        <p:spPr>
          <a:xfrm>
            <a:off x="9699733" y="917932"/>
            <a:ext cx="640080" cy="276999"/>
          </a:xfrm>
          <a:prstGeom prst="rect">
            <a:avLst/>
          </a:prstGeom>
          <a:noFill/>
        </p:spPr>
        <p:txBody>
          <a:bodyPr wrap="square" rIns="0">
            <a:spAutoFit/>
          </a:bodyPr>
          <a:lstStyle/>
          <a:p>
            <a:pPr marL="0" marR="0">
              <a:spcBef>
                <a:spcPts val="0"/>
              </a:spcBef>
              <a:spcAft>
                <a:spcPts val="0"/>
              </a:spcAft>
            </a:pPr>
            <a:r>
              <a:rPr lang="en-US" sz="1200" kern="100" spc="300" dirty="0">
                <a:solidFill>
                  <a:srgbClr val="598CA6"/>
                </a:solidFill>
                <a:effectLst/>
                <a:latin typeface="Century Gothic" panose="020B0502020202020204" pitchFamily="34" charset="0"/>
                <a:ea typeface="Calibri" panose="020F0502020204030204" pitchFamily="34" charset="0"/>
                <a:cs typeface="Times New Roman" panose="02020603050405020304" pitchFamily="18" charset="0"/>
              </a:rPr>
              <a:t>20XX</a:t>
            </a:r>
          </a:p>
        </p:txBody>
      </p:sp>
      <p:cxnSp>
        <p:nvCxnSpPr>
          <p:cNvPr id="28" name="Straight Connector 27">
            <a:extLst>
              <a:ext uri="{FF2B5EF4-FFF2-40B4-BE49-F238E27FC236}">
                <a16:creationId xmlns:a16="http://schemas.microsoft.com/office/drawing/2014/main" id="{81C5DFF1-4DEE-488E-8D19-927F860903BF}"/>
              </a:ext>
            </a:extLst>
          </p:cNvPr>
          <p:cNvCxnSpPr/>
          <p:nvPr/>
        </p:nvCxnSpPr>
        <p:spPr>
          <a:xfrm>
            <a:off x="556831" y="1488651"/>
            <a:ext cx="11521440" cy="0"/>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4" name="Diamond 33">
            <a:extLst>
              <a:ext uri="{FF2B5EF4-FFF2-40B4-BE49-F238E27FC236}">
                <a16:creationId xmlns:a16="http://schemas.microsoft.com/office/drawing/2014/main" id="{9DD2889B-92D8-384F-6486-32D04A3E55D7}"/>
              </a:ext>
            </a:extLst>
          </p:cNvPr>
          <p:cNvSpPr/>
          <p:nvPr/>
        </p:nvSpPr>
        <p:spPr>
          <a:xfrm>
            <a:off x="1636359" y="1409993"/>
            <a:ext cx="167148" cy="167148"/>
          </a:xfrm>
          <a:prstGeom prst="diamond">
            <a:avLst/>
          </a:prstGeom>
          <a:solidFill>
            <a:schemeClr val="bg1">
              <a:lumMod val="65000"/>
            </a:schemeClr>
          </a:solidFill>
          <a:ln w="19050">
            <a:solidFill>
              <a:schemeClr val="tx1">
                <a:lumMod val="65000"/>
                <a:lumOff val="35000"/>
              </a:schemeClr>
            </a:solidFill>
          </a:ln>
          <a:effectLst>
            <a:reflection blurRad="6350" stA="50000" endA="300" endPos="55000" dir="5400000" sy="-100000" algn="bl" rotWithShape="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7C2E872D-EA4D-5CBA-3EDF-B262DF2A6FAF}"/>
              </a:ext>
            </a:extLst>
          </p:cNvPr>
          <p:cNvSpPr txBox="1"/>
          <p:nvPr/>
        </p:nvSpPr>
        <p:spPr>
          <a:xfrm>
            <a:off x="1217881" y="1475850"/>
            <a:ext cx="734022" cy="334259"/>
          </a:xfrm>
          <a:prstGeom prst="rect">
            <a:avLst/>
          </a:prstGeom>
          <a:noFill/>
        </p:spPr>
        <p:txBody>
          <a:bodyPr wrap="square" rtlCol="0">
            <a:spAutoFit/>
          </a:bodyPr>
          <a:lstStyle/>
          <a:p>
            <a:pPr>
              <a:lnSpc>
                <a:spcPct val="150000"/>
              </a:lnSpc>
              <a:spcAft>
                <a:spcPts val="1200"/>
              </a:spcAft>
            </a:pPr>
            <a:r>
              <a:rPr lang="en-US" sz="1200" dirty="0">
                <a:latin typeface="Century Gothic" panose="020B0502020202020204" pitchFamily="34" charset="0"/>
              </a:rPr>
              <a:t>v1.0</a:t>
            </a:r>
          </a:p>
        </p:txBody>
      </p:sp>
      <p:sp>
        <p:nvSpPr>
          <p:cNvPr id="42" name="Diamond 41">
            <a:extLst>
              <a:ext uri="{FF2B5EF4-FFF2-40B4-BE49-F238E27FC236}">
                <a16:creationId xmlns:a16="http://schemas.microsoft.com/office/drawing/2014/main" id="{65FE2E23-F350-1D88-1B7A-05AEAAEA6493}"/>
              </a:ext>
            </a:extLst>
          </p:cNvPr>
          <p:cNvSpPr/>
          <p:nvPr/>
        </p:nvSpPr>
        <p:spPr>
          <a:xfrm>
            <a:off x="4940496" y="1404496"/>
            <a:ext cx="167148" cy="167148"/>
          </a:xfrm>
          <a:prstGeom prst="diamond">
            <a:avLst/>
          </a:prstGeom>
          <a:solidFill>
            <a:schemeClr val="bg1">
              <a:lumMod val="65000"/>
            </a:schemeClr>
          </a:solidFill>
          <a:ln w="19050">
            <a:solidFill>
              <a:schemeClr val="tx1">
                <a:lumMod val="65000"/>
                <a:lumOff val="35000"/>
              </a:schemeClr>
            </a:solidFill>
          </a:ln>
          <a:effectLst>
            <a:reflection blurRad="6350" stA="50000" endA="300" endPos="55000" dir="5400000" sy="-100000" algn="bl" rotWithShape="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3221D4D6-A40D-A47D-9BA6-C4E9DF84EAAE}"/>
              </a:ext>
            </a:extLst>
          </p:cNvPr>
          <p:cNvSpPr txBox="1"/>
          <p:nvPr/>
        </p:nvSpPr>
        <p:spPr>
          <a:xfrm>
            <a:off x="4522018" y="1470353"/>
            <a:ext cx="734022" cy="334259"/>
          </a:xfrm>
          <a:prstGeom prst="rect">
            <a:avLst/>
          </a:prstGeom>
          <a:noFill/>
        </p:spPr>
        <p:txBody>
          <a:bodyPr wrap="square" rtlCol="0">
            <a:spAutoFit/>
          </a:bodyPr>
          <a:lstStyle/>
          <a:p>
            <a:pPr>
              <a:lnSpc>
                <a:spcPct val="150000"/>
              </a:lnSpc>
              <a:spcAft>
                <a:spcPts val="1200"/>
              </a:spcAft>
            </a:pPr>
            <a:r>
              <a:rPr lang="en-US" sz="1200" dirty="0">
                <a:latin typeface="Century Gothic" panose="020B0502020202020204" pitchFamily="34" charset="0"/>
              </a:rPr>
              <a:t>v1.1</a:t>
            </a:r>
          </a:p>
        </p:txBody>
      </p:sp>
      <p:sp>
        <p:nvSpPr>
          <p:cNvPr id="45" name="Diamond 44">
            <a:extLst>
              <a:ext uri="{FF2B5EF4-FFF2-40B4-BE49-F238E27FC236}">
                <a16:creationId xmlns:a16="http://schemas.microsoft.com/office/drawing/2014/main" id="{7B637263-11E0-0B11-4D64-905D9D0C4E55}"/>
              </a:ext>
            </a:extLst>
          </p:cNvPr>
          <p:cNvSpPr/>
          <p:nvPr/>
        </p:nvSpPr>
        <p:spPr>
          <a:xfrm>
            <a:off x="11677274" y="1399000"/>
            <a:ext cx="167148" cy="167148"/>
          </a:xfrm>
          <a:prstGeom prst="diamond">
            <a:avLst/>
          </a:prstGeom>
          <a:solidFill>
            <a:schemeClr val="bg1">
              <a:lumMod val="65000"/>
            </a:schemeClr>
          </a:solidFill>
          <a:ln w="19050">
            <a:solidFill>
              <a:schemeClr val="tx1">
                <a:lumMod val="65000"/>
                <a:lumOff val="35000"/>
              </a:schemeClr>
            </a:solidFill>
          </a:ln>
          <a:effectLst>
            <a:reflection blurRad="6350" stA="50000" endA="300" endPos="55000" dir="5400000" sy="-100000" algn="bl" rotWithShape="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880F4CEF-D71E-50ED-A31E-75F0001BC2D5}"/>
              </a:ext>
            </a:extLst>
          </p:cNvPr>
          <p:cNvSpPr txBox="1"/>
          <p:nvPr/>
        </p:nvSpPr>
        <p:spPr>
          <a:xfrm>
            <a:off x="11258796" y="1464857"/>
            <a:ext cx="734022" cy="334259"/>
          </a:xfrm>
          <a:prstGeom prst="rect">
            <a:avLst/>
          </a:prstGeom>
          <a:noFill/>
        </p:spPr>
        <p:txBody>
          <a:bodyPr wrap="square" rtlCol="0">
            <a:spAutoFit/>
          </a:bodyPr>
          <a:lstStyle/>
          <a:p>
            <a:pPr>
              <a:lnSpc>
                <a:spcPct val="150000"/>
              </a:lnSpc>
              <a:spcAft>
                <a:spcPts val="1200"/>
              </a:spcAft>
            </a:pPr>
            <a:r>
              <a:rPr lang="en-US" sz="1200" dirty="0">
                <a:latin typeface="Century Gothic" panose="020B0502020202020204" pitchFamily="34" charset="0"/>
              </a:rPr>
              <a:t>v1.2</a:t>
            </a:r>
          </a:p>
        </p:txBody>
      </p:sp>
      <p:grpSp>
        <p:nvGrpSpPr>
          <p:cNvPr id="51" name="Group 50">
            <a:extLst>
              <a:ext uri="{FF2B5EF4-FFF2-40B4-BE49-F238E27FC236}">
                <a16:creationId xmlns:a16="http://schemas.microsoft.com/office/drawing/2014/main" id="{5013EA92-F224-E5B1-70B0-A91C82FDE24C}"/>
              </a:ext>
            </a:extLst>
          </p:cNvPr>
          <p:cNvGrpSpPr/>
          <p:nvPr/>
        </p:nvGrpSpPr>
        <p:grpSpPr>
          <a:xfrm>
            <a:off x="9276751" y="1308862"/>
            <a:ext cx="445669" cy="445668"/>
            <a:chOff x="3905968" y="1457623"/>
            <a:chExt cx="445669" cy="445668"/>
          </a:xfrm>
        </p:grpSpPr>
        <p:sp>
          <p:nvSpPr>
            <p:cNvPr id="48" name="Oval 47">
              <a:extLst>
                <a:ext uri="{FF2B5EF4-FFF2-40B4-BE49-F238E27FC236}">
                  <a16:creationId xmlns:a16="http://schemas.microsoft.com/office/drawing/2014/main" id="{63DAB29D-3561-203F-1B4C-7098988EE061}"/>
                </a:ext>
              </a:extLst>
            </p:cNvPr>
            <p:cNvSpPr/>
            <p:nvPr/>
          </p:nvSpPr>
          <p:spPr>
            <a:xfrm>
              <a:off x="3905968" y="1457623"/>
              <a:ext cx="445669" cy="445668"/>
            </a:xfrm>
            <a:prstGeom prst="ellipse">
              <a:avLst/>
            </a:prstGeom>
            <a:solidFill>
              <a:schemeClr val="bg1"/>
            </a:solidFill>
            <a:ln w="19050">
              <a:solidFill>
                <a:schemeClr val="tx1">
                  <a:lumMod val="65000"/>
                  <a:lumOff val="35000"/>
                </a:schemeClr>
              </a:solidFill>
            </a:ln>
            <a:effectLst>
              <a:reflection blurRad="6350" stA="52000" endA="300" endPos="35000" dir="5400000" sy="-100000" algn="bl" rotWithShape="0"/>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7" name="Graphic 46">
              <a:extLst>
                <a:ext uri="{FF2B5EF4-FFF2-40B4-BE49-F238E27FC236}">
                  <a16:creationId xmlns:a16="http://schemas.microsoft.com/office/drawing/2014/main" id="{02650620-8116-2124-74A3-2A04524A2CE2}"/>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rot="2700000">
              <a:off x="3952699" y="1484841"/>
              <a:ext cx="359586" cy="359587"/>
            </a:xfrm>
            <a:prstGeom prst="rect">
              <a:avLst/>
            </a:prstGeom>
          </p:spPr>
        </p:pic>
      </p:grpSp>
      <p:sp>
        <p:nvSpPr>
          <p:cNvPr id="52" name="Rectangle 51">
            <a:extLst>
              <a:ext uri="{FF2B5EF4-FFF2-40B4-BE49-F238E27FC236}">
                <a16:creationId xmlns:a16="http://schemas.microsoft.com/office/drawing/2014/main" id="{4110B241-E2CA-0D83-81EC-66453BB6A389}"/>
              </a:ext>
            </a:extLst>
          </p:cNvPr>
          <p:cNvSpPr/>
          <p:nvPr/>
        </p:nvSpPr>
        <p:spPr>
          <a:xfrm>
            <a:off x="652867" y="1978693"/>
            <a:ext cx="2098524" cy="48167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Define must-have and nice-to-have features</a:t>
            </a:r>
          </a:p>
        </p:txBody>
      </p:sp>
      <p:sp>
        <p:nvSpPr>
          <p:cNvPr id="53" name="Rectangle 52">
            <a:extLst>
              <a:ext uri="{FF2B5EF4-FFF2-40B4-BE49-F238E27FC236}">
                <a16:creationId xmlns:a16="http://schemas.microsoft.com/office/drawing/2014/main" id="{6A8162CE-3533-69CC-5886-4DBF359A610B}"/>
              </a:ext>
            </a:extLst>
          </p:cNvPr>
          <p:cNvSpPr/>
          <p:nvPr/>
        </p:nvSpPr>
        <p:spPr>
          <a:xfrm>
            <a:off x="652867" y="2597530"/>
            <a:ext cx="2098524" cy="660571"/>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Get alignment between IT team and management</a:t>
            </a:r>
          </a:p>
        </p:txBody>
      </p:sp>
      <p:sp>
        <p:nvSpPr>
          <p:cNvPr id="54" name="Rectangle 53">
            <a:extLst>
              <a:ext uri="{FF2B5EF4-FFF2-40B4-BE49-F238E27FC236}">
                <a16:creationId xmlns:a16="http://schemas.microsoft.com/office/drawing/2014/main" id="{43F3C2EE-A77B-617C-2D89-D4DC90B9096B}"/>
              </a:ext>
            </a:extLst>
          </p:cNvPr>
          <p:cNvSpPr/>
          <p:nvPr/>
        </p:nvSpPr>
        <p:spPr>
          <a:xfrm>
            <a:off x="1535166" y="3396615"/>
            <a:ext cx="2098524" cy="53911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Gather technical requirements</a:t>
            </a:r>
          </a:p>
        </p:txBody>
      </p:sp>
      <p:sp>
        <p:nvSpPr>
          <p:cNvPr id="60" name="Rectangle 59">
            <a:extLst>
              <a:ext uri="{FF2B5EF4-FFF2-40B4-BE49-F238E27FC236}">
                <a16:creationId xmlns:a16="http://schemas.microsoft.com/office/drawing/2014/main" id="{A1C8F026-AAA0-18E5-AFDD-143363E9AED6}"/>
              </a:ext>
            </a:extLst>
          </p:cNvPr>
          <p:cNvSpPr/>
          <p:nvPr/>
        </p:nvSpPr>
        <p:spPr>
          <a:xfrm>
            <a:off x="3376847" y="4108486"/>
            <a:ext cx="2098524" cy="383801"/>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Create risk assessment</a:t>
            </a:r>
          </a:p>
        </p:txBody>
      </p:sp>
      <p:sp>
        <p:nvSpPr>
          <p:cNvPr id="61" name="Rectangle 60">
            <a:extLst>
              <a:ext uri="{FF2B5EF4-FFF2-40B4-BE49-F238E27FC236}">
                <a16:creationId xmlns:a16="http://schemas.microsoft.com/office/drawing/2014/main" id="{6A5659B3-C58A-BD98-CBE5-5DFAC4D1FA9E}"/>
              </a:ext>
            </a:extLst>
          </p:cNvPr>
          <p:cNvSpPr/>
          <p:nvPr/>
        </p:nvSpPr>
        <p:spPr>
          <a:xfrm>
            <a:off x="3376847" y="4637257"/>
            <a:ext cx="2098524" cy="53911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Create contingency plans</a:t>
            </a:r>
          </a:p>
        </p:txBody>
      </p:sp>
      <p:sp>
        <p:nvSpPr>
          <p:cNvPr id="62" name="Rectangle 61">
            <a:extLst>
              <a:ext uri="{FF2B5EF4-FFF2-40B4-BE49-F238E27FC236}">
                <a16:creationId xmlns:a16="http://schemas.microsoft.com/office/drawing/2014/main" id="{2FF8AC57-5705-C6B2-068B-C607B73D9514}"/>
              </a:ext>
            </a:extLst>
          </p:cNvPr>
          <p:cNvSpPr/>
          <p:nvPr/>
        </p:nvSpPr>
        <p:spPr>
          <a:xfrm>
            <a:off x="1535166" y="5382896"/>
            <a:ext cx="2098524" cy="386339"/>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Train support engineers</a:t>
            </a:r>
          </a:p>
        </p:txBody>
      </p:sp>
      <p:sp>
        <p:nvSpPr>
          <p:cNvPr id="63" name="Rectangle 62">
            <a:extLst>
              <a:ext uri="{FF2B5EF4-FFF2-40B4-BE49-F238E27FC236}">
                <a16:creationId xmlns:a16="http://schemas.microsoft.com/office/drawing/2014/main" id="{9931396C-241C-3B85-4400-6FC3245F2980}"/>
              </a:ext>
            </a:extLst>
          </p:cNvPr>
          <p:cNvSpPr/>
          <p:nvPr/>
        </p:nvSpPr>
        <p:spPr>
          <a:xfrm>
            <a:off x="3842100" y="2325071"/>
            <a:ext cx="1587272" cy="48167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Build multiple user logins</a:t>
            </a:r>
          </a:p>
        </p:txBody>
      </p:sp>
      <p:sp>
        <p:nvSpPr>
          <p:cNvPr id="64" name="Rectangle 63">
            <a:extLst>
              <a:ext uri="{FF2B5EF4-FFF2-40B4-BE49-F238E27FC236}">
                <a16:creationId xmlns:a16="http://schemas.microsoft.com/office/drawing/2014/main" id="{BF321E88-43A6-FA79-9A39-8094584B6077}"/>
              </a:ext>
            </a:extLst>
          </p:cNvPr>
          <p:cNvSpPr/>
          <p:nvPr/>
        </p:nvSpPr>
        <p:spPr>
          <a:xfrm>
            <a:off x="4322891" y="2924530"/>
            <a:ext cx="1282829" cy="737553"/>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Perform compliance  checks</a:t>
            </a:r>
          </a:p>
        </p:txBody>
      </p:sp>
      <p:sp>
        <p:nvSpPr>
          <p:cNvPr id="65" name="Rectangle 64">
            <a:extLst>
              <a:ext uri="{FF2B5EF4-FFF2-40B4-BE49-F238E27FC236}">
                <a16:creationId xmlns:a16="http://schemas.microsoft.com/office/drawing/2014/main" id="{680CC749-951F-263C-41C2-22C1F60FD6D3}"/>
              </a:ext>
            </a:extLst>
          </p:cNvPr>
          <p:cNvSpPr/>
          <p:nvPr/>
        </p:nvSpPr>
        <p:spPr>
          <a:xfrm>
            <a:off x="4672225" y="5328309"/>
            <a:ext cx="3175410" cy="386339"/>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Build solutions</a:t>
            </a:r>
          </a:p>
        </p:txBody>
      </p:sp>
      <p:sp>
        <p:nvSpPr>
          <p:cNvPr id="68" name="Rectangle 67">
            <a:extLst>
              <a:ext uri="{FF2B5EF4-FFF2-40B4-BE49-F238E27FC236}">
                <a16:creationId xmlns:a16="http://schemas.microsoft.com/office/drawing/2014/main" id="{1D0CC0FE-FC0E-DD98-D76F-7ABBC189825C}"/>
              </a:ext>
            </a:extLst>
          </p:cNvPr>
          <p:cNvSpPr/>
          <p:nvPr/>
        </p:nvSpPr>
        <p:spPr>
          <a:xfrm>
            <a:off x="6620910" y="5856663"/>
            <a:ext cx="1416339" cy="55237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Optimize ticket’s system</a:t>
            </a:r>
          </a:p>
        </p:txBody>
      </p:sp>
      <p:sp>
        <p:nvSpPr>
          <p:cNvPr id="69" name="Rectangle 68">
            <a:extLst>
              <a:ext uri="{FF2B5EF4-FFF2-40B4-BE49-F238E27FC236}">
                <a16:creationId xmlns:a16="http://schemas.microsoft.com/office/drawing/2014/main" id="{A7ECE19E-E5C9-C7EE-AF38-B0EBE6CBF649}"/>
              </a:ext>
            </a:extLst>
          </p:cNvPr>
          <p:cNvSpPr/>
          <p:nvPr/>
        </p:nvSpPr>
        <p:spPr>
          <a:xfrm>
            <a:off x="6342695" y="1978693"/>
            <a:ext cx="1455188" cy="48167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Integrate with email platform</a:t>
            </a:r>
          </a:p>
        </p:txBody>
      </p:sp>
      <p:sp>
        <p:nvSpPr>
          <p:cNvPr id="70" name="Rectangle 69">
            <a:extLst>
              <a:ext uri="{FF2B5EF4-FFF2-40B4-BE49-F238E27FC236}">
                <a16:creationId xmlns:a16="http://schemas.microsoft.com/office/drawing/2014/main" id="{6FE03B17-2ACF-5AE3-B37C-90924A270CD3}"/>
              </a:ext>
            </a:extLst>
          </p:cNvPr>
          <p:cNvSpPr/>
          <p:nvPr/>
        </p:nvSpPr>
        <p:spPr>
          <a:xfrm>
            <a:off x="6571159" y="2615523"/>
            <a:ext cx="1226724" cy="660571"/>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Incorporate sales force</a:t>
            </a:r>
          </a:p>
        </p:txBody>
      </p:sp>
      <p:grpSp>
        <p:nvGrpSpPr>
          <p:cNvPr id="82" name="Group 81">
            <a:extLst>
              <a:ext uri="{FF2B5EF4-FFF2-40B4-BE49-F238E27FC236}">
                <a16:creationId xmlns:a16="http://schemas.microsoft.com/office/drawing/2014/main" id="{5053A176-1748-7C25-8B6F-6156093A3F5A}"/>
              </a:ext>
            </a:extLst>
          </p:cNvPr>
          <p:cNvGrpSpPr/>
          <p:nvPr/>
        </p:nvGrpSpPr>
        <p:grpSpPr>
          <a:xfrm>
            <a:off x="8169651" y="3081081"/>
            <a:ext cx="653556" cy="669035"/>
            <a:chOff x="7996756" y="3409529"/>
            <a:chExt cx="653556" cy="669035"/>
          </a:xfrm>
          <a:effectLst>
            <a:outerShdw blurRad="50800" dist="38100" dir="5400000" algn="t" rotWithShape="0">
              <a:schemeClr val="tx1">
                <a:lumMod val="65000"/>
                <a:lumOff val="35000"/>
                <a:alpha val="14000"/>
              </a:schemeClr>
            </a:outerShdw>
          </a:effectLst>
        </p:grpSpPr>
        <p:sp>
          <p:nvSpPr>
            <p:cNvPr id="71" name="Rectangle 70">
              <a:extLst>
                <a:ext uri="{FF2B5EF4-FFF2-40B4-BE49-F238E27FC236}">
                  <a16:creationId xmlns:a16="http://schemas.microsoft.com/office/drawing/2014/main" id="{E548DF5E-7317-2B5F-1FA7-F2DA4F5011A8}"/>
                </a:ext>
              </a:extLst>
            </p:cNvPr>
            <p:cNvSpPr/>
            <p:nvPr/>
          </p:nvSpPr>
          <p:spPr>
            <a:xfrm>
              <a:off x="7996756" y="3409529"/>
              <a:ext cx="653556" cy="66057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latin typeface="Century Gothic" panose="020B0502020202020204" pitchFamily="34" charset="0"/>
                </a:rPr>
                <a:t>TEST</a:t>
              </a:r>
            </a:p>
            <a:p>
              <a:pPr algn="ctr"/>
              <a:endParaRPr lang="en-US" sz="1600" b="1" dirty="0">
                <a:solidFill>
                  <a:schemeClr val="tx1"/>
                </a:solidFill>
                <a:latin typeface="Century Gothic" panose="020B0502020202020204" pitchFamily="34" charset="0"/>
              </a:endParaRPr>
            </a:p>
          </p:txBody>
        </p:sp>
        <p:grpSp>
          <p:nvGrpSpPr>
            <p:cNvPr id="75" name="Graphic 9">
              <a:extLst>
                <a:ext uri="{FF2B5EF4-FFF2-40B4-BE49-F238E27FC236}">
                  <a16:creationId xmlns:a16="http://schemas.microsoft.com/office/drawing/2014/main" id="{2BA7813C-7987-49BD-6C58-28044A62269E}"/>
                </a:ext>
              </a:extLst>
            </p:cNvPr>
            <p:cNvGrpSpPr/>
            <p:nvPr/>
          </p:nvGrpSpPr>
          <p:grpSpPr>
            <a:xfrm>
              <a:off x="8148111" y="3774320"/>
              <a:ext cx="347707" cy="304244"/>
              <a:chOff x="8508976" y="401776"/>
              <a:chExt cx="893573" cy="781876"/>
            </a:xfrm>
          </p:grpSpPr>
          <p:sp>
            <p:nvSpPr>
              <p:cNvPr id="77" name="Freeform 76">
                <a:extLst>
                  <a:ext uri="{FF2B5EF4-FFF2-40B4-BE49-F238E27FC236}">
                    <a16:creationId xmlns:a16="http://schemas.microsoft.com/office/drawing/2014/main" id="{768512DC-2814-ED4F-3986-7EA90B7E3A04}"/>
                  </a:ext>
                </a:extLst>
              </p:cNvPr>
              <p:cNvSpPr/>
              <p:nvPr/>
            </p:nvSpPr>
            <p:spPr>
              <a:xfrm>
                <a:off x="8527592" y="420392"/>
                <a:ext cx="856340" cy="93080"/>
              </a:xfrm>
              <a:custGeom>
                <a:avLst/>
                <a:gdLst>
                  <a:gd name="connsiteX0" fmla="*/ 0 w 856340"/>
                  <a:gd name="connsiteY0" fmla="*/ 0 h 93080"/>
                  <a:gd name="connsiteX1" fmla="*/ 856341 w 856340"/>
                  <a:gd name="connsiteY1" fmla="*/ 0 h 93080"/>
                  <a:gd name="connsiteX2" fmla="*/ 856341 w 856340"/>
                  <a:gd name="connsiteY2" fmla="*/ 93081 h 93080"/>
                  <a:gd name="connsiteX3" fmla="*/ 0 w 856340"/>
                  <a:gd name="connsiteY3" fmla="*/ 93081 h 93080"/>
                </a:gdLst>
                <a:ahLst/>
                <a:cxnLst>
                  <a:cxn ang="0">
                    <a:pos x="connsiteX0" y="connsiteY0"/>
                  </a:cxn>
                  <a:cxn ang="0">
                    <a:pos x="connsiteX1" y="connsiteY1"/>
                  </a:cxn>
                  <a:cxn ang="0">
                    <a:pos x="connsiteX2" y="connsiteY2"/>
                  </a:cxn>
                  <a:cxn ang="0">
                    <a:pos x="connsiteX3" y="connsiteY3"/>
                  </a:cxn>
                </a:cxnLst>
                <a:rect l="l" t="t" r="r" b="b"/>
                <a:pathLst>
                  <a:path w="856340" h="93080">
                    <a:moveTo>
                      <a:pt x="0" y="0"/>
                    </a:moveTo>
                    <a:lnTo>
                      <a:pt x="856341" y="0"/>
                    </a:lnTo>
                    <a:lnTo>
                      <a:pt x="856341" y="93081"/>
                    </a:lnTo>
                    <a:lnTo>
                      <a:pt x="0" y="93081"/>
                    </a:lnTo>
                    <a:close/>
                  </a:path>
                </a:pathLst>
              </a:custGeom>
              <a:solidFill>
                <a:schemeClr val="bg1">
                  <a:lumMod val="65000"/>
                  <a:alpha val="24000"/>
                </a:schemeClr>
              </a:solidFill>
              <a:ln w="18455" cap="flat">
                <a:noFill/>
                <a:prstDash val="solid"/>
                <a:miter/>
              </a:ln>
            </p:spPr>
            <p:txBody>
              <a:bodyPr rtlCol="0" anchor="ctr"/>
              <a:lstStyle/>
              <a:p>
                <a:endParaRPr lang="en-US" b="1"/>
              </a:p>
            </p:txBody>
          </p:sp>
          <p:sp>
            <p:nvSpPr>
              <p:cNvPr id="78" name="Freeform 77">
                <a:extLst>
                  <a:ext uri="{FF2B5EF4-FFF2-40B4-BE49-F238E27FC236}">
                    <a16:creationId xmlns:a16="http://schemas.microsoft.com/office/drawing/2014/main" id="{43D96BBE-15A9-175A-A786-159CCE4DFE0F}"/>
                  </a:ext>
                </a:extLst>
              </p:cNvPr>
              <p:cNvSpPr/>
              <p:nvPr/>
            </p:nvSpPr>
            <p:spPr>
              <a:xfrm>
                <a:off x="8508976" y="401776"/>
                <a:ext cx="893573" cy="781876"/>
              </a:xfrm>
              <a:custGeom>
                <a:avLst/>
                <a:gdLst>
                  <a:gd name="connsiteX0" fmla="*/ 874957 w 893573"/>
                  <a:gd name="connsiteY0" fmla="*/ 0 h 781876"/>
                  <a:gd name="connsiteX1" fmla="*/ 18616 w 893573"/>
                  <a:gd name="connsiteY1" fmla="*/ 0 h 781876"/>
                  <a:gd name="connsiteX2" fmla="*/ 0 w 893573"/>
                  <a:gd name="connsiteY2" fmla="*/ 18616 h 781876"/>
                  <a:gd name="connsiteX3" fmla="*/ 0 w 893573"/>
                  <a:gd name="connsiteY3" fmla="*/ 614331 h 781876"/>
                  <a:gd name="connsiteX4" fmla="*/ 18616 w 893573"/>
                  <a:gd name="connsiteY4" fmla="*/ 632948 h 781876"/>
                  <a:gd name="connsiteX5" fmla="*/ 428170 w 893573"/>
                  <a:gd name="connsiteY5" fmla="*/ 632948 h 781876"/>
                  <a:gd name="connsiteX6" fmla="*/ 428170 w 893573"/>
                  <a:gd name="connsiteY6" fmla="*/ 744644 h 781876"/>
                  <a:gd name="connsiteX7" fmla="*/ 297858 w 893573"/>
                  <a:gd name="connsiteY7" fmla="*/ 744644 h 781876"/>
                  <a:gd name="connsiteX8" fmla="*/ 279242 w 893573"/>
                  <a:gd name="connsiteY8" fmla="*/ 763260 h 781876"/>
                  <a:gd name="connsiteX9" fmla="*/ 297858 w 893573"/>
                  <a:gd name="connsiteY9" fmla="*/ 781876 h 781876"/>
                  <a:gd name="connsiteX10" fmla="*/ 595715 w 893573"/>
                  <a:gd name="connsiteY10" fmla="*/ 781876 h 781876"/>
                  <a:gd name="connsiteX11" fmla="*/ 614331 w 893573"/>
                  <a:gd name="connsiteY11" fmla="*/ 763260 h 781876"/>
                  <a:gd name="connsiteX12" fmla="*/ 595715 w 893573"/>
                  <a:gd name="connsiteY12" fmla="*/ 744644 h 781876"/>
                  <a:gd name="connsiteX13" fmla="*/ 465403 w 893573"/>
                  <a:gd name="connsiteY13" fmla="*/ 744644 h 781876"/>
                  <a:gd name="connsiteX14" fmla="*/ 465403 w 893573"/>
                  <a:gd name="connsiteY14" fmla="*/ 632948 h 781876"/>
                  <a:gd name="connsiteX15" fmla="*/ 874957 w 893573"/>
                  <a:gd name="connsiteY15" fmla="*/ 632948 h 781876"/>
                  <a:gd name="connsiteX16" fmla="*/ 893573 w 893573"/>
                  <a:gd name="connsiteY16" fmla="*/ 614331 h 781876"/>
                  <a:gd name="connsiteX17" fmla="*/ 893573 w 893573"/>
                  <a:gd name="connsiteY17" fmla="*/ 18616 h 781876"/>
                  <a:gd name="connsiteX18" fmla="*/ 874957 w 893573"/>
                  <a:gd name="connsiteY18" fmla="*/ 0 h 781876"/>
                  <a:gd name="connsiteX19" fmla="*/ 856341 w 893573"/>
                  <a:gd name="connsiteY19" fmla="*/ 595715 h 781876"/>
                  <a:gd name="connsiteX20" fmla="*/ 37232 w 893573"/>
                  <a:gd name="connsiteY20" fmla="*/ 595715 h 781876"/>
                  <a:gd name="connsiteX21" fmla="*/ 37232 w 893573"/>
                  <a:gd name="connsiteY21" fmla="*/ 37232 h 781876"/>
                  <a:gd name="connsiteX22" fmla="*/ 856341 w 893573"/>
                  <a:gd name="connsiteY22" fmla="*/ 37232 h 781876"/>
                  <a:gd name="connsiteX23" fmla="*/ 856341 w 893573"/>
                  <a:gd name="connsiteY23" fmla="*/ 595715 h 781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893573" h="781876">
                    <a:moveTo>
                      <a:pt x="874957" y="0"/>
                    </a:moveTo>
                    <a:lnTo>
                      <a:pt x="18616" y="0"/>
                    </a:lnTo>
                    <a:cubicBezTo>
                      <a:pt x="8377" y="0"/>
                      <a:pt x="0" y="8377"/>
                      <a:pt x="0" y="18616"/>
                    </a:cubicBezTo>
                    <a:lnTo>
                      <a:pt x="0" y="614331"/>
                    </a:lnTo>
                    <a:cubicBezTo>
                      <a:pt x="0" y="624570"/>
                      <a:pt x="8377" y="632948"/>
                      <a:pt x="18616" y="632948"/>
                    </a:cubicBezTo>
                    <a:lnTo>
                      <a:pt x="428170" y="632948"/>
                    </a:lnTo>
                    <a:lnTo>
                      <a:pt x="428170" y="744644"/>
                    </a:lnTo>
                    <a:lnTo>
                      <a:pt x="297858" y="744644"/>
                    </a:lnTo>
                    <a:cubicBezTo>
                      <a:pt x="287619" y="744644"/>
                      <a:pt x="279242" y="753021"/>
                      <a:pt x="279242" y="763260"/>
                    </a:cubicBezTo>
                    <a:cubicBezTo>
                      <a:pt x="279242" y="773499"/>
                      <a:pt x="287619" y="781876"/>
                      <a:pt x="297858" y="781876"/>
                    </a:cubicBezTo>
                    <a:lnTo>
                      <a:pt x="595715" y="781876"/>
                    </a:lnTo>
                    <a:cubicBezTo>
                      <a:pt x="605954" y="781876"/>
                      <a:pt x="614331" y="773499"/>
                      <a:pt x="614331" y="763260"/>
                    </a:cubicBezTo>
                    <a:cubicBezTo>
                      <a:pt x="614331" y="753021"/>
                      <a:pt x="605954" y="744644"/>
                      <a:pt x="595715" y="744644"/>
                    </a:cubicBezTo>
                    <a:lnTo>
                      <a:pt x="465403" y="744644"/>
                    </a:lnTo>
                    <a:lnTo>
                      <a:pt x="465403" y="632948"/>
                    </a:lnTo>
                    <a:lnTo>
                      <a:pt x="874957" y="632948"/>
                    </a:lnTo>
                    <a:cubicBezTo>
                      <a:pt x="885196" y="632948"/>
                      <a:pt x="893573" y="624570"/>
                      <a:pt x="893573" y="614331"/>
                    </a:cubicBezTo>
                    <a:lnTo>
                      <a:pt x="893573" y="18616"/>
                    </a:lnTo>
                    <a:cubicBezTo>
                      <a:pt x="893573" y="8377"/>
                      <a:pt x="885196" y="0"/>
                      <a:pt x="874957" y="0"/>
                    </a:cubicBezTo>
                    <a:close/>
                    <a:moveTo>
                      <a:pt x="856341" y="595715"/>
                    </a:moveTo>
                    <a:lnTo>
                      <a:pt x="37232" y="595715"/>
                    </a:lnTo>
                    <a:lnTo>
                      <a:pt x="37232" y="37232"/>
                    </a:lnTo>
                    <a:lnTo>
                      <a:pt x="856341" y="37232"/>
                    </a:lnTo>
                    <a:lnTo>
                      <a:pt x="856341" y="595715"/>
                    </a:lnTo>
                    <a:close/>
                  </a:path>
                </a:pathLst>
              </a:custGeom>
              <a:solidFill>
                <a:schemeClr val="tx1">
                  <a:lumMod val="65000"/>
                  <a:lumOff val="35000"/>
                </a:schemeClr>
              </a:solidFill>
              <a:ln w="18455" cap="flat">
                <a:noFill/>
                <a:prstDash val="solid"/>
                <a:miter/>
              </a:ln>
            </p:spPr>
            <p:txBody>
              <a:bodyPr rtlCol="0" anchor="ctr"/>
              <a:lstStyle/>
              <a:p>
                <a:endParaRPr lang="en-US" b="1"/>
              </a:p>
            </p:txBody>
          </p:sp>
          <p:sp>
            <p:nvSpPr>
              <p:cNvPr id="81" name="Freeform 80">
                <a:extLst>
                  <a:ext uri="{FF2B5EF4-FFF2-40B4-BE49-F238E27FC236}">
                    <a16:creationId xmlns:a16="http://schemas.microsoft.com/office/drawing/2014/main" id="{0130EDCD-73A9-8086-0599-ADC7C7B21161}"/>
                  </a:ext>
                </a:extLst>
              </p:cNvPr>
              <p:cNvSpPr/>
              <p:nvPr/>
            </p:nvSpPr>
            <p:spPr>
              <a:xfrm flipH="1">
                <a:off x="8602056" y="587735"/>
                <a:ext cx="707411" cy="335493"/>
              </a:xfrm>
              <a:custGeom>
                <a:avLst/>
                <a:gdLst>
                  <a:gd name="connsiteX0" fmla="*/ 18616 w 707411"/>
                  <a:gd name="connsiteY0" fmla="*/ 186363 h 335493"/>
                  <a:gd name="connsiteX1" fmla="*/ 242009 w 707411"/>
                  <a:gd name="connsiteY1" fmla="*/ 186363 h 335493"/>
                  <a:gd name="connsiteX2" fmla="*/ 259509 w 707411"/>
                  <a:gd name="connsiteY2" fmla="*/ 174263 h 335493"/>
                  <a:gd name="connsiteX3" fmla="*/ 297858 w 707411"/>
                  <a:gd name="connsiteY3" fmla="*/ 71874 h 335493"/>
                  <a:gd name="connsiteX4" fmla="*/ 392055 w 707411"/>
                  <a:gd name="connsiteY4" fmla="*/ 323191 h 335493"/>
                  <a:gd name="connsiteX5" fmla="*/ 415884 w 707411"/>
                  <a:gd name="connsiteY5" fmla="*/ 334361 h 335493"/>
                  <a:gd name="connsiteX6" fmla="*/ 427053 w 707411"/>
                  <a:gd name="connsiteY6" fmla="*/ 323191 h 335493"/>
                  <a:gd name="connsiteX7" fmla="*/ 478248 w 707411"/>
                  <a:gd name="connsiteY7" fmla="*/ 186363 h 335493"/>
                  <a:gd name="connsiteX8" fmla="*/ 688796 w 707411"/>
                  <a:gd name="connsiteY8" fmla="*/ 186363 h 335493"/>
                  <a:gd name="connsiteX9" fmla="*/ 707412 w 707411"/>
                  <a:gd name="connsiteY9" fmla="*/ 167747 h 335493"/>
                  <a:gd name="connsiteX10" fmla="*/ 688796 w 707411"/>
                  <a:gd name="connsiteY10" fmla="*/ 149131 h 335493"/>
                  <a:gd name="connsiteX11" fmla="*/ 465403 w 707411"/>
                  <a:gd name="connsiteY11" fmla="*/ 149131 h 335493"/>
                  <a:gd name="connsiteX12" fmla="*/ 447903 w 707411"/>
                  <a:gd name="connsiteY12" fmla="*/ 161231 h 335493"/>
                  <a:gd name="connsiteX13" fmla="*/ 409554 w 707411"/>
                  <a:gd name="connsiteY13" fmla="*/ 263620 h 335493"/>
                  <a:gd name="connsiteX14" fmla="*/ 315357 w 707411"/>
                  <a:gd name="connsiteY14" fmla="*/ 12303 h 335493"/>
                  <a:gd name="connsiteX15" fmla="*/ 291528 w 707411"/>
                  <a:gd name="connsiteY15" fmla="*/ 1133 h 335493"/>
                  <a:gd name="connsiteX16" fmla="*/ 280359 w 707411"/>
                  <a:gd name="connsiteY16" fmla="*/ 12303 h 335493"/>
                  <a:gd name="connsiteX17" fmla="*/ 229164 w 707411"/>
                  <a:gd name="connsiteY17" fmla="*/ 149131 h 335493"/>
                  <a:gd name="connsiteX18" fmla="*/ 18616 w 707411"/>
                  <a:gd name="connsiteY18" fmla="*/ 149131 h 335493"/>
                  <a:gd name="connsiteX19" fmla="*/ 0 w 707411"/>
                  <a:gd name="connsiteY19" fmla="*/ 167747 h 335493"/>
                  <a:gd name="connsiteX20" fmla="*/ 18616 w 707411"/>
                  <a:gd name="connsiteY20" fmla="*/ 186363 h 335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07411" h="335493">
                    <a:moveTo>
                      <a:pt x="18616" y="186363"/>
                    </a:moveTo>
                    <a:lnTo>
                      <a:pt x="242009" y="186363"/>
                    </a:lnTo>
                    <a:cubicBezTo>
                      <a:pt x="249828" y="186363"/>
                      <a:pt x="256716" y="181523"/>
                      <a:pt x="259509" y="174263"/>
                    </a:cubicBezTo>
                    <a:lnTo>
                      <a:pt x="297858" y="71874"/>
                    </a:lnTo>
                    <a:lnTo>
                      <a:pt x="392055" y="323191"/>
                    </a:lnTo>
                    <a:cubicBezTo>
                      <a:pt x="395592" y="332872"/>
                      <a:pt x="406203" y="337898"/>
                      <a:pt x="415884" y="334361"/>
                    </a:cubicBezTo>
                    <a:cubicBezTo>
                      <a:pt x="421096" y="332500"/>
                      <a:pt x="425192" y="328404"/>
                      <a:pt x="427053" y="323191"/>
                    </a:cubicBezTo>
                    <a:lnTo>
                      <a:pt x="478248" y="186363"/>
                    </a:lnTo>
                    <a:lnTo>
                      <a:pt x="688796" y="186363"/>
                    </a:lnTo>
                    <a:cubicBezTo>
                      <a:pt x="699035" y="186363"/>
                      <a:pt x="707412" y="177986"/>
                      <a:pt x="707412" y="167747"/>
                    </a:cubicBezTo>
                    <a:cubicBezTo>
                      <a:pt x="707412" y="157508"/>
                      <a:pt x="699035" y="149131"/>
                      <a:pt x="688796" y="149131"/>
                    </a:cubicBezTo>
                    <a:lnTo>
                      <a:pt x="465403" y="149131"/>
                    </a:lnTo>
                    <a:cubicBezTo>
                      <a:pt x="457584" y="149131"/>
                      <a:pt x="450696" y="153971"/>
                      <a:pt x="447903" y="161231"/>
                    </a:cubicBezTo>
                    <a:lnTo>
                      <a:pt x="409554" y="263620"/>
                    </a:lnTo>
                    <a:lnTo>
                      <a:pt x="315357" y="12303"/>
                    </a:lnTo>
                    <a:cubicBezTo>
                      <a:pt x="311820" y="2622"/>
                      <a:pt x="301209" y="-2404"/>
                      <a:pt x="291528" y="1133"/>
                    </a:cubicBezTo>
                    <a:cubicBezTo>
                      <a:pt x="286316" y="2994"/>
                      <a:pt x="282220" y="7090"/>
                      <a:pt x="280359" y="12303"/>
                    </a:cubicBezTo>
                    <a:lnTo>
                      <a:pt x="229164" y="149131"/>
                    </a:lnTo>
                    <a:lnTo>
                      <a:pt x="18616" y="149131"/>
                    </a:lnTo>
                    <a:cubicBezTo>
                      <a:pt x="8377" y="149131"/>
                      <a:pt x="0" y="157508"/>
                      <a:pt x="0" y="167747"/>
                    </a:cubicBezTo>
                    <a:cubicBezTo>
                      <a:pt x="0" y="177986"/>
                      <a:pt x="8377" y="186363"/>
                      <a:pt x="18616" y="186363"/>
                    </a:cubicBezTo>
                    <a:close/>
                  </a:path>
                </a:pathLst>
              </a:custGeom>
              <a:gradFill>
                <a:gsLst>
                  <a:gs pos="5000">
                    <a:schemeClr val="tx1">
                      <a:lumMod val="65000"/>
                      <a:lumOff val="35000"/>
                    </a:schemeClr>
                  </a:gs>
                  <a:gs pos="82000">
                    <a:schemeClr val="bg1">
                      <a:lumMod val="75000"/>
                    </a:schemeClr>
                  </a:gs>
                </a:gsLst>
                <a:lin ang="0" scaled="0"/>
              </a:gradFill>
              <a:ln w="18455" cap="flat">
                <a:noFill/>
                <a:prstDash val="solid"/>
                <a:miter/>
              </a:ln>
            </p:spPr>
            <p:txBody>
              <a:bodyPr rtlCol="0" anchor="ctr"/>
              <a:lstStyle/>
              <a:p>
                <a:endParaRPr lang="en-US" b="1"/>
              </a:p>
            </p:txBody>
          </p:sp>
        </p:grpSp>
      </p:grpSp>
      <p:sp>
        <p:nvSpPr>
          <p:cNvPr id="83" name="Rectangle 82">
            <a:extLst>
              <a:ext uri="{FF2B5EF4-FFF2-40B4-BE49-F238E27FC236}">
                <a16:creationId xmlns:a16="http://schemas.microsoft.com/office/drawing/2014/main" id="{2AEE2DF1-3400-A260-8161-84F4FEBE1D8A}"/>
              </a:ext>
            </a:extLst>
          </p:cNvPr>
          <p:cNvSpPr/>
          <p:nvPr/>
        </p:nvSpPr>
        <p:spPr>
          <a:xfrm>
            <a:off x="6324891" y="3419422"/>
            <a:ext cx="1472992" cy="74660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Create data management solution</a:t>
            </a:r>
          </a:p>
        </p:txBody>
      </p:sp>
      <p:sp>
        <p:nvSpPr>
          <p:cNvPr id="84" name="Rectangle 83">
            <a:extLst>
              <a:ext uri="{FF2B5EF4-FFF2-40B4-BE49-F238E27FC236}">
                <a16:creationId xmlns:a16="http://schemas.microsoft.com/office/drawing/2014/main" id="{26C3F7D8-EAC8-5FC7-456C-6C10A9195052}"/>
              </a:ext>
            </a:extLst>
          </p:cNvPr>
          <p:cNvSpPr/>
          <p:nvPr/>
        </p:nvSpPr>
        <p:spPr>
          <a:xfrm>
            <a:off x="7489359" y="4822896"/>
            <a:ext cx="3897327" cy="386339"/>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300" dirty="0">
                <a:solidFill>
                  <a:schemeClr val="tx1"/>
                </a:solidFill>
                <a:latin typeface="Century Gothic" panose="020B0502020202020204" pitchFamily="34" charset="0"/>
              </a:rPr>
              <a:t>Support cloud providers</a:t>
            </a:r>
          </a:p>
        </p:txBody>
      </p:sp>
      <p:sp>
        <p:nvSpPr>
          <p:cNvPr id="88" name="Rectangle 87">
            <a:extLst>
              <a:ext uri="{FF2B5EF4-FFF2-40B4-BE49-F238E27FC236}">
                <a16:creationId xmlns:a16="http://schemas.microsoft.com/office/drawing/2014/main" id="{D42F21EC-6368-EEA1-7382-045EA7FD1190}"/>
              </a:ext>
            </a:extLst>
          </p:cNvPr>
          <p:cNvSpPr/>
          <p:nvPr/>
        </p:nvSpPr>
        <p:spPr>
          <a:xfrm>
            <a:off x="9313620" y="1978693"/>
            <a:ext cx="347707" cy="2670542"/>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vert="vert270" lIns="0" tIns="0" rIns="0" bIns="0" rtlCol="0" anchor="ctr" anchorCtr="1"/>
          <a:lstStyle/>
          <a:p>
            <a:pPr algn="ctr"/>
            <a:r>
              <a:rPr lang="en-US" sz="1600" dirty="0">
                <a:solidFill>
                  <a:schemeClr val="tx1"/>
                </a:solidFill>
                <a:latin typeface="Century Gothic" panose="020B0502020202020204" pitchFamily="34" charset="0"/>
              </a:rPr>
              <a:t>––</a:t>
            </a:r>
            <a:r>
              <a:rPr lang="en-US" sz="1600" b="1" dirty="0">
                <a:solidFill>
                  <a:schemeClr val="tx1"/>
                </a:solidFill>
                <a:latin typeface="Century Gothic" panose="020B0502020202020204" pitchFamily="34" charset="0"/>
              </a:rPr>
              <a:t>  IMPORT / LAUNCH  </a:t>
            </a:r>
            <a:r>
              <a:rPr lang="en-US" sz="1600" dirty="0">
                <a:solidFill>
                  <a:schemeClr val="tx1"/>
                </a:solidFill>
                <a:latin typeface="Century Gothic" panose="020B0502020202020204" pitchFamily="34" charset="0"/>
              </a:rPr>
              <a:t>––</a:t>
            </a:r>
          </a:p>
        </p:txBody>
      </p:sp>
      <p:sp>
        <p:nvSpPr>
          <p:cNvPr id="93" name="Rectangle 92">
            <a:extLst>
              <a:ext uri="{FF2B5EF4-FFF2-40B4-BE49-F238E27FC236}">
                <a16:creationId xmlns:a16="http://schemas.microsoft.com/office/drawing/2014/main" id="{DFDF7945-16F2-FB98-A2E2-77396B2B68DC}"/>
              </a:ext>
            </a:extLst>
          </p:cNvPr>
          <p:cNvSpPr/>
          <p:nvPr/>
        </p:nvSpPr>
        <p:spPr>
          <a:xfrm>
            <a:off x="10530121" y="3956041"/>
            <a:ext cx="1423965" cy="693195"/>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Decommission technology as needed</a:t>
            </a:r>
          </a:p>
        </p:txBody>
      </p:sp>
      <p:sp>
        <p:nvSpPr>
          <p:cNvPr id="95" name="Rectangle 94">
            <a:extLst>
              <a:ext uri="{FF2B5EF4-FFF2-40B4-BE49-F238E27FC236}">
                <a16:creationId xmlns:a16="http://schemas.microsoft.com/office/drawing/2014/main" id="{0F91A482-C510-AB30-958D-5BC5D98658F9}"/>
              </a:ext>
            </a:extLst>
          </p:cNvPr>
          <p:cNvSpPr/>
          <p:nvPr/>
        </p:nvSpPr>
        <p:spPr>
          <a:xfrm>
            <a:off x="10847605" y="5382896"/>
            <a:ext cx="1106481" cy="716366"/>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Monitor migration efforts</a:t>
            </a:r>
          </a:p>
        </p:txBody>
      </p:sp>
      <p:sp>
        <p:nvSpPr>
          <p:cNvPr id="98" name="Rectangle 97">
            <a:extLst>
              <a:ext uri="{FF2B5EF4-FFF2-40B4-BE49-F238E27FC236}">
                <a16:creationId xmlns:a16="http://schemas.microsoft.com/office/drawing/2014/main" id="{1A778C44-6BAE-2421-8C33-01EF36CCF83E}"/>
              </a:ext>
            </a:extLst>
          </p:cNvPr>
          <p:cNvSpPr/>
          <p:nvPr/>
        </p:nvSpPr>
        <p:spPr>
          <a:xfrm>
            <a:off x="10359718" y="1978693"/>
            <a:ext cx="1587272" cy="481678"/>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Continually monitor and test</a:t>
            </a:r>
          </a:p>
        </p:txBody>
      </p:sp>
      <p:sp>
        <p:nvSpPr>
          <p:cNvPr id="101" name="Rectangle 100">
            <a:extLst>
              <a:ext uri="{FF2B5EF4-FFF2-40B4-BE49-F238E27FC236}">
                <a16:creationId xmlns:a16="http://schemas.microsoft.com/office/drawing/2014/main" id="{725A81F1-0538-2D4F-921B-FE5294ECE9D8}"/>
              </a:ext>
            </a:extLst>
          </p:cNvPr>
          <p:cNvSpPr/>
          <p:nvPr/>
        </p:nvSpPr>
        <p:spPr>
          <a:xfrm>
            <a:off x="10660039" y="2634031"/>
            <a:ext cx="1047701" cy="1148350"/>
          </a:xfrm>
          <a:prstGeom prst="rect">
            <a:avLst/>
          </a:prstGeom>
          <a:solidFill>
            <a:schemeClr val="bg1"/>
          </a:solidFill>
          <a:ln>
            <a:noFill/>
          </a:ln>
          <a:effectLst>
            <a:outerShdw blurRad="50800" dist="38100" dir="5400000" algn="t" rotWithShape="0">
              <a:schemeClr val="tx1">
                <a:lumMod val="65000"/>
                <a:lumOff val="35000"/>
                <a:alpha val="14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300" dirty="0">
                <a:solidFill>
                  <a:schemeClr val="tx1"/>
                </a:solidFill>
                <a:latin typeface="Century Gothic" panose="020B0502020202020204" pitchFamily="34" charset="0"/>
              </a:rPr>
              <a:t>Generate sales and marketing Reports </a:t>
            </a:r>
          </a:p>
          <a:p>
            <a:pPr>
              <a:lnSpc>
                <a:spcPct val="150000"/>
              </a:lnSpc>
            </a:pPr>
            <a:r>
              <a:rPr lang="en-US" sz="1000" i="1" dirty="0">
                <a:solidFill>
                  <a:schemeClr val="tx1"/>
                </a:solidFill>
                <a:latin typeface="Century Gothic" panose="020B0502020202020204" pitchFamily="34" charset="0"/>
              </a:rPr>
              <a:t>If applicable</a:t>
            </a:r>
          </a:p>
        </p:txBody>
      </p:sp>
    </p:spTree>
    <p:extLst>
      <p:ext uri="{BB962C8B-B14F-4D97-AF65-F5344CB8AC3E}">
        <p14:creationId xmlns:p14="http://schemas.microsoft.com/office/powerpoint/2010/main" val="186136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13989</TotalTime>
  <Words>219</Words>
  <Application>Microsoft Macintosh PowerPoint</Application>
  <PresentationFormat>Widescreen</PresentationFormat>
  <Paragraphs>48</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121</cp:revision>
  <cp:lastPrinted>2020-08-31T22:23:58Z</cp:lastPrinted>
  <dcterms:created xsi:type="dcterms:W3CDTF">2021-07-07T23:54:57Z</dcterms:created>
  <dcterms:modified xsi:type="dcterms:W3CDTF">2024-04-18T16:49:32Z</dcterms:modified>
</cp:coreProperties>
</file>