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3"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75B6"/>
    <a:srgbClr val="6EE9F0"/>
    <a:srgbClr val="3F385F"/>
    <a:srgbClr val="EE1F22"/>
    <a:srgbClr val="EE7936"/>
    <a:srgbClr val="5B7DEE"/>
    <a:srgbClr val="8D8CA7"/>
    <a:srgbClr val="118079"/>
    <a:srgbClr val="F5F5F5"/>
    <a:srgbClr val="DAE5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1" autoAdjust="0"/>
    <p:restoredTop sz="96058"/>
  </p:normalViewPr>
  <p:slideViewPr>
    <p:cSldViewPr snapToGrid="0" snapToObjects="1">
      <p:cViewPr varScale="1">
        <p:scale>
          <a:sx n="128" d="100"/>
          <a:sy n="128" d="100"/>
        </p:scale>
        <p:origin x="392"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4/21/24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35684395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4/21/24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4/21/24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4/21/24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4/21/24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4/21/24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4/21/24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09&amp;utm_source=template-powerpoint&amp;utm_medium=content&amp;utm_campaign=PowerPoint+3D+Fishbone+Diagram-powerpoint-12009&amp;lpa=PowerPoint+3D+Fishbone+Diagram+powerpoint+12009"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47000">
              <a:schemeClr val="bg1"/>
            </a:gs>
            <a:gs pos="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3D Fishbone Diagram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855560"/>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3D fishbone diagram template is designed for situations where an engaging presentation is crucial, such as client pitches. Professionals in visually driven environments, such as advertising, creative industries, or education, might find it especially useful. The template is also an effective tool for team-building events where visual metaphors can enhance understanding and retention.</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template's 3D design brings a unique visual appeal to a presentation. The layout creates a natural flow, leading the audience through the analysis from the tail fins to the head, making it a practical yet aesthetically engaging tool.</a:t>
            </a:r>
            <a:endParaRPr lang="en-US" sz="1300" dirty="0">
              <a:solidFill>
                <a:srgbClr val="000000"/>
              </a:solidFill>
              <a:effectLst/>
              <a:latin typeface="Century Gothic" panose="020B0502020202020204" pitchFamily="34" charset="0"/>
              <a:ea typeface="Calibri" panose="020F0502020204030204" pitchFamily="34" charset="0"/>
              <a:cs typeface="Times New Roman" panose="02020603050405020304" pitchFamily="18"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088835" y="1589915"/>
            <a:ext cx="6820954" cy="3827235"/>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bg2"/>
            </a:gs>
            <a:gs pos="69000">
              <a:schemeClr val="bg1"/>
            </a:gs>
            <a:gs pos="38000">
              <a:schemeClr val="bg1"/>
            </a:gs>
            <a:gs pos="100000">
              <a:schemeClr val="bg2"/>
            </a:gs>
          </a:gsLst>
          <a:lin ang="3600000" scaled="0"/>
        </a:gradFill>
        <a:effectLst/>
      </p:bgPr>
    </p:bg>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6C4DFB1-8092-1024-8EE3-9D65C874DE6A}"/>
              </a:ext>
            </a:extLst>
          </p:cNvPr>
          <p:cNvSpPr/>
          <p:nvPr/>
        </p:nvSpPr>
        <p:spPr>
          <a:xfrm>
            <a:off x="2466920" y="4634711"/>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entury Gothic" panose="020B0502020202020204" pitchFamily="34" charset="0"/>
              </a:rPr>
              <a:t>Text</a:t>
            </a:r>
          </a:p>
        </p:txBody>
      </p:sp>
      <p:sp>
        <p:nvSpPr>
          <p:cNvPr id="64" name="Rectangle 63">
            <a:extLst>
              <a:ext uri="{FF2B5EF4-FFF2-40B4-BE49-F238E27FC236}">
                <a16:creationId xmlns:a16="http://schemas.microsoft.com/office/drawing/2014/main" id="{7E1964E6-FCDE-EEEB-A6C3-C8FCCBCF810D}"/>
              </a:ext>
            </a:extLst>
          </p:cNvPr>
          <p:cNvSpPr/>
          <p:nvPr/>
        </p:nvSpPr>
        <p:spPr>
          <a:xfrm>
            <a:off x="4818720" y="421908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entury Gothic" panose="020B0502020202020204" pitchFamily="34" charset="0"/>
              </a:rPr>
              <a:t>Text</a:t>
            </a:r>
          </a:p>
        </p:txBody>
      </p:sp>
      <p:sp>
        <p:nvSpPr>
          <p:cNvPr id="65" name="Rectangle 64">
            <a:extLst>
              <a:ext uri="{FF2B5EF4-FFF2-40B4-BE49-F238E27FC236}">
                <a16:creationId xmlns:a16="http://schemas.microsoft.com/office/drawing/2014/main" id="{7185A713-AC2B-86AB-98EC-2F6379F9D8EB}"/>
              </a:ext>
            </a:extLst>
          </p:cNvPr>
          <p:cNvSpPr/>
          <p:nvPr/>
        </p:nvSpPr>
        <p:spPr>
          <a:xfrm>
            <a:off x="7158163" y="371328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entury Gothic" panose="020B0502020202020204" pitchFamily="34" charset="0"/>
              </a:rPr>
              <a:t>Text</a:t>
            </a:r>
          </a:p>
        </p:txBody>
      </p:sp>
      <p:sp>
        <p:nvSpPr>
          <p:cNvPr id="43" name="Rectangle 42">
            <a:extLst>
              <a:ext uri="{FF2B5EF4-FFF2-40B4-BE49-F238E27FC236}">
                <a16:creationId xmlns:a16="http://schemas.microsoft.com/office/drawing/2014/main" id="{28248125-334F-FEC3-CF81-E8F77B6C0808}"/>
              </a:ext>
            </a:extLst>
          </p:cNvPr>
          <p:cNvSpPr/>
          <p:nvPr/>
        </p:nvSpPr>
        <p:spPr>
          <a:xfrm>
            <a:off x="9214031" y="252243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ectangle 40">
            <a:extLst>
              <a:ext uri="{FF2B5EF4-FFF2-40B4-BE49-F238E27FC236}">
                <a16:creationId xmlns:a16="http://schemas.microsoft.com/office/drawing/2014/main" id="{C392E3A0-735F-E4E8-98AC-8DE93746D4B9}"/>
              </a:ext>
            </a:extLst>
          </p:cNvPr>
          <p:cNvSpPr/>
          <p:nvPr/>
        </p:nvSpPr>
        <p:spPr>
          <a:xfrm>
            <a:off x="6862232" y="3020054"/>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524B5B53-AAFF-2E64-B5DD-00DD74AFEB71}"/>
              </a:ext>
            </a:extLst>
          </p:cNvPr>
          <p:cNvSpPr/>
          <p:nvPr/>
        </p:nvSpPr>
        <p:spPr>
          <a:xfrm>
            <a:off x="4510432" y="344536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ight Arrow 1">
            <a:extLst>
              <a:ext uri="{FF2B5EF4-FFF2-40B4-BE49-F238E27FC236}">
                <a16:creationId xmlns:a16="http://schemas.microsoft.com/office/drawing/2014/main" id="{0D4E95DB-49B6-093A-1F6B-C5DC367E5165}"/>
              </a:ext>
            </a:extLst>
          </p:cNvPr>
          <p:cNvSpPr/>
          <p:nvPr/>
        </p:nvSpPr>
        <p:spPr>
          <a:xfrm>
            <a:off x="554799" y="1321009"/>
            <a:ext cx="12172660" cy="3358725"/>
          </a:xfrm>
          <a:prstGeom prst="rightArrow">
            <a:avLst>
              <a:gd name="adj1" fmla="val 8276"/>
              <a:gd name="adj2" fmla="val 57357"/>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Graphic 6">
            <a:extLst>
              <a:ext uri="{FF2B5EF4-FFF2-40B4-BE49-F238E27FC236}">
                <a16:creationId xmlns:a16="http://schemas.microsoft.com/office/drawing/2014/main" id="{7FF66AD7-5A9E-D062-8CAD-5E510FA71245}"/>
              </a:ext>
            </a:extLst>
          </p:cNvPr>
          <p:cNvSpPr/>
          <p:nvPr/>
        </p:nvSpPr>
        <p:spPr>
          <a:xfrm>
            <a:off x="174011" y="2659528"/>
            <a:ext cx="1626815" cy="2908982"/>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7936"/>
          </a:solidFill>
          <a:ln w="8096" cap="flat">
            <a:noFill/>
            <a:prstDash val="solid"/>
            <a:miter/>
          </a:ln>
          <a:scene3d>
            <a:camera prst="orthographicFront">
              <a:rot lat="1200000" lon="19800000" rev="0"/>
            </a:camera>
            <a:lightRig rig="threePt" dir="t"/>
          </a:scene3d>
          <a:sp3d prstMaterial="matte">
            <a:bevelB w="0" h="165100"/>
          </a:sp3d>
        </p:spPr>
        <p:txBody>
          <a:bodyPr rtlCol="0" anchor="ctr"/>
          <a:lstStyle/>
          <a:p>
            <a:endParaRPr lang="en-US"/>
          </a:p>
        </p:txBody>
      </p:sp>
      <p:sp>
        <p:nvSpPr>
          <p:cNvPr id="32" name="Graphic 6">
            <a:extLst>
              <a:ext uri="{FF2B5EF4-FFF2-40B4-BE49-F238E27FC236}">
                <a16:creationId xmlns:a16="http://schemas.microsoft.com/office/drawing/2014/main" id="{91C4B07C-F397-419A-AD7C-EF6FC9D94F9E}"/>
              </a:ext>
            </a:extLst>
          </p:cNvPr>
          <p:cNvSpPr/>
          <p:nvPr/>
        </p:nvSpPr>
        <p:spPr>
          <a:xfrm>
            <a:off x="10315273" y="860048"/>
            <a:ext cx="1466353" cy="259491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rgbClr val="EE1F22"/>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4" name="Graphic 6">
            <a:extLst>
              <a:ext uri="{FF2B5EF4-FFF2-40B4-BE49-F238E27FC236}">
                <a16:creationId xmlns:a16="http://schemas.microsoft.com/office/drawing/2014/main" id="{E43E4965-A2C5-C506-6866-D68ED2335A0F}"/>
              </a:ext>
            </a:extLst>
          </p:cNvPr>
          <p:cNvSpPr/>
          <p:nvPr/>
        </p:nvSpPr>
        <p:spPr>
          <a:xfrm>
            <a:off x="369443" y="3008989"/>
            <a:ext cx="1235950" cy="2210059"/>
          </a:xfrm>
          <a:custGeom>
            <a:avLst/>
            <a:gdLst>
              <a:gd name="connsiteX0" fmla="*/ 0 w 1454086"/>
              <a:gd name="connsiteY0" fmla="*/ 2908983 h 2908982"/>
              <a:gd name="connsiteX1" fmla="*/ 0 w 1454086"/>
              <a:gd name="connsiteY1" fmla="*/ 0 h 2908982"/>
              <a:gd name="connsiteX2" fmla="*/ 1454087 w 1454086"/>
              <a:gd name="connsiteY2" fmla="*/ 1454896 h 2908982"/>
            </a:gdLst>
            <a:ahLst/>
            <a:cxnLst>
              <a:cxn ang="0">
                <a:pos x="connsiteX0" y="connsiteY0"/>
              </a:cxn>
              <a:cxn ang="0">
                <a:pos x="connsiteX1" y="connsiteY1"/>
              </a:cxn>
              <a:cxn ang="0">
                <a:pos x="connsiteX2" y="connsiteY2"/>
              </a:cxn>
            </a:cxnLst>
            <a:rect l="l" t="t" r="r" b="b"/>
            <a:pathLst>
              <a:path w="1454086" h="2908982">
                <a:moveTo>
                  <a:pt x="0" y="2908983"/>
                </a:moveTo>
                <a:lnTo>
                  <a:pt x="0" y="0"/>
                </a:lnTo>
                <a:lnTo>
                  <a:pt x="1454087" y="1454896"/>
                </a:lnTo>
                <a:close/>
              </a:path>
            </a:pathLst>
          </a:custGeom>
          <a:solidFill>
            <a:schemeClr val="accent4"/>
          </a:solidFill>
          <a:ln w="8096" cap="flat">
            <a:noFill/>
            <a:prstDash val="solid"/>
            <a:miter/>
          </a:ln>
          <a:scene3d>
            <a:camera prst="orthographicFront">
              <a:rot lat="1200000" lon="19800000" rev="0"/>
            </a:camera>
            <a:lightRig rig="threePt" dir="t"/>
          </a:scene3d>
          <a:sp3d prstMaterial="matte">
            <a:bevelB w="0" h="0"/>
          </a:sp3d>
        </p:spPr>
        <p:txBody>
          <a:bodyPr rtlCol="0" anchor="ctr"/>
          <a:lstStyle/>
          <a:p>
            <a:endParaRPr lang="en-US"/>
          </a:p>
        </p:txBody>
      </p:sp>
      <p:sp>
        <p:nvSpPr>
          <p:cNvPr id="38" name="Rectangle 37">
            <a:extLst>
              <a:ext uri="{FF2B5EF4-FFF2-40B4-BE49-F238E27FC236}">
                <a16:creationId xmlns:a16="http://schemas.microsoft.com/office/drawing/2014/main" id="{256B7F1A-C0C6-01F3-EE64-7847D69E1021}"/>
              </a:ext>
            </a:extLst>
          </p:cNvPr>
          <p:cNvSpPr/>
          <p:nvPr/>
        </p:nvSpPr>
        <p:spPr>
          <a:xfrm>
            <a:off x="3346889" y="2439507"/>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AC777ED0-6545-E18C-0758-AB35E06D3DB3}"/>
              </a:ext>
            </a:extLst>
          </p:cNvPr>
          <p:cNvSpPr/>
          <p:nvPr/>
        </p:nvSpPr>
        <p:spPr>
          <a:xfrm>
            <a:off x="5686332" y="1973796"/>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ectangle 43">
            <a:extLst>
              <a:ext uri="{FF2B5EF4-FFF2-40B4-BE49-F238E27FC236}">
                <a16:creationId xmlns:a16="http://schemas.microsoft.com/office/drawing/2014/main" id="{CF6C1F2D-1050-8D69-2419-F33811E67632}"/>
              </a:ext>
            </a:extLst>
          </p:cNvPr>
          <p:cNvSpPr/>
          <p:nvPr/>
        </p:nvSpPr>
        <p:spPr>
          <a:xfrm>
            <a:off x="8038132" y="1507152"/>
            <a:ext cx="208021" cy="109728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59">
            <a:extLst>
              <a:ext uri="{FF2B5EF4-FFF2-40B4-BE49-F238E27FC236}">
                <a16:creationId xmlns:a16="http://schemas.microsoft.com/office/drawing/2014/main" id="{8D3758E2-DF94-5A04-CC43-E26F45052A2B}"/>
              </a:ext>
            </a:extLst>
          </p:cNvPr>
          <p:cNvSpPr/>
          <p:nvPr/>
        </p:nvSpPr>
        <p:spPr>
          <a:xfrm>
            <a:off x="1300559" y="982866"/>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entury Gothic" panose="020B0502020202020204" pitchFamily="34" charset="0"/>
              </a:rPr>
              <a:t>Text</a:t>
            </a:r>
          </a:p>
        </p:txBody>
      </p:sp>
      <p:sp>
        <p:nvSpPr>
          <p:cNvPr id="61" name="Rectangle 60">
            <a:extLst>
              <a:ext uri="{FF2B5EF4-FFF2-40B4-BE49-F238E27FC236}">
                <a16:creationId xmlns:a16="http://schemas.microsoft.com/office/drawing/2014/main" id="{FB5EB53D-406C-217D-D4CA-05B4A3F5AAF7}"/>
              </a:ext>
            </a:extLst>
          </p:cNvPr>
          <p:cNvSpPr/>
          <p:nvPr/>
        </p:nvSpPr>
        <p:spPr>
          <a:xfrm>
            <a:off x="3640002" y="445298"/>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entury Gothic" panose="020B0502020202020204" pitchFamily="34" charset="0"/>
              </a:rPr>
              <a:t>Text</a:t>
            </a:r>
          </a:p>
        </p:txBody>
      </p:sp>
      <p:sp>
        <p:nvSpPr>
          <p:cNvPr id="62" name="Rectangle 61">
            <a:extLst>
              <a:ext uri="{FF2B5EF4-FFF2-40B4-BE49-F238E27FC236}">
                <a16:creationId xmlns:a16="http://schemas.microsoft.com/office/drawing/2014/main" id="{6A50F951-63F8-292B-8FB9-7A0BA70E7D2F}"/>
              </a:ext>
            </a:extLst>
          </p:cNvPr>
          <p:cNvSpPr/>
          <p:nvPr/>
        </p:nvSpPr>
        <p:spPr>
          <a:xfrm>
            <a:off x="5991802" y="-24714"/>
            <a:ext cx="2401486" cy="1828800"/>
          </a:xfrm>
          <a:prstGeom prst="rect">
            <a:avLst/>
          </a:prstGeom>
          <a:solidFill>
            <a:srgbClr val="6EE9F0"/>
          </a:solidFill>
          <a:ln>
            <a:noFill/>
          </a:ln>
          <a:scene3d>
            <a:camera prst="isometricRightUp">
              <a:rot lat="1200000" lon="19800000" rev="0"/>
            </a:camera>
            <a:lightRig rig="threePt" dir="t"/>
          </a:scene3d>
          <a:sp3d prstMaterial="dkEdge">
            <a:bevelB w="0" h="165100"/>
          </a:sp3d>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3200" dirty="0">
                <a:solidFill>
                  <a:schemeClr val="tx1"/>
                </a:solidFill>
                <a:latin typeface="Century Gothic" panose="020B0502020202020204" pitchFamily="34" charset="0"/>
              </a:rPr>
              <a:t>Text</a:t>
            </a:r>
          </a:p>
        </p:txBody>
      </p:sp>
    </p:spTree>
    <p:extLst>
      <p:ext uri="{BB962C8B-B14F-4D97-AF65-F5344CB8AC3E}">
        <p14:creationId xmlns:p14="http://schemas.microsoft.com/office/powerpoint/2010/main" val="29298844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12509</TotalTime>
  <Words>225</Words>
  <Application>Microsoft Macintosh PowerPoint</Application>
  <PresentationFormat>Widescreen</PresentationFormat>
  <Paragraphs>16</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Allison Okonczak</cp:lastModifiedBy>
  <cp:revision>177</cp:revision>
  <cp:lastPrinted>2024-02-20T23:48:17Z</cp:lastPrinted>
  <dcterms:created xsi:type="dcterms:W3CDTF">2021-07-07T23:54:57Z</dcterms:created>
  <dcterms:modified xsi:type="dcterms:W3CDTF">2024-04-21T23:19:30Z</dcterms:modified>
</cp:coreProperties>
</file>