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82" r:id="rId3"/>
    <p:sldId id="384"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4469"/>
    <a:srgbClr val="2E75B6"/>
    <a:srgbClr val="E3EBEA"/>
    <a:srgbClr val="D4E1EF"/>
    <a:srgbClr val="D6EEE9"/>
    <a:srgbClr val="1E6864"/>
    <a:srgbClr val="719896"/>
    <a:srgbClr val="CEE5E0"/>
    <a:srgbClr val="C2CDDB"/>
    <a:srgbClr val="5470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473" autoAdjust="0"/>
    <p:restoredTop sz="96058"/>
  </p:normalViewPr>
  <p:slideViewPr>
    <p:cSldViewPr snapToGrid="0" snapToObjects="1">
      <p:cViewPr varScale="1">
        <p:scale>
          <a:sx n="126" d="100"/>
          <a:sy n="126" d="100"/>
        </p:scale>
        <p:origin x="208" y="24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4/21/24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885090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4/21/24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4/21/24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4/21/24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4/21/24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09&amp;utm_source=template-powerpoint&amp;utm_medium=content&amp;utm_campaign=PowerPoint+6-Prong+Fishbone+Diagram-powerpoint-12009&amp;lpa=PowerPoint+6-Prong+Fishbone+Diagram+powerpoint+12009"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24469"/>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r>
              <a:rPr lang="en-US" sz="3200" b="1" dirty="0">
                <a:solidFill>
                  <a:schemeClr val="bg1"/>
                </a:solidFill>
                <a:latin typeface="Century Gothic" panose="020B0502020202020204" pitchFamily="34" charset="0"/>
              </a:rPr>
              <a:t>PowerPoint 6-Prong Fishbone Diagram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255396"/>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chemeClr val="bg1"/>
                </a:solidFill>
                <a:effectLst/>
                <a:latin typeface="Century Gothic" panose="020B0502020202020204" pitchFamily="34" charset="0"/>
              </a:rPr>
              <a:t>When to Use This Template: </a:t>
            </a:r>
            <a:r>
              <a:rPr lang="en-US" sz="1300" i="0" u="none" strike="noStrike" dirty="0">
                <a:solidFill>
                  <a:schemeClr val="bg1"/>
                </a:solidFill>
                <a:effectLst/>
                <a:latin typeface="Century Gothic" panose="020B0502020202020204" pitchFamily="34" charset="0"/>
              </a:rPr>
              <a:t>This fishbone template aids in presenting complex data in an easily digestible format. You can break down a central problem into six categories or causes, summarize important details, and engage your audience in a structured problem-solving dialogue. </a:t>
            </a:r>
          </a:p>
          <a:p>
            <a:pPr algn="l" rtl="0">
              <a:lnSpc>
                <a:spcPct val="150000"/>
              </a:lnSpc>
              <a:spcBef>
                <a:spcPts val="0"/>
              </a:spcBef>
              <a:spcAft>
                <a:spcPts val="0"/>
              </a:spcAft>
            </a:pPr>
            <a:r>
              <a:rPr lang="en-US" sz="1300" i="0" u="none" strike="noStrike" dirty="0">
                <a:solidFill>
                  <a:schemeClr val="bg1"/>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chemeClr val="bg1"/>
                </a:solidFill>
                <a:effectLst/>
                <a:latin typeface="Century Gothic" panose="020B0502020202020204" pitchFamily="34" charset="0"/>
              </a:rPr>
              <a:t>Notable Template Features: </a:t>
            </a:r>
            <a:r>
              <a:rPr lang="en-US" sz="1300" i="0" u="none" strike="noStrike" dirty="0">
                <a:solidFill>
                  <a:schemeClr val="bg1"/>
                </a:solidFill>
                <a:effectLst/>
                <a:latin typeface="Century Gothic" panose="020B0502020202020204" pitchFamily="34" charset="0"/>
              </a:rPr>
              <a:t>A clean, spacious design ensures that each block of text is readable and distinct. The six-section format allows for an organized and detailed content presentation. Each section provides space for elaborating on individual causes or categories with a clear linkage to the main issue.</a:t>
            </a:r>
            <a:endParaRPr lang="en-US" sz="13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2069" y="1588371"/>
            <a:ext cx="6814487" cy="3830323"/>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24469"/>
        </a:solidFill>
        <a:effectLst/>
      </p:bgPr>
    </p:bg>
    <p:spTree>
      <p:nvGrpSpPr>
        <p:cNvPr id="1" name=""/>
        <p:cNvGrpSpPr/>
        <p:nvPr/>
      </p:nvGrpSpPr>
      <p:grpSpPr>
        <a:xfrm>
          <a:off x="0" y="0"/>
          <a:ext cx="0" cy="0"/>
          <a:chOff x="0" y="0"/>
          <a:chExt cx="0" cy="0"/>
        </a:xfrm>
      </p:grpSpPr>
      <p:grpSp>
        <p:nvGrpSpPr>
          <p:cNvPr id="47" name="Group 46">
            <a:extLst>
              <a:ext uri="{FF2B5EF4-FFF2-40B4-BE49-F238E27FC236}">
                <a16:creationId xmlns:a16="http://schemas.microsoft.com/office/drawing/2014/main" id="{A95073DB-7EE5-639F-2782-80341B94A690}"/>
              </a:ext>
            </a:extLst>
          </p:cNvPr>
          <p:cNvGrpSpPr/>
          <p:nvPr/>
        </p:nvGrpSpPr>
        <p:grpSpPr>
          <a:xfrm>
            <a:off x="59658" y="2286631"/>
            <a:ext cx="1530273" cy="2274258"/>
            <a:chOff x="1265195" y="770586"/>
            <a:chExt cx="3200400" cy="5577053"/>
          </a:xfrm>
          <a:solidFill>
            <a:srgbClr val="719896"/>
          </a:solidFill>
        </p:grpSpPr>
        <p:sp>
          <p:nvSpPr>
            <p:cNvPr id="48" name="Parallelogram 47">
              <a:extLst>
                <a:ext uri="{FF2B5EF4-FFF2-40B4-BE49-F238E27FC236}">
                  <a16:creationId xmlns:a16="http://schemas.microsoft.com/office/drawing/2014/main" id="{463EFF87-5CEA-3AFE-893C-7A5AD06353B6}"/>
                </a:ext>
              </a:extLst>
            </p:cNvPr>
            <p:cNvSpPr/>
            <p:nvPr/>
          </p:nvSpPr>
          <p:spPr>
            <a:xfrm>
              <a:off x="1285571" y="3558720"/>
              <a:ext cx="3172968"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53" name="Parallelogram 52">
              <a:extLst>
                <a:ext uri="{FF2B5EF4-FFF2-40B4-BE49-F238E27FC236}">
                  <a16:creationId xmlns:a16="http://schemas.microsoft.com/office/drawing/2014/main" id="{D490DD8B-4B7B-338D-8C92-BB29E605F924}"/>
                </a:ext>
              </a:extLst>
            </p:cNvPr>
            <p:cNvSpPr/>
            <p:nvPr/>
          </p:nvSpPr>
          <p:spPr>
            <a:xfrm flipH="1">
              <a:off x="1265195" y="770586"/>
              <a:ext cx="3200400"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sp>
        <p:nvSpPr>
          <p:cNvPr id="40" name="Parallelogram 39">
            <a:extLst>
              <a:ext uri="{FF2B5EF4-FFF2-40B4-BE49-F238E27FC236}">
                <a16:creationId xmlns:a16="http://schemas.microsoft.com/office/drawing/2014/main" id="{D41BF813-BDD4-2A79-CFE6-076418E494BF}"/>
              </a:ext>
            </a:extLst>
          </p:cNvPr>
          <p:cNvSpPr/>
          <p:nvPr/>
        </p:nvSpPr>
        <p:spPr>
          <a:xfrm>
            <a:off x="3706573" y="3419837"/>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r>
              <a:rPr lang="en-US" sz="1600" dirty="0">
                <a:solidFill>
                  <a:srgbClr val="1E6864"/>
                </a:solidFill>
                <a:latin typeface="Century Gothic" panose="020B0502020202020204" pitchFamily="34" charset="0"/>
              </a:rPr>
              <a:t>The six-section format allows for an organized and detailed content presentation.</a:t>
            </a:r>
          </a:p>
        </p:txBody>
      </p:sp>
      <p:sp>
        <p:nvSpPr>
          <p:cNvPr id="41" name="Parallelogram 40">
            <a:extLst>
              <a:ext uri="{FF2B5EF4-FFF2-40B4-BE49-F238E27FC236}">
                <a16:creationId xmlns:a16="http://schemas.microsoft.com/office/drawing/2014/main" id="{EDBEA5F6-35EB-2C51-0E8A-C4E9737F3709}"/>
              </a:ext>
            </a:extLst>
          </p:cNvPr>
          <p:cNvSpPr/>
          <p:nvPr/>
        </p:nvSpPr>
        <p:spPr>
          <a:xfrm>
            <a:off x="6313007" y="3417783"/>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r>
              <a:rPr lang="en-US" sz="1600" dirty="0">
                <a:solidFill>
                  <a:srgbClr val="1E6864"/>
                </a:solidFill>
                <a:latin typeface="Century Gothic" panose="020B0502020202020204" pitchFamily="34" charset="0"/>
              </a:rPr>
              <a:t>Each section provides space for elaborating on individual causes or categories with a clear linkage to the main issue.</a:t>
            </a:r>
          </a:p>
        </p:txBody>
      </p:sp>
      <p:sp>
        <p:nvSpPr>
          <p:cNvPr id="39" name="Parallelogram 38">
            <a:extLst>
              <a:ext uri="{FF2B5EF4-FFF2-40B4-BE49-F238E27FC236}">
                <a16:creationId xmlns:a16="http://schemas.microsoft.com/office/drawing/2014/main" id="{9B753639-0B67-49FA-237C-9E6B9808B732}"/>
              </a:ext>
            </a:extLst>
          </p:cNvPr>
          <p:cNvSpPr/>
          <p:nvPr/>
        </p:nvSpPr>
        <p:spPr>
          <a:xfrm>
            <a:off x="1093663" y="3421891"/>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r>
              <a:rPr lang="en-US" sz="1600" dirty="0">
                <a:solidFill>
                  <a:srgbClr val="1E6864"/>
                </a:solidFill>
                <a:latin typeface="Century Gothic" panose="020B0502020202020204" pitchFamily="34" charset="0"/>
              </a:rPr>
              <a:t>A clean, spacious design ensures that each block of text is readable and distinct. </a:t>
            </a:r>
          </a:p>
        </p:txBody>
      </p:sp>
      <p:sp>
        <p:nvSpPr>
          <p:cNvPr id="27" name="Parallelogram 26">
            <a:extLst>
              <a:ext uri="{FF2B5EF4-FFF2-40B4-BE49-F238E27FC236}">
                <a16:creationId xmlns:a16="http://schemas.microsoft.com/office/drawing/2014/main" id="{FE325A68-A371-7F46-587E-8741D10682AD}"/>
              </a:ext>
            </a:extLst>
          </p:cNvPr>
          <p:cNvSpPr/>
          <p:nvPr/>
        </p:nvSpPr>
        <p:spPr>
          <a:xfrm flipH="1" flipV="1">
            <a:off x="6172742"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9" name="TextBox 28">
            <a:extLst>
              <a:ext uri="{FF2B5EF4-FFF2-40B4-BE49-F238E27FC236}">
                <a16:creationId xmlns:a16="http://schemas.microsoft.com/office/drawing/2014/main" id="{6931B849-8642-E124-C1F6-98DA17536C7F}"/>
              </a:ext>
            </a:extLst>
          </p:cNvPr>
          <p:cNvSpPr txBox="1"/>
          <p:nvPr/>
        </p:nvSpPr>
        <p:spPr>
          <a:xfrm rot="10800000" flipV="1">
            <a:off x="6325642" y="6314475"/>
            <a:ext cx="2331720" cy="307777"/>
          </a:xfrm>
          <a:prstGeom prst="rect">
            <a:avLst/>
          </a:prstGeom>
          <a:noFill/>
        </p:spPr>
        <p:txBody>
          <a:bodyPr wrap="square" lIns="0" tIns="0" rIns="91440" bIns="0" rtlCol="0" anchor="ctr" anchorCtr="0">
            <a:spAutoFit/>
          </a:bodyPr>
          <a:lstStyle/>
          <a:p>
            <a:r>
              <a:rPr lang="en-US" sz="1600" dirty="0">
                <a:solidFill>
                  <a:schemeClr val="bg1"/>
                </a:solidFill>
                <a:latin typeface="Century Gothic" panose="020B0502020202020204" pitchFamily="34" charset="0"/>
              </a:rPr>
              <a:t>CATEGORY</a:t>
            </a:r>
            <a:r>
              <a:rPr lang="en-US" dirty="0">
                <a:solidFill>
                  <a:schemeClr val="bg1"/>
                </a:solidFill>
                <a:latin typeface="Century Gothic" panose="020B0502020202020204" pitchFamily="34" charset="0"/>
              </a:rPr>
              <a:t> </a:t>
            </a:r>
            <a:r>
              <a:rPr lang="en-US" sz="2000" dirty="0">
                <a:solidFill>
                  <a:schemeClr val="bg1"/>
                </a:solidFill>
                <a:latin typeface="Century Gothic" panose="020B0502020202020204" pitchFamily="34" charset="0"/>
              </a:rPr>
              <a:t>6</a:t>
            </a:r>
            <a:endParaRPr lang="en-US" dirty="0">
              <a:solidFill>
                <a:schemeClr val="bg1"/>
              </a:solidFill>
              <a:latin typeface="Century Gothic" panose="020B0502020202020204" pitchFamily="34" charset="0"/>
            </a:endParaRPr>
          </a:p>
        </p:txBody>
      </p:sp>
      <p:sp>
        <p:nvSpPr>
          <p:cNvPr id="30" name="Parallelogram 29">
            <a:extLst>
              <a:ext uri="{FF2B5EF4-FFF2-40B4-BE49-F238E27FC236}">
                <a16:creationId xmlns:a16="http://schemas.microsoft.com/office/drawing/2014/main" id="{372A73C6-4FF3-350B-D816-15B662128FBB}"/>
              </a:ext>
            </a:extLst>
          </p:cNvPr>
          <p:cNvSpPr/>
          <p:nvPr/>
        </p:nvSpPr>
        <p:spPr>
          <a:xfrm flipH="1" flipV="1">
            <a:off x="3566308"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2" name="TextBox 31">
            <a:extLst>
              <a:ext uri="{FF2B5EF4-FFF2-40B4-BE49-F238E27FC236}">
                <a16:creationId xmlns:a16="http://schemas.microsoft.com/office/drawing/2014/main" id="{6474C273-37E5-0515-00A7-7C606738BADE}"/>
              </a:ext>
            </a:extLst>
          </p:cNvPr>
          <p:cNvSpPr txBox="1"/>
          <p:nvPr/>
        </p:nvSpPr>
        <p:spPr>
          <a:xfrm rot="10800000" flipV="1">
            <a:off x="3719208" y="6314475"/>
            <a:ext cx="2331720" cy="307777"/>
          </a:xfrm>
          <a:prstGeom prst="rect">
            <a:avLst/>
          </a:prstGeom>
          <a:noFill/>
        </p:spPr>
        <p:txBody>
          <a:bodyPr wrap="square" lIns="0" tIns="0" rIns="91440" bIns="0" rtlCol="0" anchor="ctr" anchorCtr="0">
            <a:spAutoFit/>
          </a:bodyPr>
          <a:lstStyle/>
          <a:p>
            <a:r>
              <a:rPr lang="en-US" sz="1600" dirty="0">
                <a:solidFill>
                  <a:schemeClr val="bg1"/>
                </a:solidFill>
                <a:latin typeface="Century Gothic" panose="020B0502020202020204" pitchFamily="34" charset="0"/>
              </a:rPr>
              <a:t>CATEGORY</a:t>
            </a:r>
            <a:r>
              <a:rPr lang="en-US" dirty="0">
                <a:solidFill>
                  <a:schemeClr val="bg1"/>
                </a:solidFill>
                <a:latin typeface="Century Gothic" panose="020B0502020202020204" pitchFamily="34" charset="0"/>
              </a:rPr>
              <a:t> </a:t>
            </a:r>
            <a:r>
              <a:rPr lang="en-US" sz="2000" dirty="0">
                <a:solidFill>
                  <a:schemeClr val="bg1"/>
                </a:solidFill>
                <a:latin typeface="Century Gothic" panose="020B0502020202020204" pitchFamily="34" charset="0"/>
              </a:rPr>
              <a:t>5</a:t>
            </a:r>
            <a:endParaRPr lang="en-US" dirty="0">
              <a:solidFill>
                <a:schemeClr val="bg1"/>
              </a:solidFill>
              <a:latin typeface="Century Gothic" panose="020B0502020202020204" pitchFamily="34" charset="0"/>
            </a:endParaRPr>
          </a:p>
        </p:txBody>
      </p:sp>
      <p:sp>
        <p:nvSpPr>
          <p:cNvPr id="33" name="Parallelogram 32">
            <a:extLst>
              <a:ext uri="{FF2B5EF4-FFF2-40B4-BE49-F238E27FC236}">
                <a16:creationId xmlns:a16="http://schemas.microsoft.com/office/drawing/2014/main" id="{3A6E2419-CD86-1463-37EF-C6FE5651E3D3}"/>
              </a:ext>
            </a:extLst>
          </p:cNvPr>
          <p:cNvSpPr/>
          <p:nvPr/>
        </p:nvSpPr>
        <p:spPr>
          <a:xfrm flipH="1" flipV="1">
            <a:off x="953036"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6" name="TextBox 35">
            <a:extLst>
              <a:ext uri="{FF2B5EF4-FFF2-40B4-BE49-F238E27FC236}">
                <a16:creationId xmlns:a16="http://schemas.microsoft.com/office/drawing/2014/main" id="{A0772EEF-A9F0-C608-9D52-34A7CA3D7DC4}"/>
              </a:ext>
            </a:extLst>
          </p:cNvPr>
          <p:cNvSpPr txBox="1"/>
          <p:nvPr/>
        </p:nvSpPr>
        <p:spPr>
          <a:xfrm rot="10800000" flipV="1">
            <a:off x="1105936" y="6314475"/>
            <a:ext cx="2331720" cy="307777"/>
          </a:xfrm>
          <a:prstGeom prst="rect">
            <a:avLst/>
          </a:prstGeom>
          <a:noFill/>
        </p:spPr>
        <p:txBody>
          <a:bodyPr wrap="square" lIns="0" tIns="0" rIns="91440" bIns="0" rtlCol="0" anchor="ctr" anchorCtr="0">
            <a:spAutoFit/>
          </a:bodyPr>
          <a:lstStyle/>
          <a:p>
            <a:r>
              <a:rPr lang="en-US" sz="1600" dirty="0">
                <a:solidFill>
                  <a:schemeClr val="bg1"/>
                </a:solidFill>
                <a:latin typeface="Century Gothic" panose="020B0502020202020204" pitchFamily="34" charset="0"/>
              </a:rPr>
              <a:t>CATEGORY</a:t>
            </a:r>
            <a:r>
              <a:rPr lang="en-US" dirty="0">
                <a:solidFill>
                  <a:schemeClr val="bg1"/>
                </a:solidFill>
                <a:latin typeface="Century Gothic" panose="020B0502020202020204" pitchFamily="34" charset="0"/>
              </a:rPr>
              <a:t> </a:t>
            </a:r>
            <a:r>
              <a:rPr lang="en-US" sz="2000" dirty="0">
                <a:solidFill>
                  <a:schemeClr val="bg1"/>
                </a:solidFill>
                <a:latin typeface="Century Gothic" panose="020B0502020202020204" pitchFamily="34" charset="0"/>
              </a:rPr>
              <a:t>4</a:t>
            </a:r>
            <a:endParaRPr lang="en-US" dirty="0">
              <a:solidFill>
                <a:schemeClr val="bg1"/>
              </a:solidFill>
              <a:latin typeface="Century Gothic" panose="020B0502020202020204" pitchFamily="34" charset="0"/>
            </a:endParaRPr>
          </a:p>
        </p:txBody>
      </p:sp>
      <p:sp>
        <p:nvSpPr>
          <p:cNvPr id="24" name="Parallelogram 23">
            <a:extLst>
              <a:ext uri="{FF2B5EF4-FFF2-40B4-BE49-F238E27FC236}">
                <a16:creationId xmlns:a16="http://schemas.microsoft.com/office/drawing/2014/main" id="{1DD0AB25-03DB-52F7-C595-56FC7727484B}"/>
              </a:ext>
            </a:extLst>
          </p:cNvPr>
          <p:cNvSpPr/>
          <p:nvPr/>
        </p:nvSpPr>
        <p:spPr>
          <a:xfrm flipH="1">
            <a:off x="6172742"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5" name="Parallelogram 24">
            <a:extLst>
              <a:ext uri="{FF2B5EF4-FFF2-40B4-BE49-F238E27FC236}">
                <a16:creationId xmlns:a16="http://schemas.microsoft.com/office/drawing/2014/main" id="{051678E0-688F-EF30-A2C4-840548296116}"/>
              </a:ext>
            </a:extLst>
          </p:cNvPr>
          <p:cNvSpPr/>
          <p:nvPr/>
        </p:nvSpPr>
        <p:spPr>
          <a:xfrm flipH="1">
            <a:off x="6313007"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r>
              <a:rPr lang="en-US" sz="1600" dirty="0">
                <a:solidFill>
                  <a:srgbClr val="1E6864"/>
                </a:solidFill>
                <a:latin typeface="Century Gothic" panose="020B0502020202020204" pitchFamily="34" charset="0"/>
              </a:rPr>
              <a:t>…and engage your audience in a structured problem-solving dialogue. </a:t>
            </a:r>
          </a:p>
        </p:txBody>
      </p:sp>
      <p:sp>
        <p:nvSpPr>
          <p:cNvPr id="26" name="TextBox 25">
            <a:extLst>
              <a:ext uri="{FF2B5EF4-FFF2-40B4-BE49-F238E27FC236}">
                <a16:creationId xmlns:a16="http://schemas.microsoft.com/office/drawing/2014/main" id="{6F5213CA-DE3A-0813-38E3-31C973E50A6B}"/>
              </a:ext>
            </a:extLst>
          </p:cNvPr>
          <p:cNvSpPr txBox="1"/>
          <p:nvPr/>
        </p:nvSpPr>
        <p:spPr>
          <a:xfrm>
            <a:off x="6371362" y="195988"/>
            <a:ext cx="2331720" cy="307777"/>
          </a:xfrm>
          <a:prstGeom prst="rect">
            <a:avLst/>
          </a:prstGeom>
          <a:noFill/>
        </p:spPr>
        <p:txBody>
          <a:bodyPr wrap="square" lIns="0" tIns="0" rIns="91440" bIns="0" rtlCol="0" anchor="ctr" anchorCtr="0">
            <a:spAutoFit/>
          </a:bodyPr>
          <a:lstStyle/>
          <a:p>
            <a:r>
              <a:rPr lang="en-US" sz="1600" dirty="0">
                <a:solidFill>
                  <a:schemeClr val="bg1"/>
                </a:solidFill>
                <a:latin typeface="Century Gothic" panose="020B0502020202020204" pitchFamily="34" charset="0"/>
              </a:rPr>
              <a:t>CATEGORY</a:t>
            </a:r>
            <a:r>
              <a:rPr lang="en-US" dirty="0">
                <a:solidFill>
                  <a:schemeClr val="bg1"/>
                </a:solidFill>
                <a:latin typeface="Century Gothic" panose="020B0502020202020204" pitchFamily="34" charset="0"/>
              </a:rPr>
              <a:t> </a:t>
            </a:r>
            <a:r>
              <a:rPr lang="en-US" sz="2000" dirty="0">
                <a:solidFill>
                  <a:schemeClr val="bg1"/>
                </a:solidFill>
                <a:latin typeface="Century Gothic" panose="020B0502020202020204" pitchFamily="34" charset="0"/>
              </a:rPr>
              <a:t>3</a:t>
            </a:r>
            <a:endParaRPr lang="en-US" dirty="0">
              <a:solidFill>
                <a:schemeClr val="bg1"/>
              </a:solidFill>
              <a:latin typeface="Century Gothic" panose="020B0502020202020204" pitchFamily="34" charset="0"/>
            </a:endParaRPr>
          </a:p>
        </p:txBody>
      </p:sp>
      <p:sp>
        <p:nvSpPr>
          <p:cNvPr id="21" name="Parallelogram 20">
            <a:extLst>
              <a:ext uri="{FF2B5EF4-FFF2-40B4-BE49-F238E27FC236}">
                <a16:creationId xmlns:a16="http://schemas.microsoft.com/office/drawing/2014/main" id="{FA3962D9-1D76-D730-FB72-C899AC4E7D5F}"/>
              </a:ext>
            </a:extLst>
          </p:cNvPr>
          <p:cNvSpPr/>
          <p:nvPr/>
        </p:nvSpPr>
        <p:spPr>
          <a:xfrm flipH="1">
            <a:off x="3566308"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2" name="Parallelogram 21">
            <a:extLst>
              <a:ext uri="{FF2B5EF4-FFF2-40B4-BE49-F238E27FC236}">
                <a16:creationId xmlns:a16="http://schemas.microsoft.com/office/drawing/2014/main" id="{EA2420A3-F25B-4556-440A-DE9C9781BD17}"/>
              </a:ext>
            </a:extLst>
          </p:cNvPr>
          <p:cNvSpPr/>
          <p:nvPr/>
        </p:nvSpPr>
        <p:spPr>
          <a:xfrm flipH="1">
            <a:off x="3706573"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r>
              <a:rPr lang="en-US" sz="1600" dirty="0">
                <a:solidFill>
                  <a:srgbClr val="1E6864"/>
                </a:solidFill>
                <a:latin typeface="Century Gothic" panose="020B0502020202020204" pitchFamily="34" charset="0"/>
              </a:rPr>
              <a:t>You can break down a central problem into six categories or causes, summarize important details, </a:t>
            </a:r>
          </a:p>
        </p:txBody>
      </p:sp>
      <p:sp>
        <p:nvSpPr>
          <p:cNvPr id="23" name="TextBox 22">
            <a:extLst>
              <a:ext uri="{FF2B5EF4-FFF2-40B4-BE49-F238E27FC236}">
                <a16:creationId xmlns:a16="http://schemas.microsoft.com/office/drawing/2014/main" id="{71420F66-C89A-5E8A-FAFE-A38360683BA0}"/>
              </a:ext>
            </a:extLst>
          </p:cNvPr>
          <p:cNvSpPr txBox="1"/>
          <p:nvPr/>
        </p:nvSpPr>
        <p:spPr>
          <a:xfrm>
            <a:off x="3764928" y="195988"/>
            <a:ext cx="2331720" cy="307777"/>
          </a:xfrm>
          <a:prstGeom prst="rect">
            <a:avLst/>
          </a:prstGeom>
          <a:noFill/>
        </p:spPr>
        <p:txBody>
          <a:bodyPr wrap="square" lIns="0" tIns="0" rIns="91440" bIns="0" rtlCol="0" anchor="ctr" anchorCtr="0">
            <a:spAutoFit/>
          </a:bodyPr>
          <a:lstStyle/>
          <a:p>
            <a:r>
              <a:rPr lang="en-US" sz="1600" dirty="0">
                <a:solidFill>
                  <a:schemeClr val="bg1"/>
                </a:solidFill>
                <a:latin typeface="Century Gothic" panose="020B0502020202020204" pitchFamily="34" charset="0"/>
              </a:rPr>
              <a:t>CATEGORY</a:t>
            </a:r>
            <a:r>
              <a:rPr lang="en-US" dirty="0">
                <a:solidFill>
                  <a:schemeClr val="bg1"/>
                </a:solidFill>
                <a:latin typeface="Century Gothic" panose="020B0502020202020204" pitchFamily="34" charset="0"/>
              </a:rPr>
              <a:t> </a:t>
            </a:r>
            <a:r>
              <a:rPr lang="en-US" sz="2000" dirty="0">
                <a:solidFill>
                  <a:schemeClr val="bg1"/>
                </a:solidFill>
                <a:latin typeface="Century Gothic" panose="020B0502020202020204" pitchFamily="34" charset="0"/>
              </a:rPr>
              <a:t>2</a:t>
            </a:r>
            <a:endParaRPr lang="en-US" dirty="0">
              <a:solidFill>
                <a:schemeClr val="bg1"/>
              </a:solidFill>
              <a:latin typeface="Century Gothic" panose="020B0502020202020204" pitchFamily="34" charset="0"/>
            </a:endParaRPr>
          </a:p>
        </p:txBody>
      </p:sp>
      <p:sp>
        <p:nvSpPr>
          <p:cNvPr id="20" name="Parallelogram 19">
            <a:extLst>
              <a:ext uri="{FF2B5EF4-FFF2-40B4-BE49-F238E27FC236}">
                <a16:creationId xmlns:a16="http://schemas.microsoft.com/office/drawing/2014/main" id="{5FE785E0-47F2-84F5-B28F-5C01889E19FC}"/>
              </a:ext>
            </a:extLst>
          </p:cNvPr>
          <p:cNvSpPr/>
          <p:nvPr/>
        </p:nvSpPr>
        <p:spPr>
          <a:xfrm flipH="1">
            <a:off x="953036"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17" name="Parallelogram 16">
            <a:extLst>
              <a:ext uri="{FF2B5EF4-FFF2-40B4-BE49-F238E27FC236}">
                <a16:creationId xmlns:a16="http://schemas.microsoft.com/office/drawing/2014/main" id="{8E978574-82FB-97A4-F05B-E0A5D84785F0}"/>
              </a:ext>
            </a:extLst>
          </p:cNvPr>
          <p:cNvSpPr/>
          <p:nvPr/>
        </p:nvSpPr>
        <p:spPr>
          <a:xfrm flipH="1">
            <a:off x="1093301"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r>
              <a:rPr lang="en-US" sz="1600" dirty="0">
                <a:solidFill>
                  <a:srgbClr val="1E6864"/>
                </a:solidFill>
                <a:latin typeface="Century Gothic" panose="020B0502020202020204" pitchFamily="34" charset="0"/>
              </a:rPr>
              <a:t>This fishbone template aids in presenting complex data in an easily digestible format.</a:t>
            </a:r>
          </a:p>
        </p:txBody>
      </p:sp>
      <p:sp>
        <p:nvSpPr>
          <p:cNvPr id="6" name="Rounded Rectangle 5">
            <a:extLst>
              <a:ext uri="{FF2B5EF4-FFF2-40B4-BE49-F238E27FC236}">
                <a16:creationId xmlns:a16="http://schemas.microsoft.com/office/drawing/2014/main" id="{7B6859D5-09CB-6BBA-3ABC-C3F978496DEF}"/>
              </a:ext>
            </a:extLst>
          </p:cNvPr>
          <p:cNvSpPr/>
          <p:nvPr/>
        </p:nvSpPr>
        <p:spPr>
          <a:xfrm>
            <a:off x="1501746" y="3313659"/>
            <a:ext cx="868680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100000">
                <a:srgbClr val="54708B"/>
              </a:gs>
              <a:gs pos="0">
                <a:srgbClr val="8499A0"/>
              </a:gs>
            </a:gsLst>
            <a:lin ang="0" scaled="0"/>
          </a:gradFill>
          <a:ln w="63500">
            <a:solidFill>
              <a:srgbClr val="22446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Diamond 45">
            <a:extLst>
              <a:ext uri="{FF2B5EF4-FFF2-40B4-BE49-F238E27FC236}">
                <a16:creationId xmlns:a16="http://schemas.microsoft.com/office/drawing/2014/main" id="{31865D6C-68D8-F46D-7437-C74067D92EFE}"/>
              </a:ext>
            </a:extLst>
          </p:cNvPr>
          <p:cNvSpPr/>
          <p:nvPr/>
        </p:nvSpPr>
        <p:spPr>
          <a:xfrm>
            <a:off x="9135614" y="1883311"/>
            <a:ext cx="3056386" cy="3056386"/>
          </a:xfrm>
          <a:prstGeom prst="diamond">
            <a:avLst/>
          </a:prstGeom>
          <a:solidFill>
            <a:srgbClr val="22446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200" dirty="0">
              <a:solidFill>
                <a:schemeClr val="bg1"/>
              </a:solidFill>
              <a:latin typeface="Century Gothic" panose="020B0502020202020204" pitchFamily="34" charset="0"/>
            </a:endParaRPr>
          </a:p>
        </p:txBody>
      </p:sp>
      <p:sp>
        <p:nvSpPr>
          <p:cNvPr id="16" name="Diamond 15">
            <a:extLst>
              <a:ext uri="{FF2B5EF4-FFF2-40B4-BE49-F238E27FC236}">
                <a16:creationId xmlns:a16="http://schemas.microsoft.com/office/drawing/2014/main" id="{14E5D7A4-E873-7409-C52A-FCFC22CA2E8B}"/>
              </a:ext>
            </a:extLst>
          </p:cNvPr>
          <p:cNvSpPr/>
          <p:nvPr/>
        </p:nvSpPr>
        <p:spPr>
          <a:xfrm>
            <a:off x="9213574" y="1971707"/>
            <a:ext cx="2892287" cy="2892287"/>
          </a:xfrm>
          <a:prstGeom prst="diamond">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1"/>
                </a:solidFill>
                <a:latin typeface="Century Gothic" panose="020B0502020202020204" pitchFamily="34" charset="0"/>
              </a:rPr>
              <a:t>Text</a:t>
            </a:r>
          </a:p>
        </p:txBody>
      </p:sp>
      <p:sp>
        <p:nvSpPr>
          <p:cNvPr id="19" name="TextBox 18">
            <a:extLst>
              <a:ext uri="{FF2B5EF4-FFF2-40B4-BE49-F238E27FC236}">
                <a16:creationId xmlns:a16="http://schemas.microsoft.com/office/drawing/2014/main" id="{2D69972C-7F53-9D13-C04C-F39C1DC943BB}"/>
              </a:ext>
            </a:extLst>
          </p:cNvPr>
          <p:cNvSpPr txBox="1"/>
          <p:nvPr/>
        </p:nvSpPr>
        <p:spPr>
          <a:xfrm>
            <a:off x="1151656" y="195988"/>
            <a:ext cx="2331720" cy="307777"/>
          </a:xfrm>
          <a:prstGeom prst="rect">
            <a:avLst/>
          </a:prstGeom>
          <a:noFill/>
        </p:spPr>
        <p:txBody>
          <a:bodyPr wrap="square" lIns="0" tIns="0" rIns="91440" bIns="0" rtlCol="0" anchor="ctr" anchorCtr="0">
            <a:spAutoFit/>
          </a:bodyPr>
          <a:lstStyle/>
          <a:p>
            <a:r>
              <a:rPr lang="en-US" sz="1600" dirty="0">
                <a:solidFill>
                  <a:schemeClr val="bg1"/>
                </a:solidFill>
                <a:latin typeface="Century Gothic" panose="020B0502020202020204" pitchFamily="34" charset="0"/>
              </a:rPr>
              <a:t>CATEGORY</a:t>
            </a:r>
            <a:r>
              <a:rPr lang="en-US" dirty="0">
                <a:solidFill>
                  <a:schemeClr val="bg1"/>
                </a:solidFill>
                <a:latin typeface="Century Gothic" panose="020B0502020202020204" pitchFamily="34" charset="0"/>
              </a:rPr>
              <a:t> </a:t>
            </a:r>
            <a:r>
              <a:rPr lang="en-US" sz="2000" dirty="0">
                <a:solidFill>
                  <a:schemeClr val="bg1"/>
                </a:solidFill>
                <a:latin typeface="Century Gothic" panose="020B0502020202020204" pitchFamily="34" charset="0"/>
              </a:rPr>
              <a:t>1</a:t>
            </a:r>
            <a:endParaRPr lang="en-US" dirty="0">
              <a:solidFill>
                <a:schemeClr val="bg1"/>
              </a:solidFill>
              <a:latin typeface="Century Gothic" panose="020B0502020202020204" pitchFamily="34" charset="0"/>
            </a:endParaRPr>
          </a:p>
        </p:txBody>
      </p:sp>
      <p:grpSp>
        <p:nvGrpSpPr>
          <p:cNvPr id="44" name="Group 43">
            <a:extLst>
              <a:ext uri="{FF2B5EF4-FFF2-40B4-BE49-F238E27FC236}">
                <a16:creationId xmlns:a16="http://schemas.microsoft.com/office/drawing/2014/main" id="{3F4656B2-61E4-1701-AB86-C5744BC78AA9}"/>
              </a:ext>
            </a:extLst>
          </p:cNvPr>
          <p:cNvGrpSpPr/>
          <p:nvPr/>
        </p:nvGrpSpPr>
        <p:grpSpPr>
          <a:xfrm>
            <a:off x="154032" y="2286631"/>
            <a:ext cx="1511122" cy="2274258"/>
            <a:chOff x="1265789" y="770586"/>
            <a:chExt cx="3186723" cy="5577053"/>
          </a:xfrm>
          <a:solidFill>
            <a:srgbClr val="D6EEE9"/>
          </a:solidFill>
        </p:grpSpPr>
        <p:sp>
          <p:nvSpPr>
            <p:cNvPr id="42" name="Parallelogram 41">
              <a:extLst>
                <a:ext uri="{FF2B5EF4-FFF2-40B4-BE49-F238E27FC236}">
                  <a16:creationId xmlns:a16="http://schemas.microsoft.com/office/drawing/2014/main" id="{EC3B7D44-3D95-2747-FC79-DC45C7B5D7B5}"/>
                </a:ext>
              </a:extLst>
            </p:cNvPr>
            <p:cNvSpPr/>
            <p:nvPr/>
          </p:nvSpPr>
          <p:spPr>
            <a:xfrm>
              <a:off x="1279542" y="3558720"/>
              <a:ext cx="3172970"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43" name="Parallelogram 42">
              <a:extLst>
                <a:ext uri="{FF2B5EF4-FFF2-40B4-BE49-F238E27FC236}">
                  <a16:creationId xmlns:a16="http://schemas.microsoft.com/office/drawing/2014/main" id="{FF32996A-49F5-3954-B92A-B2B8728EB466}"/>
                </a:ext>
              </a:extLst>
            </p:cNvPr>
            <p:cNvSpPr/>
            <p:nvPr/>
          </p:nvSpPr>
          <p:spPr>
            <a:xfrm flipH="1">
              <a:off x="1265789" y="770586"/>
              <a:ext cx="3181742"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sp>
        <p:nvSpPr>
          <p:cNvPr id="45" name="TextBox 44">
            <a:extLst>
              <a:ext uri="{FF2B5EF4-FFF2-40B4-BE49-F238E27FC236}">
                <a16:creationId xmlns:a16="http://schemas.microsoft.com/office/drawing/2014/main" id="{3E32EC39-3FEF-DAF6-A032-4EA433B58FAD}"/>
              </a:ext>
            </a:extLst>
          </p:cNvPr>
          <p:cNvSpPr txBox="1"/>
          <p:nvPr/>
        </p:nvSpPr>
        <p:spPr>
          <a:xfrm>
            <a:off x="506347" y="3328641"/>
            <a:ext cx="1083584" cy="169277"/>
          </a:xfrm>
          <a:prstGeom prst="rect">
            <a:avLst/>
          </a:prstGeom>
          <a:noFill/>
        </p:spPr>
        <p:txBody>
          <a:bodyPr wrap="square" lIns="0" tIns="0" rIns="91440" bIns="0" rtlCol="0" anchor="ctr" anchorCtr="0">
            <a:spAutoFit/>
          </a:bodyPr>
          <a:lstStyle/>
          <a:p>
            <a:pPr algn="ctr"/>
            <a:r>
              <a:rPr lang="en-US" sz="1100" dirty="0">
                <a:solidFill>
                  <a:srgbClr val="1E6864"/>
                </a:solidFill>
                <a:latin typeface="Century Gothic" panose="020B0502020202020204" pitchFamily="34" charset="0"/>
              </a:rPr>
              <a:t>Text</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69000">
              <a:schemeClr val="bg1"/>
            </a:gs>
            <a:gs pos="0">
              <a:srgbClr val="E3EBEA"/>
            </a:gs>
            <a:gs pos="30000">
              <a:schemeClr val="bg1"/>
            </a:gs>
            <a:gs pos="100000">
              <a:srgbClr val="E3EBEA"/>
            </a:gs>
          </a:gsLst>
          <a:lin ang="5400000" scaled="0"/>
        </a:gradFill>
        <a:effectLst/>
      </p:bgPr>
    </p:bg>
    <p:spTree>
      <p:nvGrpSpPr>
        <p:cNvPr id="1" name=""/>
        <p:cNvGrpSpPr/>
        <p:nvPr/>
      </p:nvGrpSpPr>
      <p:grpSpPr>
        <a:xfrm>
          <a:off x="0" y="0"/>
          <a:ext cx="0" cy="0"/>
          <a:chOff x="0" y="0"/>
          <a:chExt cx="0" cy="0"/>
        </a:xfrm>
      </p:grpSpPr>
      <p:sp>
        <p:nvSpPr>
          <p:cNvPr id="40" name="Parallelogram 39">
            <a:extLst>
              <a:ext uri="{FF2B5EF4-FFF2-40B4-BE49-F238E27FC236}">
                <a16:creationId xmlns:a16="http://schemas.microsoft.com/office/drawing/2014/main" id="{D41BF813-BDD4-2A79-CFE6-076418E494BF}"/>
              </a:ext>
            </a:extLst>
          </p:cNvPr>
          <p:cNvSpPr/>
          <p:nvPr/>
        </p:nvSpPr>
        <p:spPr>
          <a:xfrm>
            <a:off x="3706573" y="3419837"/>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r>
              <a:rPr lang="en-US" sz="1600" dirty="0">
                <a:solidFill>
                  <a:srgbClr val="1E6864"/>
                </a:solidFill>
                <a:latin typeface="Century Gothic" panose="020B0502020202020204" pitchFamily="34" charset="0"/>
              </a:rPr>
              <a:t>Text</a:t>
            </a:r>
          </a:p>
        </p:txBody>
      </p:sp>
      <p:sp>
        <p:nvSpPr>
          <p:cNvPr id="41" name="Parallelogram 40">
            <a:extLst>
              <a:ext uri="{FF2B5EF4-FFF2-40B4-BE49-F238E27FC236}">
                <a16:creationId xmlns:a16="http://schemas.microsoft.com/office/drawing/2014/main" id="{EDBEA5F6-35EB-2C51-0E8A-C4E9737F3709}"/>
              </a:ext>
            </a:extLst>
          </p:cNvPr>
          <p:cNvSpPr/>
          <p:nvPr/>
        </p:nvSpPr>
        <p:spPr>
          <a:xfrm>
            <a:off x="6313007" y="3417783"/>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r>
              <a:rPr lang="en-US" sz="1600" dirty="0">
                <a:solidFill>
                  <a:srgbClr val="1E6864"/>
                </a:solidFill>
                <a:latin typeface="Century Gothic" panose="020B0502020202020204" pitchFamily="34" charset="0"/>
              </a:rPr>
              <a:t>Text</a:t>
            </a:r>
          </a:p>
        </p:txBody>
      </p:sp>
      <p:sp>
        <p:nvSpPr>
          <p:cNvPr id="39" name="Parallelogram 38">
            <a:extLst>
              <a:ext uri="{FF2B5EF4-FFF2-40B4-BE49-F238E27FC236}">
                <a16:creationId xmlns:a16="http://schemas.microsoft.com/office/drawing/2014/main" id="{9B753639-0B67-49FA-237C-9E6B9808B732}"/>
              </a:ext>
            </a:extLst>
          </p:cNvPr>
          <p:cNvSpPr/>
          <p:nvPr/>
        </p:nvSpPr>
        <p:spPr>
          <a:xfrm>
            <a:off x="1093663" y="3421891"/>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r>
              <a:rPr lang="en-US" sz="1600" dirty="0">
                <a:solidFill>
                  <a:srgbClr val="1E6864"/>
                </a:solidFill>
                <a:latin typeface="Century Gothic" panose="020B0502020202020204" pitchFamily="34" charset="0"/>
              </a:rPr>
              <a:t>Text</a:t>
            </a:r>
          </a:p>
        </p:txBody>
      </p:sp>
      <p:sp>
        <p:nvSpPr>
          <p:cNvPr id="27" name="Parallelogram 26">
            <a:extLst>
              <a:ext uri="{FF2B5EF4-FFF2-40B4-BE49-F238E27FC236}">
                <a16:creationId xmlns:a16="http://schemas.microsoft.com/office/drawing/2014/main" id="{FE325A68-A371-7F46-587E-8741D10682AD}"/>
              </a:ext>
            </a:extLst>
          </p:cNvPr>
          <p:cNvSpPr/>
          <p:nvPr/>
        </p:nvSpPr>
        <p:spPr>
          <a:xfrm flipH="1" flipV="1">
            <a:off x="6172742"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9" name="TextBox 28">
            <a:extLst>
              <a:ext uri="{FF2B5EF4-FFF2-40B4-BE49-F238E27FC236}">
                <a16:creationId xmlns:a16="http://schemas.microsoft.com/office/drawing/2014/main" id="{6931B849-8642-E124-C1F6-98DA17536C7F}"/>
              </a:ext>
            </a:extLst>
          </p:cNvPr>
          <p:cNvSpPr txBox="1"/>
          <p:nvPr/>
        </p:nvSpPr>
        <p:spPr>
          <a:xfrm rot="10800000" flipV="1">
            <a:off x="6325642" y="6314475"/>
            <a:ext cx="2331720" cy="307777"/>
          </a:xfrm>
          <a:prstGeom prst="rect">
            <a:avLst/>
          </a:prstGeom>
          <a:noFill/>
        </p:spPr>
        <p:txBody>
          <a:bodyPr wrap="square" lIns="0" tIns="0" rIns="91440" bIns="0" rtlCol="0" anchor="ctr" anchorCtr="0">
            <a:spAutoFit/>
          </a:bodyPr>
          <a:lstStyle/>
          <a:p>
            <a:r>
              <a:rPr lang="en-US" sz="1600" dirty="0">
                <a:solidFill>
                  <a:schemeClr val="bg1"/>
                </a:solidFill>
                <a:latin typeface="Century Gothic" panose="020B0502020202020204" pitchFamily="34" charset="0"/>
              </a:rPr>
              <a:t>CATEGORY</a:t>
            </a:r>
            <a:r>
              <a:rPr lang="en-US" dirty="0">
                <a:solidFill>
                  <a:schemeClr val="bg1"/>
                </a:solidFill>
                <a:latin typeface="Century Gothic" panose="020B0502020202020204" pitchFamily="34" charset="0"/>
              </a:rPr>
              <a:t> </a:t>
            </a:r>
            <a:r>
              <a:rPr lang="en-US" sz="2000" dirty="0">
                <a:solidFill>
                  <a:schemeClr val="bg1"/>
                </a:solidFill>
                <a:latin typeface="Century Gothic" panose="020B0502020202020204" pitchFamily="34" charset="0"/>
              </a:rPr>
              <a:t>6</a:t>
            </a:r>
            <a:endParaRPr lang="en-US" dirty="0">
              <a:solidFill>
                <a:schemeClr val="bg1"/>
              </a:solidFill>
              <a:latin typeface="Century Gothic" panose="020B0502020202020204" pitchFamily="34" charset="0"/>
            </a:endParaRPr>
          </a:p>
        </p:txBody>
      </p:sp>
      <p:sp>
        <p:nvSpPr>
          <p:cNvPr id="30" name="Parallelogram 29">
            <a:extLst>
              <a:ext uri="{FF2B5EF4-FFF2-40B4-BE49-F238E27FC236}">
                <a16:creationId xmlns:a16="http://schemas.microsoft.com/office/drawing/2014/main" id="{372A73C6-4FF3-350B-D816-15B662128FBB}"/>
              </a:ext>
            </a:extLst>
          </p:cNvPr>
          <p:cNvSpPr/>
          <p:nvPr/>
        </p:nvSpPr>
        <p:spPr>
          <a:xfrm flipH="1" flipV="1">
            <a:off x="3566308"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2" name="TextBox 31">
            <a:extLst>
              <a:ext uri="{FF2B5EF4-FFF2-40B4-BE49-F238E27FC236}">
                <a16:creationId xmlns:a16="http://schemas.microsoft.com/office/drawing/2014/main" id="{6474C273-37E5-0515-00A7-7C606738BADE}"/>
              </a:ext>
            </a:extLst>
          </p:cNvPr>
          <p:cNvSpPr txBox="1"/>
          <p:nvPr/>
        </p:nvSpPr>
        <p:spPr>
          <a:xfrm rot="10800000" flipV="1">
            <a:off x="3719208" y="6314475"/>
            <a:ext cx="2331720" cy="307777"/>
          </a:xfrm>
          <a:prstGeom prst="rect">
            <a:avLst/>
          </a:prstGeom>
          <a:noFill/>
        </p:spPr>
        <p:txBody>
          <a:bodyPr wrap="square" lIns="0" tIns="0" rIns="91440" bIns="0" rtlCol="0" anchor="ctr" anchorCtr="0">
            <a:spAutoFit/>
          </a:bodyPr>
          <a:lstStyle/>
          <a:p>
            <a:r>
              <a:rPr lang="en-US" sz="1600" dirty="0">
                <a:solidFill>
                  <a:schemeClr val="bg1"/>
                </a:solidFill>
                <a:latin typeface="Century Gothic" panose="020B0502020202020204" pitchFamily="34" charset="0"/>
              </a:rPr>
              <a:t>CATEGORY</a:t>
            </a:r>
            <a:r>
              <a:rPr lang="en-US" dirty="0">
                <a:solidFill>
                  <a:schemeClr val="bg1"/>
                </a:solidFill>
                <a:latin typeface="Century Gothic" panose="020B0502020202020204" pitchFamily="34" charset="0"/>
              </a:rPr>
              <a:t> </a:t>
            </a:r>
            <a:r>
              <a:rPr lang="en-US" sz="2000" dirty="0">
                <a:solidFill>
                  <a:schemeClr val="bg1"/>
                </a:solidFill>
                <a:latin typeface="Century Gothic" panose="020B0502020202020204" pitchFamily="34" charset="0"/>
              </a:rPr>
              <a:t>5</a:t>
            </a:r>
            <a:endParaRPr lang="en-US" dirty="0">
              <a:solidFill>
                <a:schemeClr val="bg1"/>
              </a:solidFill>
              <a:latin typeface="Century Gothic" panose="020B0502020202020204" pitchFamily="34" charset="0"/>
            </a:endParaRPr>
          </a:p>
        </p:txBody>
      </p:sp>
      <p:sp>
        <p:nvSpPr>
          <p:cNvPr id="33" name="Parallelogram 32">
            <a:extLst>
              <a:ext uri="{FF2B5EF4-FFF2-40B4-BE49-F238E27FC236}">
                <a16:creationId xmlns:a16="http://schemas.microsoft.com/office/drawing/2014/main" id="{3A6E2419-CD86-1463-37EF-C6FE5651E3D3}"/>
              </a:ext>
            </a:extLst>
          </p:cNvPr>
          <p:cNvSpPr/>
          <p:nvPr/>
        </p:nvSpPr>
        <p:spPr>
          <a:xfrm flipH="1" flipV="1">
            <a:off x="953036"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6" name="TextBox 35">
            <a:extLst>
              <a:ext uri="{FF2B5EF4-FFF2-40B4-BE49-F238E27FC236}">
                <a16:creationId xmlns:a16="http://schemas.microsoft.com/office/drawing/2014/main" id="{A0772EEF-A9F0-C608-9D52-34A7CA3D7DC4}"/>
              </a:ext>
            </a:extLst>
          </p:cNvPr>
          <p:cNvSpPr txBox="1"/>
          <p:nvPr/>
        </p:nvSpPr>
        <p:spPr>
          <a:xfrm rot="10800000" flipV="1">
            <a:off x="1105936" y="6314475"/>
            <a:ext cx="2331720" cy="307777"/>
          </a:xfrm>
          <a:prstGeom prst="rect">
            <a:avLst/>
          </a:prstGeom>
          <a:noFill/>
        </p:spPr>
        <p:txBody>
          <a:bodyPr wrap="square" lIns="0" tIns="0" rIns="91440" bIns="0" rtlCol="0" anchor="ctr" anchorCtr="0">
            <a:spAutoFit/>
          </a:bodyPr>
          <a:lstStyle/>
          <a:p>
            <a:r>
              <a:rPr lang="en-US" sz="1600" dirty="0">
                <a:solidFill>
                  <a:schemeClr val="bg1"/>
                </a:solidFill>
                <a:latin typeface="Century Gothic" panose="020B0502020202020204" pitchFamily="34" charset="0"/>
              </a:rPr>
              <a:t>CATEGORY</a:t>
            </a:r>
            <a:r>
              <a:rPr lang="en-US" dirty="0">
                <a:solidFill>
                  <a:schemeClr val="bg1"/>
                </a:solidFill>
                <a:latin typeface="Century Gothic" panose="020B0502020202020204" pitchFamily="34" charset="0"/>
              </a:rPr>
              <a:t> </a:t>
            </a:r>
            <a:r>
              <a:rPr lang="en-US" sz="2000" dirty="0">
                <a:solidFill>
                  <a:schemeClr val="bg1"/>
                </a:solidFill>
                <a:latin typeface="Century Gothic" panose="020B0502020202020204" pitchFamily="34" charset="0"/>
              </a:rPr>
              <a:t>4</a:t>
            </a:r>
            <a:endParaRPr lang="en-US" dirty="0">
              <a:solidFill>
                <a:schemeClr val="bg1"/>
              </a:solidFill>
              <a:latin typeface="Century Gothic" panose="020B0502020202020204" pitchFamily="34" charset="0"/>
            </a:endParaRPr>
          </a:p>
        </p:txBody>
      </p:sp>
      <p:sp>
        <p:nvSpPr>
          <p:cNvPr id="24" name="Parallelogram 23">
            <a:extLst>
              <a:ext uri="{FF2B5EF4-FFF2-40B4-BE49-F238E27FC236}">
                <a16:creationId xmlns:a16="http://schemas.microsoft.com/office/drawing/2014/main" id="{1DD0AB25-03DB-52F7-C595-56FC7727484B}"/>
              </a:ext>
            </a:extLst>
          </p:cNvPr>
          <p:cNvSpPr/>
          <p:nvPr/>
        </p:nvSpPr>
        <p:spPr>
          <a:xfrm flipH="1">
            <a:off x="6172742"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5" name="Parallelogram 24">
            <a:extLst>
              <a:ext uri="{FF2B5EF4-FFF2-40B4-BE49-F238E27FC236}">
                <a16:creationId xmlns:a16="http://schemas.microsoft.com/office/drawing/2014/main" id="{051678E0-688F-EF30-A2C4-840548296116}"/>
              </a:ext>
            </a:extLst>
          </p:cNvPr>
          <p:cNvSpPr/>
          <p:nvPr/>
        </p:nvSpPr>
        <p:spPr>
          <a:xfrm flipH="1">
            <a:off x="6313007"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r>
              <a:rPr lang="en-US" sz="1600" dirty="0">
                <a:solidFill>
                  <a:srgbClr val="1E6864"/>
                </a:solidFill>
                <a:latin typeface="Century Gothic" panose="020B0502020202020204" pitchFamily="34" charset="0"/>
              </a:rPr>
              <a:t>Text</a:t>
            </a:r>
          </a:p>
        </p:txBody>
      </p:sp>
      <p:sp>
        <p:nvSpPr>
          <p:cNvPr id="26" name="TextBox 25">
            <a:extLst>
              <a:ext uri="{FF2B5EF4-FFF2-40B4-BE49-F238E27FC236}">
                <a16:creationId xmlns:a16="http://schemas.microsoft.com/office/drawing/2014/main" id="{6F5213CA-DE3A-0813-38E3-31C973E50A6B}"/>
              </a:ext>
            </a:extLst>
          </p:cNvPr>
          <p:cNvSpPr txBox="1"/>
          <p:nvPr/>
        </p:nvSpPr>
        <p:spPr>
          <a:xfrm>
            <a:off x="6371362" y="195988"/>
            <a:ext cx="2331720" cy="307777"/>
          </a:xfrm>
          <a:prstGeom prst="rect">
            <a:avLst/>
          </a:prstGeom>
          <a:noFill/>
        </p:spPr>
        <p:txBody>
          <a:bodyPr wrap="square" lIns="0" tIns="0" rIns="91440" bIns="0" rtlCol="0" anchor="ctr" anchorCtr="0">
            <a:spAutoFit/>
          </a:bodyPr>
          <a:lstStyle/>
          <a:p>
            <a:r>
              <a:rPr lang="en-US" sz="1600" dirty="0">
                <a:solidFill>
                  <a:schemeClr val="bg1"/>
                </a:solidFill>
                <a:latin typeface="Century Gothic" panose="020B0502020202020204" pitchFamily="34" charset="0"/>
              </a:rPr>
              <a:t>CATEGORY</a:t>
            </a:r>
            <a:r>
              <a:rPr lang="en-US" dirty="0">
                <a:solidFill>
                  <a:schemeClr val="bg1"/>
                </a:solidFill>
                <a:latin typeface="Century Gothic" panose="020B0502020202020204" pitchFamily="34" charset="0"/>
              </a:rPr>
              <a:t> </a:t>
            </a:r>
            <a:r>
              <a:rPr lang="en-US" sz="2000" dirty="0">
                <a:solidFill>
                  <a:schemeClr val="bg1"/>
                </a:solidFill>
                <a:latin typeface="Century Gothic" panose="020B0502020202020204" pitchFamily="34" charset="0"/>
              </a:rPr>
              <a:t>3</a:t>
            </a:r>
            <a:endParaRPr lang="en-US" dirty="0">
              <a:solidFill>
                <a:schemeClr val="bg1"/>
              </a:solidFill>
              <a:latin typeface="Century Gothic" panose="020B0502020202020204" pitchFamily="34" charset="0"/>
            </a:endParaRPr>
          </a:p>
        </p:txBody>
      </p:sp>
      <p:sp>
        <p:nvSpPr>
          <p:cNvPr id="21" name="Parallelogram 20">
            <a:extLst>
              <a:ext uri="{FF2B5EF4-FFF2-40B4-BE49-F238E27FC236}">
                <a16:creationId xmlns:a16="http://schemas.microsoft.com/office/drawing/2014/main" id="{FA3962D9-1D76-D730-FB72-C899AC4E7D5F}"/>
              </a:ext>
            </a:extLst>
          </p:cNvPr>
          <p:cNvSpPr/>
          <p:nvPr/>
        </p:nvSpPr>
        <p:spPr>
          <a:xfrm flipH="1">
            <a:off x="3566308"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2" name="Parallelogram 21">
            <a:extLst>
              <a:ext uri="{FF2B5EF4-FFF2-40B4-BE49-F238E27FC236}">
                <a16:creationId xmlns:a16="http://schemas.microsoft.com/office/drawing/2014/main" id="{EA2420A3-F25B-4556-440A-DE9C9781BD17}"/>
              </a:ext>
            </a:extLst>
          </p:cNvPr>
          <p:cNvSpPr/>
          <p:nvPr/>
        </p:nvSpPr>
        <p:spPr>
          <a:xfrm flipH="1">
            <a:off x="3706573"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r>
              <a:rPr lang="en-US" sz="1600" dirty="0">
                <a:solidFill>
                  <a:srgbClr val="1E6864"/>
                </a:solidFill>
                <a:latin typeface="Century Gothic" panose="020B0502020202020204" pitchFamily="34" charset="0"/>
              </a:rPr>
              <a:t>Text</a:t>
            </a:r>
          </a:p>
        </p:txBody>
      </p:sp>
      <p:sp>
        <p:nvSpPr>
          <p:cNvPr id="23" name="TextBox 22">
            <a:extLst>
              <a:ext uri="{FF2B5EF4-FFF2-40B4-BE49-F238E27FC236}">
                <a16:creationId xmlns:a16="http://schemas.microsoft.com/office/drawing/2014/main" id="{71420F66-C89A-5E8A-FAFE-A38360683BA0}"/>
              </a:ext>
            </a:extLst>
          </p:cNvPr>
          <p:cNvSpPr txBox="1"/>
          <p:nvPr/>
        </p:nvSpPr>
        <p:spPr>
          <a:xfrm>
            <a:off x="3764928" y="195988"/>
            <a:ext cx="2331720" cy="307777"/>
          </a:xfrm>
          <a:prstGeom prst="rect">
            <a:avLst/>
          </a:prstGeom>
          <a:noFill/>
        </p:spPr>
        <p:txBody>
          <a:bodyPr wrap="square" lIns="0" tIns="0" rIns="91440" bIns="0" rtlCol="0" anchor="ctr" anchorCtr="0">
            <a:spAutoFit/>
          </a:bodyPr>
          <a:lstStyle/>
          <a:p>
            <a:r>
              <a:rPr lang="en-US" sz="1600" dirty="0">
                <a:solidFill>
                  <a:schemeClr val="bg1"/>
                </a:solidFill>
                <a:latin typeface="Century Gothic" panose="020B0502020202020204" pitchFamily="34" charset="0"/>
              </a:rPr>
              <a:t>CATEGORY</a:t>
            </a:r>
            <a:r>
              <a:rPr lang="en-US" dirty="0">
                <a:solidFill>
                  <a:schemeClr val="bg1"/>
                </a:solidFill>
                <a:latin typeface="Century Gothic" panose="020B0502020202020204" pitchFamily="34" charset="0"/>
              </a:rPr>
              <a:t> </a:t>
            </a:r>
            <a:r>
              <a:rPr lang="en-US" sz="2000" dirty="0">
                <a:solidFill>
                  <a:schemeClr val="bg1"/>
                </a:solidFill>
                <a:latin typeface="Century Gothic" panose="020B0502020202020204" pitchFamily="34" charset="0"/>
              </a:rPr>
              <a:t>2</a:t>
            </a:r>
            <a:endParaRPr lang="en-US" dirty="0">
              <a:solidFill>
                <a:schemeClr val="bg1"/>
              </a:solidFill>
              <a:latin typeface="Century Gothic" panose="020B0502020202020204" pitchFamily="34" charset="0"/>
            </a:endParaRPr>
          </a:p>
        </p:txBody>
      </p:sp>
      <p:sp>
        <p:nvSpPr>
          <p:cNvPr id="20" name="Parallelogram 19">
            <a:extLst>
              <a:ext uri="{FF2B5EF4-FFF2-40B4-BE49-F238E27FC236}">
                <a16:creationId xmlns:a16="http://schemas.microsoft.com/office/drawing/2014/main" id="{5FE785E0-47F2-84F5-B28F-5C01889E19FC}"/>
              </a:ext>
            </a:extLst>
          </p:cNvPr>
          <p:cNvSpPr/>
          <p:nvPr/>
        </p:nvSpPr>
        <p:spPr>
          <a:xfrm flipH="1">
            <a:off x="953036"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17" name="Parallelogram 16">
            <a:extLst>
              <a:ext uri="{FF2B5EF4-FFF2-40B4-BE49-F238E27FC236}">
                <a16:creationId xmlns:a16="http://schemas.microsoft.com/office/drawing/2014/main" id="{8E978574-82FB-97A4-F05B-E0A5D84785F0}"/>
              </a:ext>
            </a:extLst>
          </p:cNvPr>
          <p:cNvSpPr/>
          <p:nvPr/>
        </p:nvSpPr>
        <p:spPr>
          <a:xfrm flipH="1">
            <a:off x="1093301"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r>
              <a:rPr lang="en-US" sz="1600" dirty="0">
                <a:solidFill>
                  <a:srgbClr val="1E6864"/>
                </a:solidFill>
                <a:latin typeface="Century Gothic" panose="020B0502020202020204" pitchFamily="34" charset="0"/>
              </a:rPr>
              <a:t>Text</a:t>
            </a:r>
          </a:p>
        </p:txBody>
      </p:sp>
      <p:sp>
        <p:nvSpPr>
          <p:cNvPr id="6" name="Rounded Rectangle 5">
            <a:extLst>
              <a:ext uri="{FF2B5EF4-FFF2-40B4-BE49-F238E27FC236}">
                <a16:creationId xmlns:a16="http://schemas.microsoft.com/office/drawing/2014/main" id="{7B6859D5-09CB-6BBA-3ABC-C3F978496DEF}"/>
              </a:ext>
            </a:extLst>
          </p:cNvPr>
          <p:cNvSpPr/>
          <p:nvPr/>
        </p:nvSpPr>
        <p:spPr>
          <a:xfrm>
            <a:off x="1501746" y="3313659"/>
            <a:ext cx="868680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Diamond 45">
            <a:extLst>
              <a:ext uri="{FF2B5EF4-FFF2-40B4-BE49-F238E27FC236}">
                <a16:creationId xmlns:a16="http://schemas.microsoft.com/office/drawing/2014/main" id="{31865D6C-68D8-F46D-7437-C74067D92EFE}"/>
              </a:ext>
            </a:extLst>
          </p:cNvPr>
          <p:cNvSpPr/>
          <p:nvPr/>
        </p:nvSpPr>
        <p:spPr>
          <a:xfrm>
            <a:off x="9135614" y="1883311"/>
            <a:ext cx="3056386" cy="3056386"/>
          </a:xfrm>
          <a:prstGeom prst="diamond">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200" dirty="0">
              <a:solidFill>
                <a:schemeClr val="bg1"/>
              </a:solidFill>
              <a:latin typeface="Century Gothic" panose="020B0502020202020204" pitchFamily="34" charset="0"/>
            </a:endParaRPr>
          </a:p>
        </p:txBody>
      </p:sp>
      <p:sp>
        <p:nvSpPr>
          <p:cNvPr id="16" name="Diamond 15">
            <a:extLst>
              <a:ext uri="{FF2B5EF4-FFF2-40B4-BE49-F238E27FC236}">
                <a16:creationId xmlns:a16="http://schemas.microsoft.com/office/drawing/2014/main" id="{14E5D7A4-E873-7409-C52A-FCFC22CA2E8B}"/>
              </a:ext>
            </a:extLst>
          </p:cNvPr>
          <p:cNvSpPr/>
          <p:nvPr/>
        </p:nvSpPr>
        <p:spPr>
          <a:xfrm>
            <a:off x="9213574" y="1971707"/>
            <a:ext cx="2892287" cy="2892287"/>
          </a:xfrm>
          <a:prstGeom prst="diamond">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1"/>
                </a:solidFill>
                <a:latin typeface="Century Gothic" panose="020B0502020202020204" pitchFamily="34" charset="0"/>
              </a:rPr>
              <a:t>Text</a:t>
            </a:r>
          </a:p>
        </p:txBody>
      </p:sp>
      <p:sp>
        <p:nvSpPr>
          <p:cNvPr id="19" name="TextBox 18">
            <a:extLst>
              <a:ext uri="{FF2B5EF4-FFF2-40B4-BE49-F238E27FC236}">
                <a16:creationId xmlns:a16="http://schemas.microsoft.com/office/drawing/2014/main" id="{2D69972C-7F53-9D13-C04C-F39C1DC943BB}"/>
              </a:ext>
            </a:extLst>
          </p:cNvPr>
          <p:cNvSpPr txBox="1"/>
          <p:nvPr/>
        </p:nvSpPr>
        <p:spPr>
          <a:xfrm>
            <a:off x="1151656" y="195988"/>
            <a:ext cx="2331720" cy="307777"/>
          </a:xfrm>
          <a:prstGeom prst="rect">
            <a:avLst/>
          </a:prstGeom>
          <a:noFill/>
        </p:spPr>
        <p:txBody>
          <a:bodyPr wrap="square" lIns="0" tIns="0" rIns="91440" bIns="0" rtlCol="0" anchor="ctr" anchorCtr="0">
            <a:spAutoFit/>
          </a:bodyPr>
          <a:lstStyle/>
          <a:p>
            <a:r>
              <a:rPr lang="en-US" sz="1600" dirty="0">
                <a:solidFill>
                  <a:schemeClr val="bg1"/>
                </a:solidFill>
                <a:latin typeface="Century Gothic" panose="020B0502020202020204" pitchFamily="34" charset="0"/>
              </a:rPr>
              <a:t>CATEGORY</a:t>
            </a:r>
            <a:r>
              <a:rPr lang="en-US" dirty="0">
                <a:solidFill>
                  <a:schemeClr val="bg1"/>
                </a:solidFill>
                <a:latin typeface="Century Gothic" panose="020B0502020202020204" pitchFamily="34" charset="0"/>
              </a:rPr>
              <a:t> </a:t>
            </a:r>
            <a:r>
              <a:rPr lang="en-US" sz="2000" dirty="0">
                <a:solidFill>
                  <a:schemeClr val="bg1"/>
                </a:solidFill>
                <a:latin typeface="Century Gothic" panose="020B0502020202020204" pitchFamily="34" charset="0"/>
              </a:rPr>
              <a:t>1</a:t>
            </a:r>
            <a:endParaRPr lang="en-US" dirty="0">
              <a:solidFill>
                <a:schemeClr val="bg1"/>
              </a:solidFill>
              <a:latin typeface="Century Gothic" panose="020B0502020202020204" pitchFamily="34" charset="0"/>
            </a:endParaRPr>
          </a:p>
        </p:txBody>
      </p:sp>
      <p:grpSp>
        <p:nvGrpSpPr>
          <p:cNvPr id="2" name="Group 1">
            <a:extLst>
              <a:ext uri="{FF2B5EF4-FFF2-40B4-BE49-F238E27FC236}">
                <a16:creationId xmlns:a16="http://schemas.microsoft.com/office/drawing/2014/main" id="{E7DCD835-6F77-E5FC-4248-702134417453}"/>
              </a:ext>
            </a:extLst>
          </p:cNvPr>
          <p:cNvGrpSpPr/>
          <p:nvPr/>
        </p:nvGrpSpPr>
        <p:grpSpPr>
          <a:xfrm>
            <a:off x="59658" y="2286631"/>
            <a:ext cx="1530273" cy="2274258"/>
            <a:chOff x="1265195" y="770586"/>
            <a:chExt cx="3200400" cy="5577053"/>
          </a:xfrm>
          <a:solidFill>
            <a:srgbClr val="719896"/>
          </a:solidFill>
        </p:grpSpPr>
        <p:sp>
          <p:nvSpPr>
            <p:cNvPr id="3" name="Parallelogram 2">
              <a:extLst>
                <a:ext uri="{FF2B5EF4-FFF2-40B4-BE49-F238E27FC236}">
                  <a16:creationId xmlns:a16="http://schemas.microsoft.com/office/drawing/2014/main" id="{937E8242-DF29-AD92-D015-30329C310923}"/>
                </a:ext>
              </a:extLst>
            </p:cNvPr>
            <p:cNvSpPr/>
            <p:nvPr/>
          </p:nvSpPr>
          <p:spPr>
            <a:xfrm>
              <a:off x="1285571" y="3558720"/>
              <a:ext cx="3172968"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4" name="Parallelogram 3">
              <a:extLst>
                <a:ext uri="{FF2B5EF4-FFF2-40B4-BE49-F238E27FC236}">
                  <a16:creationId xmlns:a16="http://schemas.microsoft.com/office/drawing/2014/main" id="{4052E409-4D87-DA6A-853C-9424227344F9}"/>
                </a:ext>
              </a:extLst>
            </p:cNvPr>
            <p:cNvSpPr/>
            <p:nvPr/>
          </p:nvSpPr>
          <p:spPr>
            <a:xfrm flipH="1">
              <a:off x="1265195" y="770586"/>
              <a:ext cx="3200400"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grpSp>
        <p:nvGrpSpPr>
          <p:cNvPr id="5" name="Group 4">
            <a:extLst>
              <a:ext uri="{FF2B5EF4-FFF2-40B4-BE49-F238E27FC236}">
                <a16:creationId xmlns:a16="http://schemas.microsoft.com/office/drawing/2014/main" id="{37C1B4DF-8AB6-AE6E-AEF5-D826C82B8242}"/>
              </a:ext>
            </a:extLst>
          </p:cNvPr>
          <p:cNvGrpSpPr/>
          <p:nvPr/>
        </p:nvGrpSpPr>
        <p:grpSpPr>
          <a:xfrm>
            <a:off x="154032" y="2286631"/>
            <a:ext cx="1511122" cy="2274258"/>
            <a:chOff x="1265789" y="770586"/>
            <a:chExt cx="3186723" cy="5577053"/>
          </a:xfrm>
          <a:solidFill>
            <a:srgbClr val="D6EEE9"/>
          </a:solidFill>
        </p:grpSpPr>
        <p:sp>
          <p:nvSpPr>
            <p:cNvPr id="7" name="Parallelogram 6">
              <a:extLst>
                <a:ext uri="{FF2B5EF4-FFF2-40B4-BE49-F238E27FC236}">
                  <a16:creationId xmlns:a16="http://schemas.microsoft.com/office/drawing/2014/main" id="{B3C3733F-174C-4C83-EE6C-62C6DA6EF1B5}"/>
                </a:ext>
              </a:extLst>
            </p:cNvPr>
            <p:cNvSpPr/>
            <p:nvPr/>
          </p:nvSpPr>
          <p:spPr>
            <a:xfrm>
              <a:off x="1279542" y="3558720"/>
              <a:ext cx="3172970"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8" name="Parallelogram 7">
              <a:extLst>
                <a:ext uri="{FF2B5EF4-FFF2-40B4-BE49-F238E27FC236}">
                  <a16:creationId xmlns:a16="http://schemas.microsoft.com/office/drawing/2014/main" id="{AF859A22-9A34-45F8-1421-8E0E28834274}"/>
                </a:ext>
              </a:extLst>
            </p:cNvPr>
            <p:cNvSpPr/>
            <p:nvPr/>
          </p:nvSpPr>
          <p:spPr>
            <a:xfrm flipH="1">
              <a:off x="1265789" y="770586"/>
              <a:ext cx="3181742"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sp>
        <p:nvSpPr>
          <p:cNvPr id="9" name="TextBox 8">
            <a:extLst>
              <a:ext uri="{FF2B5EF4-FFF2-40B4-BE49-F238E27FC236}">
                <a16:creationId xmlns:a16="http://schemas.microsoft.com/office/drawing/2014/main" id="{7D67B6E7-AC29-4A23-B43F-FECC263DAB1B}"/>
              </a:ext>
            </a:extLst>
          </p:cNvPr>
          <p:cNvSpPr txBox="1"/>
          <p:nvPr/>
        </p:nvSpPr>
        <p:spPr>
          <a:xfrm>
            <a:off x="506347" y="3328641"/>
            <a:ext cx="1083584" cy="169277"/>
          </a:xfrm>
          <a:prstGeom prst="rect">
            <a:avLst/>
          </a:prstGeom>
          <a:noFill/>
        </p:spPr>
        <p:txBody>
          <a:bodyPr wrap="square" lIns="0" tIns="0" rIns="91440" bIns="0" rtlCol="0" anchor="ctr" anchorCtr="0">
            <a:spAutoFit/>
          </a:bodyPr>
          <a:lstStyle/>
          <a:p>
            <a:pPr algn="ctr"/>
            <a:r>
              <a:rPr lang="en-US" sz="1100" dirty="0">
                <a:solidFill>
                  <a:srgbClr val="1E6864"/>
                </a:solidFill>
                <a:latin typeface="Century Gothic" panose="020B0502020202020204" pitchFamily="34" charset="0"/>
              </a:rPr>
              <a:t>Text</a:t>
            </a:r>
          </a:p>
        </p:txBody>
      </p:sp>
    </p:spTree>
    <p:extLst>
      <p:ext uri="{BB962C8B-B14F-4D97-AF65-F5344CB8AC3E}">
        <p14:creationId xmlns:p14="http://schemas.microsoft.com/office/powerpoint/2010/main" val="2886070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12700</TotalTime>
  <Words>328</Words>
  <Application>Microsoft Macintosh PowerPoint</Application>
  <PresentationFormat>Widescreen</PresentationFormat>
  <Paragraphs>39</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193</cp:revision>
  <cp:lastPrinted>2024-02-20T23:48:17Z</cp:lastPrinted>
  <dcterms:created xsi:type="dcterms:W3CDTF">2021-07-07T23:54:57Z</dcterms:created>
  <dcterms:modified xsi:type="dcterms:W3CDTF">2024-04-21T23:20:32Z</dcterms:modified>
</cp:coreProperties>
</file>