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61B1AD"/>
    <a:srgbClr val="CBE5E9"/>
    <a:srgbClr val="118079"/>
    <a:srgbClr val="C98107"/>
    <a:srgbClr val="817B56"/>
    <a:srgbClr val="56935D"/>
    <a:srgbClr val="416E46"/>
    <a:srgbClr val="C93A0B"/>
    <a:srgbClr val="8F5C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53" autoAdjust="0"/>
    <p:restoredTop sz="96058"/>
  </p:normalViewPr>
  <p:slideViewPr>
    <p:cSldViewPr snapToGrid="0" snapToObjects="1">
      <p:cViewPr varScale="1">
        <p:scale>
          <a:sx n="128" d="100"/>
          <a:sy n="128" d="100"/>
        </p:scale>
        <p:origin x="65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4/21/24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4/21/24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4/21/24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4/21/24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4/21/24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09&amp;utm_source=template-powerpoint&amp;utm_medium=content&amp;utm_campaign=PowerPoint+Arrow+Fishbone+Diagram-powerpoint-12009&amp;lpa=PowerPoint+Arrow+Fishbone+Diagram+powerpoint+1200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PowerPoint Arrow Fishbone Diagram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5355697"/>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Project managers and team leaders can use this fishbone diagram template during brainstorming sessions to identify potential causes of a problem. The template serves as a visual aid for teams to categorize contributing factors to an issue. Consultants might also find this template useful when conducting organizational diagnostics or process improvements.</a:t>
            </a:r>
          </a:p>
          <a:p>
            <a:pPr algn="l" rtl="0">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The template features a dynamic, arrow-shaped design that visually directs attention toward the main problem statement or goal. It provides multiple text boxes for entering detailed descriptions. The color-coded sections also simplify the task of distinguishing between categories, making it intuitive for the team to follow and participate in the discussion.</a:t>
            </a:r>
          </a:p>
          <a:p>
            <a:pPr algn="l" rtl="0">
              <a:lnSpc>
                <a:spcPct val="150000"/>
              </a:lnSpc>
              <a:spcBef>
                <a:spcPts val="0"/>
              </a:spcBef>
              <a:spcAft>
                <a:spcPts val="0"/>
              </a:spcAft>
            </a:pP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a:xfrm>
            <a:off x="5088835" y="1566312"/>
            <a:ext cx="6820954" cy="3874443"/>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rgbClr val="CBE5E9"/>
            </a:gs>
          </a:gsLst>
          <a:lin ang="3600000" scaled="0"/>
        </a:gradFill>
        <a:effectLst/>
      </p:bgPr>
    </p:bg>
    <p:spTree>
      <p:nvGrpSpPr>
        <p:cNvPr id="1" name=""/>
        <p:cNvGrpSpPr/>
        <p:nvPr/>
      </p:nvGrpSpPr>
      <p:grpSpPr>
        <a:xfrm>
          <a:off x="0" y="0"/>
          <a:ext cx="0" cy="0"/>
          <a:chOff x="0" y="0"/>
          <a:chExt cx="0" cy="0"/>
        </a:xfrm>
      </p:grpSpPr>
      <p:sp>
        <p:nvSpPr>
          <p:cNvPr id="45" name="Snip Single Corner Rectangle 44">
            <a:extLst>
              <a:ext uri="{FF2B5EF4-FFF2-40B4-BE49-F238E27FC236}">
                <a16:creationId xmlns:a16="http://schemas.microsoft.com/office/drawing/2014/main" id="{51F1A4AE-7731-B4D5-4E6B-E970799ED27C}"/>
              </a:ext>
            </a:extLst>
          </p:cNvPr>
          <p:cNvSpPr/>
          <p:nvPr/>
        </p:nvSpPr>
        <p:spPr>
          <a:xfrm>
            <a:off x="6670880" y="370390"/>
            <a:ext cx="2963119" cy="509286"/>
          </a:xfrm>
          <a:prstGeom prst="snip1Rect">
            <a:avLst>
              <a:gd name="adj" fmla="val 50000"/>
            </a:avLst>
          </a:prstGeom>
          <a:solidFill>
            <a:srgbClr val="3A8FC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ight Triangle 59">
            <a:extLst>
              <a:ext uri="{FF2B5EF4-FFF2-40B4-BE49-F238E27FC236}">
                <a16:creationId xmlns:a16="http://schemas.microsoft.com/office/drawing/2014/main" id="{8E6D2B3C-20AB-14AD-83E4-E342C51ECEED}"/>
              </a:ext>
            </a:extLst>
          </p:cNvPr>
          <p:cNvSpPr/>
          <p:nvPr/>
        </p:nvSpPr>
        <p:spPr>
          <a:xfrm>
            <a:off x="6670878" y="370390"/>
            <a:ext cx="509286" cy="509285"/>
          </a:xfrm>
          <a:prstGeom prst="rtTriangle">
            <a:avLst/>
          </a:prstGeom>
          <a:solidFill>
            <a:srgbClr val="255C8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nip Single Corner Rectangle 41">
            <a:extLst>
              <a:ext uri="{FF2B5EF4-FFF2-40B4-BE49-F238E27FC236}">
                <a16:creationId xmlns:a16="http://schemas.microsoft.com/office/drawing/2014/main" id="{6F10979A-941C-9B54-650F-BB83575B7D57}"/>
              </a:ext>
            </a:extLst>
          </p:cNvPr>
          <p:cNvSpPr/>
          <p:nvPr/>
        </p:nvSpPr>
        <p:spPr>
          <a:xfrm>
            <a:off x="3416462" y="370390"/>
            <a:ext cx="2963119" cy="509286"/>
          </a:xfrm>
          <a:prstGeom prst="snip1Rect">
            <a:avLst>
              <a:gd name="adj" fmla="val 50000"/>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a:extLst>
              <a:ext uri="{FF2B5EF4-FFF2-40B4-BE49-F238E27FC236}">
                <a16:creationId xmlns:a16="http://schemas.microsoft.com/office/drawing/2014/main" id="{7B6859D5-09CB-6BBA-3ABC-C3F978496DEF}"/>
              </a:ext>
            </a:extLst>
          </p:cNvPr>
          <p:cNvSpPr/>
          <p:nvPr/>
        </p:nvSpPr>
        <p:spPr>
          <a:xfrm>
            <a:off x="0" y="2466854"/>
            <a:ext cx="12060819" cy="1924291"/>
          </a:xfrm>
          <a:prstGeom prst="rightArrow">
            <a:avLst>
              <a:gd name="adj1" fmla="val 24688"/>
              <a:gd name="adj2" fmla="val 51774"/>
            </a:avLst>
          </a:prstGeom>
          <a:gradFill>
            <a:gsLst>
              <a:gs pos="35000">
                <a:srgbClr val="61B1AD"/>
              </a:gs>
              <a:gs pos="0">
                <a:srgbClr val="CBE5E9"/>
              </a:gs>
              <a:gs pos="89000">
                <a:srgbClr val="118079"/>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0FFFD815-5B22-DFB9-CCA0-66851BE79852}"/>
              </a:ext>
            </a:extLst>
          </p:cNvPr>
          <p:cNvSpPr txBox="1"/>
          <p:nvPr/>
        </p:nvSpPr>
        <p:spPr>
          <a:xfrm>
            <a:off x="1" y="3217764"/>
            <a:ext cx="11053822" cy="430887"/>
          </a:xfrm>
          <a:prstGeom prst="rect">
            <a:avLst/>
          </a:prstGeom>
          <a:noFill/>
        </p:spPr>
        <p:txBody>
          <a:bodyPr wrap="square" lIns="0" tIns="0" rIns="0" bIns="0" rtlCol="0">
            <a:spAutoFit/>
          </a:bodyPr>
          <a:lstStyle/>
          <a:p>
            <a:pPr algn="r"/>
            <a:r>
              <a:rPr lang="en-US" sz="2800" dirty="0">
                <a:solidFill>
                  <a:schemeClr val="bg1"/>
                </a:solidFill>
                <a:latin typeface="Century Gothic" panose="020B0502020202020204" pitchFamily="34" charset="0"/>
              </a:rPr>
              <a:t>TEXT</a:t>
            </a:r>
          </a:p>
        </p:txBody>
      </p:sp>
      <p:sp>
        <p:nvSpPr>
          <p:cNvPr id="32" name="Half Frame 31">
            <a:extLst>
              <a:ext uri="{FF2B5EF4-FFF2-40B4-BE49-F238E27FC236}">
                <a16:creationId xmlns:a16="http://schemas.microsoft.com/office/drawing/2014/main" id="{FBB3DFCE-F835-F324-8607-659A9804408E}"/>
              </a:ext>
            </a:extLst>
          </p:cNvPr>
          <p:cNvSpPr/>
          <p:nvPr/>
        </p:nvSpPr>
        <p:spPr>
          <a:xfrm rot="8100000">
            <a:off x="10597978" y="2880819"/>
            <a:ext cx="1096362" cy="1096360"/>
          </a:xfrm>
          <a:prstGeom prst="halfFrame">
            <a:avLst/>
          </a:prstGeom>
          <a:gradFill>
            <a:gsLst>
              <a:gs pos="19000">
                <a:srgbClr val="61B1AD"/>
              </a:gs>
              <a:gs pos="73000">
                <a:srgbClr val="118079"/>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Snip Single Corner Rectangle 33">
            <a:extLst>
              <a:ext uri="{FF2B5EF4-FFF2-40B4-BE49-F238E27FC236}">
                <a16:creationId xmlns:a16="http://schemas.microsoft.com/office/drawing/2014/main" id="{62DB82EC-ED07-32E9-768D-4ADA67D46C20}"/>
              </a:ext>
            </a:extLst>
          </p:cNvPr>
          <p:cNvSpPr/>
          <p:nvPr/>
        </p:nvSpPr>
        <p:spPr>
          <a:xfrm>
            <a:off x="162046" y="370390"/>
            <a:ext cx="2963119" cy="509286"/>
          </a:xfrm>
          <a:prstGeom prst="snip1Rect">
            <a:avLst>
              <a:gd name="adj" fmla="val 50000"/>
            </a:avLst>
          </a:prstGeom>
          <a:solidFill>
            <a:srgbClr val="C93A0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Snip Single Corner Rectangle 37">
            <a:extLst>
              <a:ext uri="{FF2B5EF4-FFF2-40B4-BE49-F238E27FC236}">
                <a16:creationId xmlns:a16="http://schemas.microsoft.com/office/drawing/2014/main" id="{1B559353-1AEE-4A06-D3F2-38D4986FC1EA}"/>
              </a:ext>
            </a:extLst>
          </p:cNvPr>
          <p:cNvSpPr/>
          <p:nvPr/>
        </p:nvSpPr>
        <p:spPr>
          <a:xfrm flipV="1">
            <a:off x="162045" y="5978324"/>
            <a:ext cx="2963119" cy="509286"/>
          </a:xfrm>
          <a:prstGeom prst="snip1Rect">
            <a:avLst>
              <a:gd name="adj" fmla="val 50000"/>
            </a:avLst>
          </a:prstGeom>
          <a:solidFill>
            <a:srgbClr val="C981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Snip Single Corner Rectangle 38">
            <a:extLst>
              <a:ext uri="{FF2B5EF4-FFF2-40B4-BE49-F238E27FC236}">
                <a16:creationId xmlns:a16="http://schemas.microsoft.com/office/drawing/2014/main" id="{6FA3427B-E334-30AF-C6F7-841836E05147}"/>
              </a:ext>
            </a:extLst>
          </p:cNvPr>
          <p:cNvSpPr/>
          <p:nvPr/>
        </p:nvSpPr>
        <p:spPr>
          <a:xfrm flipV="1">
            <a:off x="3416462" y="5978324"/>
            <a:ext cx="2963119" cy="509286"/>
          </a:xfrm>
          <a:prstGeom prst="snip1Rect">
            <a:avLst>
              <a:gd name="adj" fmla="val 50000"/>
            </a:avLst>
          </a:prstGeom>
          <a:solidFill>
            <a:srgbClr val="817B5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Snip Single Corner Rectangle 39">
            <a:extLst>
              <a:ext uri="{FF2B5EF4-FFF2-40B4-BE49-F238E27FC236}">
                <a16:creationId xmlns:a16="http://schemas.microsoft.com/office/drawing/2014/main" id="{F32B9A55-2FBC-D031-DA6A-8485F0201CD5}"/>
              </a:ext>
            </a:extLst>
          </p:cNvPr>
          <p:cNvSpPr/>
          <p:nvPr/>
        </p:nvSpPr>
        <p:spPr>
          <a:xfrm flipV="1">
            <a:off x="6670878" y="5978324"/>
            <a:ext cx="2963119" cy="509286"/>
          </a:xfrm>
          <a:prstGeom prst="snip1Rect">
            <a:avLst>
              <a:gd name="adj" fmla="val 50000"/>
            </a:avLst>
          </a:prstGeom>
          <a:solidFill>
            <a:srgbClr val="56935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a:extLst>
              <a:ext uri="{FF2B5EF4-FFF2-40B4-BE49-F238E27FC236}">
                <a16:creationId xmlns:a16="http://schemas.microsoft.com/office/drawing/2014/main" id="{E35E6780-DCEC-6B7B-775E-DF939074BB19}"/>
              </a:ext>
            </a:extLst>
          </p:cNvPr>
          <p:cNvCxnSpPr/>
          <p:nvPr/>
        </p:nvCxnSpPr>
        <p:spPr>
          <a:xfrm>
            <a:off x="8734062" y="879676"/>
            <a:ext cx="2314937" cy="2314937"/>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12EC001-00BB-D1AB-AA25-48C3CD4C805F}"/>
              </a:ext>
            </a:extLst>
          </p:cNvPr>
          <p:cNvCxnSpPr>
            <a:cxnSpLocks/>
          </p:cNvCxnSpPr>
          <p:nvPr/>
        </p:nvCxnSpPr>
        <p:spPr>
          <a:xfrm flipV="1">
            <a:off x="6702708" y="1481551"/>
            <a:ext cx="2641921" cy="145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312CC18F-D40C-8E02-C078-DFE4E9932476}"/>
              </a:ext>
            </a:extLst>
          </p:cNvPr>
          <p:cNvCxnSpPr>
            <a:cxnSpLocks/>
          </p:cNvCxnSpPr>
          <p:nvPr/>
        </p:nvCxnSpPr>
        <p:spPr>
          <a:xfrm flipV="1">
            <a:off x="7413101" y="2197724"/>
            <a:ext cx="2641921" cy="145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EFE71A5-5B64-A318-6BB8-AE90A2AB6693}"/>
              </a:ext>
            </a:extLst>
          </p:cNvPr>
          <p:cNvCxnSpPr>
            <a:cxnSpLocks/>
          </p:cNvCxnSpPr>
          <p:nvPr/>
        </p:nvCxnSpPr>
        <p:spPr>
          <a:xfrm flipV="1">
            <a:off x="8121088" y="2913897"/>
            <a:ext cx="2641921" cy="14575"/>
          </a:xfrm>
          <a:prstGeom prst="line">
            <a:avLst/>
          </a:prstGeom>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8C7BD71A-2412-3957-C52F-4260353E64C3}"/>
              </a:ext>
            </a:extLst>
          </p:cNvPr>
          <p:cNvSpPr txBox="1"/>
          <p:nvPr/>
        </p:nvSpPr>
        <p:spPr>
          <a:xfrm>
            <a:off x="6702708" y="1176199"/>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56" name="TextBox 55">
            <a:extLst>
              <a:ext uri="{FF2B5EF4-FFF2-40B4-BE49-F238E27FC236}">
                <a16:creationId xmlns:a16="http://schemas.microsoft.com/office/drawing/2014/main" id="{4C29924B-0EED-4458-F042-7533CB0C16C2}"/>
              </a:ext>
            </a:extLst>
          </p:cNvPr>
          <p:cNvSpPr txBox="1"/>
          <p:nvPr/>
        </p:nvSpPr>
        <p:spPr>
          <a:xfrm>
            <a:off x="7413101" y="1863319"/>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58" name="TextBox 57">
            <a:extLst>
              <a:ext uri="{FF2B5EF4-FFF2-40B4-BE49-F238E27FC236}">
                <a16:creationId xmlns:a16="http://schemas.microsoft.com/office/drawing/2014/main" id="{D0DAB3E5-7504-9A6D-4E14-3607870C11EB}"/>
              </a:ext>
            </a:extLst>
          </p:cNvPr>
          <p:cNvSpPr txBox="1"/>
          <p:nvPr/>
        </p:nvSpPr>
        <p:spPr>
          <a:xfrm>
            <a:off x="8121088" y="2579492"/>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61" name="Right Triangle 60">
            <a:extLst>
              <a:ext uri="{FF2B5EF4-FFF2-40B4-BE49-F238E27FC236}">
                <a16:creationId xmlns:a16="http://schemas.microsoft.com/office/drawing/2014/main" id="{8B7ED5B3-7E57-3236-71CE-0F0952EE3585}"/>
              </a:ext>
            </a:extLst>
          </p:cNvPr>
          <p:cNvSpPr/>
          <p:nvPr/>
        </p:nvSpPr>
        <p:spPr>
          <a:xfrm>
            <a:off x="3416460" y="369168"/>
            <a:ext cx="509286" cy="509285"/>
          </a:xfrm>
          <a:prstGeom prst="rtTriangle">
            <a:avLst/>
          </a:prstGeom>
          <a:solidFill>
            <a:schemeClr val="bg2">
              <a:lumMod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ight Triangle 61">
            <a:extLst>
              <a:ext uri="{FF2B5EF4-FFF2-40B4-BE49-F238E27FC236}">
                <a16:creationId xmlns:a16="http://schemas.microsoft.com/office/drawing/2014/main" id="{00CFA292-B088-E040-EF7B-D372B53C3F2A}"/>
              </a:ext>
            </a:extLst>
          </p:cNvPr>
          <p:cNvSpPr/>
          <p:nvPr/>
        </p:nvSpPr>
        <p:spPr>
          <a:xfrm>
            <a:off x="162044" y="369168"/>
            <a:ext cx="509286" cy="509285"/>
          </a:xfrm>
          <a:prstGeom prst="rtTriangle">
            <a:avLst/>
          </a:prstGeom>
          <a:solidFill>
            <a:srgbClr val="83250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8B67434E-2833-5FC7-9A7C-6D46C02CC30C}"/>
              </a:ext>
            </a:extLst>
          </p:cNvPr>
          <p:cNvSpPr txBox="1"/>
          <p:nvPr/>
        </p:nvSpPr>
        <p:spPr>
          <a:xfrm>
            <a:off x="162045" y="455756"/>
            <a:ext cx="2696901" cy="338554"/>
          </a:xfrm>
          <a:prstGeom prst="rect">
            <a:avLst/>
          </a:prstGeom>
          <a:noFill/>
        </p:spPr>
        <p:txBody>
          <a:bodyPr wrap="square" lIns="0" tIns="0" rIns="0" bIns="0" rtlCol="0">
            <a:spAutoFit/>
          </a:bodyPr>
          <a:lstStyle/>
          <a:p>
            <a:pPr algn="r"/>
            <a:r>
              <a:rPr lang="en-US" sz="2200" dirty="0">
                <a:solidFill>
                  <a:schemeClr val="bg1"/>
                </a:solidFill>
                <a:latin typeface="Century Gothic" panose="020B0502020202020204" pitchFamily="34" charset="0"/>
              </a:rPr>
              <a:t>TEXT</a:t>
            </a:r>
          </a:p>
        </p:txBody>
      </p:sp>
      <p:sp>
        <p:nvSpPr>
          <p:cNvPr id="43" name="TextBox 42">
            <a:extLst>
              <a:ext uri="{FF2B5EF4-FFF2-40B4-BE49-F238E27FC236}">
                <a16:creationId xmlns:a16="http://schemas.microsoft.com/office/drawing/2014/main" id="{5133449A-446C-6F9C-C1B7-C0FFF70C83BB}"/>
              </a:ext>
            </a:extLst>
          </p:cNvPr>
          <p:cNvSpPr txBox="1"/>
          <p:nvPr/>
        </p:nvSpPr>
        <p:spPr>
          <a:xfrm>
            <a:off x="3416461" y="455756"/>
            <a:ext cx="2696901" cy="338554"/>
          </a:xfrm>
          <a:prstGeom prst="rect">
            <a:avLst/>
          </a:prstGeom>
          <a:noFill/>
        </p:spPr>
        <p:txBody>
          <a:bodyPr wrap="square" lIns="0" tIns="0" rIns="0" bIns="0" rtlCol="0">
            <a:spAutoFit/>
          </a:bodyPr>
          <a:lstStyle/>
          <a:p>
            <a:pPr algn="r"/>
            <a:r>
              <a:rPr lang="en-US" sz="2200" dirty="0">
                <a:solidFill>
                  <a:schemeClr val="bg1"/>
                </a:solidFill>
                <a:latin typeface="Century Gothic" panose="020B0502020202020204" pitchFamily="34" charset="0"/>
              </a:rPr>
              <a:t>TEXT</a:t>
            </a:r>
          </a:p>
        </p:txBody>
      </p:sp>
      <p:sp>
        <p:nvSpPr>
          <p:cNvPr id="46" name="TextBox 45">
            <a:extLst>
              <a:ext uri="{FF2B5EF4-FFF2-40B4-BE49-F238E27FC236}">
                <a16:creationId xmlns:a16="http://schemas.microsoft.com/office/drawing/2014/main" id="{86304543-D712-4F30-9300-CCB3F3456E84}"/>
              </a:ext>
            </a:extLst>
          </p:cNvPr>
          <p:cNvSpPr txBox="1"/>
          <p:nvPr/>
        </p:nvSpPr>
        <p:spPr>
          <a:xfrm>
            <a:off x="6670879" y="455756"/>
            <a:ext cx="2696901" cy="338554"/>
          </a:xfrm>
          <a:prstGeom prst="rect">
            <a:avLst/>
          </a:prstGeom>
          <a:noFill/>
        </p:spPr>
        <p:txBody>
          <a:bodyPr wrap="square" lIns="0" tIns="0" rIns="0" bIns="0" rtlCol="0">
            <a:spAutoFit/>
          </a:bodyPr>
          <a:lstStyle/>
          <a:p>
            <a:pPr algn="r"/>
            <a:r>
              <a:rPr lang="en-US" sz="2200" dirty="0">
                <a:solidFill>
                  <a:schemeClr val="bg1"/>
                </a:solidFill>
                <a:latin typeface="Century Gothic" panose="020B0502020202020204" pitchFamily="34" charset="0"/>
              </a:rPr>
              <a:t>TEXT</a:t>
            </a:r>
          </a:p>
        </p:txBody>
      </p:sp>
      <p:sp>
        <p:nvSpPr>
          <p:cNvPr id="63" name="Right Triangle 62">
            <a:extLst>
              <a:ext uri="{FF2B5EF4-FFF2-40B4-BE49-F238E27FC236}">
                <a16:creationId xmlns:a16="http://schemas.microsoft.com/office/drawing/2014/main" id="{F4DC6787-3067-75D4-9413-4A70462650FB}"/>
              </a:ext>
            </a:extLst>
          </p:cNvPr>
          <p:cNvSpPr/>
          <p:nvPr/>
        </p:nvSpPr>
        <p:spPr>
          <a:xfrm rot="5400000">
            <a:off x="6670878" y="5978323"/>
            <a:ext cx="509286" cy="509285"/>
          </a:xfrm>
          <a:prstGeom prst="rtTriangle">
            <a:avLst/>
          </a:prstGeom>
          <a:solidFill>
            <a:srgbClr val="416E4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ight Triangle 63">
            <a:extLst>
              <a:ext uri="{FF2B5EF4-FFF2-40B4-BE49-F238E27FC236}">
                <a16:creationId xmlns:a16="http://schemas.microsoft.com/office/drawing/2014/main" id="{FC3B50E6-5004-5AD7-C838-2F7DEF58BB5B}"/>
              </a:ext>
            </a:extLst>
          </p:cNvPr>
          <p:cNvSpPr/>
          <p:nvPr/>
        </p:nvSpPr>
        <p:spPr>
          <a:xfrm rot="5400000">
            <a:off x="3416460" y="5977101"/>
            <a:ext cx="509286" cy="509285"/>
          </a:xfrm>
          <a:prstGeom prst="rtTriangle">
            <a:avLst/>
          </a:prstGeom>
          <a:solidFill>
            <a:srgbClr val="5A56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ight Triangle 64">
            <a:extLst>
              <a:ext uri="{FF2B5EF4-FFF2-40B4-BE49-F238E27FC236}">
                <a16:creationId xmlns:a16="http://schemas.microsoft.com/office/drawing/2014/main" id="{000D07F1-BB38-79BE-CEB2-0E1639D58D41}"/>
              </a:ext>
            </a:extLst>
          </p:cNvPr>
          <p:cNvSpPr/>
          <p:nvPr/>
        </p:nvSpPr>
        <p:spPr>
          <a:xfrm rot="5400000">
            <a:off x="162044" y="5977101"/>
            <a:ext cx="509286" cy="509285"/>
          </a:xfrm>
          <a:prstGeom prst="rtTriangle">
            <a:avLst/>
          </a:prstGeom>
          <a:solidFill>
            <a:srgbClr val="8F5C0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97FD14BA-8341-4F57-F499-D472EA1B0A84}"/>
              </a:ext>
            </a:extLst>
          </p:cNvPr>
          <p:cNvSpPr txBox="1"/>
          <p:nvPr/>
        </p:nvSpPr>
        <p:spPr>
          <a:xfrm>
            <a:off x="162044" y="6063690"/>
            <a:ext cx="2696901" cy="338554"/>
          </a:xfrm>
          <a:prstGeom prst="rect">
            <a:avLst/>
          </a:prstGeom>
          <a:noFill/>
        </p:spPr>
        <p:txBody>
          <a:bodyPr wrap="square" lIns="0" tIns="0" rIns="0" bIns="0" rtlCol="0">
            <a:spAutoFit/>
          </a:bodyPr>
          <a:lstStyle/>
          <a:p>
            <a:pPr algn="r"/>
            <a:r>
              <a:rPr lang="en-US" sz="2200" dirty="0">
                <a:solidFill>
                  <a:schemeClr val="bg1"/>
                </a:solidFill>
                <a:latin typeface="Century Gothic" panose="020B0502020202020204" pitchFamily="34" charset="0"/>
              </a:rPr>
              <a:t>TEXT</a:t>
            </a:r>
          </a:p>
        </p:txBody>
      </p:sp>
      <p:sp>
        <p:nvSpPr>
          <p:cNvPr id="44" name="TextBox 43">
            <a:extLst>
              <a:ext uri="{FF2B5EF4-FFF2-40B4-BE49-F238E27FC236}">
                <a16:creationId xmlns:a16="http://schemas.microsoft.com/office/drawing/2014/main" id="{1871F2F7-9F41-3352-4133-E656E307304E}"/>
              </a:ext>
            </a:extLst>
          </p:cNvPr>
          <p:cNvSpPr txBox="1"/>
          <p:nvPr/>
        </p:nvSpPr>
        <p:spPr>
          <a:xfrm>
            <a:off x="3416460" y="6063690"/>
            <a:ext cx="2696901" cy="338554"/>
          </a:xfrm>
          <a:prstGeom prst="rect">
            <a:avLst/>
          </a:prstGeom>
          <a:noFill/>
        </p:spPr>
        <p:txBody>
          <a:bodyPr wrap="square" lIns="0" tIns="0" rIns="0" bIns="0" rtlCol="0">
            <a:spAutoFit/>
          </a:bodyPr>
          <a:lstStyle/>
          <a:p>
            <a:pPr algn="r"/>
            <a:r>
              <a:rPr lang="en-US" sz="2200" dirty="0">
                <a:solidFill>
                  <a:schemeClr val="bg1"/>
                </a:solidFill>
                <a:latin typeface="Century Gothic" panose="020B0502020202020204" pitchFamily="34" charset="0"/>
              </a:rPr>
              <a:t>TEXT</a:t>
            </a:r>
          </a:p>
        </p:txBody>
      </p:sp>
      <p:sp>
        <p:nvSpPr>
          <p:cNvPr id="47" name="TextBox 46">
            <a:extLst>
              <a:ext uri="{FF2B5EF4-FFF2-40B4-BE49-F238E27FC236}">
                <a16:creationId xmlns:a16="http://schemas.microsoft.com/office/drawing/2014/main" id="{71A5D1F6-0555-0C2B-165D-3CC88B0F9AC9}"/>
              </a:ext>
            </a:extLst>
          </p:cNvPr>
          <p:cNvSpPr txBox="1"/>
          <p:nvPr/>
        </p:nvSpPr>
        <p:spPr>
          <a:xfrm>
            <a:off x="6670878" y="6063690"/>
            <a:ext cx="2696901" cy="338554"/>
          </a:xfrm>
          <a:prstGeom prst="rect">
            <a:avLst/>
          </a:prstGeom>
          <a:noFill/>
        </p:spPr>
        <p:txBody>
          <a:bodyPr wrap="square" lIns="0" tIns="0" rIns="0" bIns="0" rtlCol="0">
            <a:spAutoFit/>
          </a:bodyPr>
          <a:lstStyle/>
          <a:p>
            <a:pPr algn="r"/>
            <a:r>
              <a:rPr lang="en-US" sz="2200" dirty="0">
                <a:solidFill>
                  <a:schemeClr val="bg1"/>
                </a:solidFill>
                <a:latin typeface="Century Gothic" panose="020B0502020202020204" pitchFamily="34" charset="0"/>
              </a:rPr>
              <a:t>TEXT</a:t>
            </a:r>
          </a:p>
        </p:txBody>
      </p:sp>
      <p:cxnSp>
        <p:nvCxnSpPr>
          <p:cNvPr id="66" name="Straight Connector 65">
            <a:extLst>
              <a:ext uri="{FF2B5EF4-FFF2-40B4-BE49-F238E27FC236}">
                <a16:creationId xmlns:a16="http://schemas.microsoft.com/office/drawing/2014/main" id="{0FB1894B-0EA3-9B20-E08D-1E513206FC98}"/>
              </a:ext>
            </a:extLst>
          </p:cNvPr>
          <p:cNvCxnSpPr/>
          <p:nvPr/>
        </p:nvCxnSpPr>
        <p:spPr>
          <a:xfrm>
            <a:off x="5479644" y="881210"/>
            <a:ext cx="2314937" cy="2314937"/>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E1348EF2-D36D-095A-0021-B5C91B2B4507}"/>
              </a:ext>
            </a:extLst>
          </p:cNvPr>
          <p:cNvCxnSpPr>
            <a:cxnSpLocks/>
          </p:cNvCxnSpPr>
          <p:nvPr/>
        </p:nvCxnSpPr>
        <p:spPr>
          <a:xfrm flipV="1">
            <a:off x="3448290" y="1483085"/>
            <a:ext cx="2641921" cy="14575"/>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0900574F-90DF-6BAD-7D72-65C1910DEBB2}"/>
              </a:ext>
            </a:extLst>
          </p:cNvPr>
          <p:cNvCxnSpPr>
            <a:cxnSpLocks/>
          </p:cNvCxnSpPr>
          <p:nvPr/>
        </p:nvCxnSpPr>
        <p:spPr>
          <a:xfrm flipV="1">
            <a:off x="4158683" y="2199258"/>
            <a:ext cx="2641921" cy="14575"/>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56CD465D-CBDF-024F-C381-A720BE73F1BC}"/>
              </a:ext>
            </a:extLst>
          </p:cNvPr>
          <p:cNvCxnSpPr>
            <a:cxnSpLocks/>
          </p:cNvCxnSpPr>
          <p:nvPr/>
        </p:nvCxnSpPr>
        <p:spPr>
          <a:xfrm flipV="1">
            <a:off x="4866670" y="2915431"/>
            <a:ext cx="2641921" cy="14575"/>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A3A18558-2690-884A-3199-47858BFDDAFF}"/>
              </a:ext>
            </a:extLst>
          </p:cNvPr>
          <p:cNvSpPr txBox="1"/>
          <p:nvPr/>
        </p:nvSpPr>
        <p:spPr>
          <a:xfrm>
            <a:off x="3448290" y="1177733"/>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71" name="TextBox 70">
            <a:extLst>
              <a:ext uri="{FF2B5EF4-FFF2-40B4-BE49-F238E27FC236}">
                <a16:creationId xmlns:a16="http://schemas.microsoft.com/office/drawing/2014/main" id="{D5725808-7267-5A3C-69B8-7384F5C4ADCD}"/>
              </a:ext>
            </a:extLst>
          </p:cNvPr>
          <p:cNvSpPr txBox="1"/>
          <p:nvPr/>
        </p:nvSpPr>
        <p:spPr>
          <a:xfrm>
            <a:off x="4158683" y="1864853"/>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72" name="TextBox 71">
            <a:extLst>
              <a:ext uri="{FF2B5EF4-FFF2-40B4-BE49-F238E27FC236}">
                <a16:creationId xmlns:a16="http://schemas.microsoft.com/office/drawing/2014/main" id="{76E49127-AC1B-311F-3A81-070189FD1A62}"/>
              </a:ext>
            </a:extLst>
          </p:cNvPr>
          <p:cNvSpPr txBox="1"/>
          <p:nvPr/>
        </p:nvSpPr>
        <p:spPr>
          <a:xfrm>
            <a:off x="4866670" y="2581026"/>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cxnSp>
        <p:nvCxnSpPr>
          <p:cNvPr id="73" name="Straight Connector 72">
            <a:extLst>
              <a:ext uri="{FF2B5EF4-FFF2-40B4-BE49-F238E27FC236}">
                <a16:creationId xmlns:a16="http://schemas.microsoft.com/office/drawing/2014/main" id="{67210A83-5CAB-F204-B685-59396D886903}"/>
              </a:ext>
            </a:extLst>
          </p:cNvPr>
          <p:cNvCxnSpPr/>
          <p:nvPr/>
        </p:nvCxnSpPr>
        <p:spPr>
          <a:xfrm>
            <a:off x="2194853" y="879676"/>
            <a:ext cx="2314937" cy="2314937"/>
          </a:xfrm>
          <a:prstGeom prst="line">
            <a:avLst/>
          </a:prstGeom>
          <a:ln>
            <a:solidFill>
              <a:srgbClr val="C93A0B"/>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0DE50885-DD1B-5B5A-F5D4-9C98A1ADFA65}"/>
              </a:ext>
            </a:extLst>
          </p:cNvPr>
          <p:cNvCxnSpPr>
            <a:cxnSpLocks/>
          </p:cNvCxnSpPr>
          <p:nvPr/>
        </p:nvCxnSpPr>
        <p:spPr>
          <a:xfrm flipV="1">
            <a:off x="163499" y="1481551"/>
            <a:ext cx="2641921" cy="14575"/>
          </a:xfrm>
          <a:prstGeom prst="line">
            <a:avLst/>
          </a:prstGeom>
          <a:ln>
            <a:solidFill>
              <a:srgbClr val="C93A0B"/>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8CC3C1AB-16B8-86E1-6417-DEB2E6C0B0FC}"/>
              </a:ext>
            </a:extLst>
          </p:cNvPr>
          <p:cNvCxnSpPr>
            <a:cxnSpLocks/>
          </p:cNvCxnSpPr>
          <p:nvPr/>
        </p:nvCxnSpPr>
        <p:spPr>
          <a:xfrm flipV="1">
            <a:off x="873892" y="2197724"/>
            <a:ext cx="2641921" cy="14575"/>
          </a:xfrm>
          <a:prstGeom prst="line">
            <a:avLst/>
          </a:prstGeom>
          <a:ln>
            <a:solidFill>
              <a:srgbClr val="C93A0B"/>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BD8DDCA-BD51-7901-D771-619EEFB602D0}"/>
              </a:ext>
            </a:extLst>
          </p:cNvPr>
          <p:cNvCxnSpPr>
            <a:cxnSpLocks/>
          </p:cNvCxnSpPr>
          <p:nvPr/>
        </p:nvCxnSpPr>
        <p:spPr>
          <a:xfrm flipV="1">
            <a:off x="1581879" y="2913897"/>
            <a:ext cx="2641921" cy="14575"/>
          </a:xfrm>
          <a:prstGeom prst="line">
            <a:avLst/>
          </a:prstGeom>
          <a:ln>
            <a:solidFill>
              <a:srgbClr val="C93A0B"/>
            </a:solidFill>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EF35F95C-CF2B-DCD3-0808-38AA745DCE8F}"/>
              </a:ext>
            </a:extLst>
          </p:cNvPr>
          <p:cNvSpPr txBox="1"/>
          <p:nvPr/>
        </p:nvSpPr>
        <p:spPr>
          <a:xfrm>
            <a:off x="163499" y="1176199"/>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78" name="TextBox 77">
            <a:extLst>
              <a:ext uri="{FF2B5EF4-FFF2-40B4-BE49-F238E27FC236}">
                <a16:creationId xmlns:a16="http://schemas.microsoft.com/office/drawing/2014/main" id="{CB1200BB-8112-1900-F861-59A9A1EEE78C}"/>
              </a:ext>
            </a:extLst>
          </p:cNvPr>
          <p:cNvSpPr txBox="1"/>
          <p:nvPr/>
        </p:nvSpPr>
        <p:spPr>
          <a:xfrm>
            <a:off x="873892" y="1863319"/>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79" name="TextBox 78">
            <a:extLst>
              <a:ext uri="{FF2B5EF4-FFF2-40B4-BE49-F238E27FC236}">
                <a16:creationId xmlns:a16="http://schemas.microsoft.com/office/drawing/2014/main" id="{996A07B3-319B-FDC4-E939-BB5AAD107B42}"/>
              </a:ext>
            </a:extLst>
          </p:cNvPr>
          <p:cNvSpPr txBox="1"/>
          <p:nvPr/>
        </p:nvSpPr>
        <p:spPr>
          <a:xfrm>
            <a:off x="1581879" y="2579492"/>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cxnSp>
        <p:nvCxnSpPr>
          <p:cNvPr id="82" name="Straight Connector 81">
            <a:extLst>
              <a:ext uri="{FF2B5EF4-FFF2-40B4-BE49-F238E27FC236}">
                <a16:creationId xmlns:a16="http://schemas.microsoft.com/office/drawing/2014/main" id="{3E3777FC-9770-BF58-09B8-D81CD5106C7D}"/>
              </a:ext>
            </a:extLst>
          </p:cNvPr>
          <p:cNvCxnSpPr/>
          <p:nvPr/>
        </p:nvCxnSpPr>
        <p:spPr>
          <a:xfrm flipV="1">
            <a:off x="8728273" y="3662164"/>
            <a:ext cx="2314937" cy="2314937"/>
          </a:xfrm>
          <a:prstGeom prst="line">
            <a:avLst/>
          </a:prstGeom>
          <a:ln>
            <a:solidFill>
              <a:srgbClr val="56935D"/>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6E12EC87-98D5-42FF-1855-7D2380ABE946}"/>
              </a:ext>
            </a:extLst>
          </p:cNvPr>
          <p:cNvCxnSpPr>
            <a:cxnSpLocks/>
          </p:cNvCxnSpPr>
          <p:nvPr/>
        </p:nvCxnSpPr>
        <p:spPr>
          <a:xfrm>
            <a:off x="6696919" y="5360651"/>
            <a:ext cx="2641921" cy="14575"/>
          </a:xfrm>
          <a:prstGeom prst="line">
            <a:avLst/>
          </a:prstGeom>
          <a:ln>
            <a:solidFill>
              <a:srgbClr val="56935D"/>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2212710E-3545-2C01-66A5-82B6BC7831B3}"/>
              </a:ext>
            </a:extLst>
          </p:cNvPr>
          <p:cNvCxnSpPr>
            <a:cxnSpLocks/>
          </p:cNvCxnSpPr>
          <p:nvPr/>
        </p:nvCxnSpPr>
        <p:spPr>
          <a:xfrm>
            <a:off x="7407312" y="4644478"/>
            <a:ext cx="2641921" cy="14575"/>
          </a:xfrm>
          <a:prstGeom prst="line">
            <a:avLst/>
          </a:prstGeom>
          <a:ln>
            <a:solidFill>
              <a:srgbClr val="56935D"/>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BAA9D3F7-FCB3-E8F9-8906-D414AD12EEA3}"/>
              </a:ext>
            </a:extLst>
          </p:cNvPr>
          <p:cNvCxnSpPr>
            <a:cxnSpLocks/>
          </p:cNvCxnSpPr>
          <p:nvPr/>
        </p:nvCxnSpPr>
        <p:spPr>
          <a:xfrm>
            <a:off x="8115299" y="3928305"/>
            <a:ext cx="2641921" cy="14575"/>
          </a:xfrm>
          <a:prstGeom prst="line">
            <a:avLst/>
          </a:prstGeom>
          <a:ln>
            <a:solidFill>
              <a:srgbClr val="56935D"/>
            </a:solidFill>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6696919" y="5434357"/>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7407312" y="4747237"/>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8115299" y="4031064"/>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5473855" y="3660630"/>
            <a:ext cx="2314937" cy="2314937"/>
          </a:xfrm>
          <a:prstGeom prst="line">
            <a:avLst/>
          </a:prstGeom>
          <a:ln>
            <a:solidFill>
              <a:srgbClr val="817B56"/>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F776640E-92B7-4131-92A7-ECF2EEBA2996}"/>
              </a:ext>
            </a:extLst>
          </p:cNvPr>
          <p:cNvCxnSpPr>
            <a:cxnSpLocks/>
          </p:cNvCxnSpPr>
          <p:nvPr/>
        </p:nvCxnSpPr>
        <p:spPr>
          <a:xfrm>
            <a:off x="3442501" y="5359117"/>
            <a:ext cx="2641921" cy="14575"/>
          </a:xfrm>
          <a:prstGeom prst="line">
            <a:avLst/>
          </a:prstGeom>
          <a:ln>
            <a:solidFill>
              <a:srgbClr val="817B56"/>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D77C040-F11C-EF79-8763-B6ED19807737}"/>
              </a:ext>
            </a:extLst>
          </p:cNvPr>
          <p:cNvCxnSpPr>
            <a:cxnSpLocks/>
          </p:cNvCxnSpPr>
          <p:nvPr/>
        </p:nvCxnSpPr>
        <p:spPr>
          <a:xfrm>
            <a:off x="4152894" y="4642944"/>
            <a:ext cx="2641921" cy="14575"/>
          </a:xfrm>
          <a:prstGeom prst="line">
            <a:avLst/>
          </a:prstGeom>
          <a:ln>
            <a:solidFill>
              <a:srgbClr val="817B56"/>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F825F86F-B4DF-DCF9-629D-942941B27D40}"/>
              </a:ext>
            </a:extLst>
          </p:cNvPr>
          <p:cNvCxnSpPr>
            <a:cxnSpLocks/>
          </p:cNvCxnSpPr>
          <p:nvPr/>
        </p:nvCxnSpPr>
        <p:spPr>
          <a:xfrm>
            <a:off x="4860881" y="3926771"/>
            <a:ext cx="2641921" cy="14575"/>
          </a:xfrm>
          <a:prstGeom prst="line">
            <a:avLst/>
          </a:prstGeom>
          <a:ln>
            <a:solidFill>
              <a:srgbClr val="817B56"/>
            </a:solidFill>
          </a:ln>
        </p:spPr>
        <p:style>
          <a:lnRef idx="1">
            <a:schemeClr val="accent1"/>
          </a:lnRef>
          <a:fillRef idx="0">
            <a:schemeClr val="accent1"/>
          </a:fillRef>
          <a:effectRef idx="0">
            <a:schemeClr val="accent1"/>
          </a:effectRef>
          <a:fontRef idx="minor">
            <a:schemeClr val="tx1"/>
          </a:fontRef>
        </p:style>
      </p:cxnSp>
      <p:sp>
        <p:nvSpPr>
          <p:cNvPr id="93" name="TextBox 92">
            <a:extLst>
              <a:ext uri="{FF2B5EF4-FFF2-40B4-BE49-F238E27FC236}">
                <a16:creationId xmlns:a16="http://schemas.microsoft.com/office/drawing/2014/main" id="{258D869E-E066-6C0E-5DD2-98482F016054}"/>
              </a:ext>
            </a:extLst>
          </p:cNvPr>
          <p:cNvSpPr txBox="1"/>
          <p:nvPr/>
        </p:nvSpPr>
        <p:spPr>
          <a:xfrm rot="10800000" flipV="1">
            <a:off x="3442501" y="5432823"/>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94" name="TextBox 93">
            <a:extLst>
              <a:ext uri="{FF2B5EF4-FFF2-40B4-BE49-F238E27FC236}">
                <a16:creationId xmlns:a16="http://schemas.microsoft.com/office/drawing/2014/main" id="{3589DB05-2E29-AA0A-C783-4451014399A7}"/>
              </a:ext>
            </a:extLst>
          </p:cNvPr>
          <p:cNvSpPr txBox="1"/>
          <p:nvPr/>
        </p:nvSpPr>
        <p:spPr>
          <a:xfrm rot="10800000" flipV="1">
            <a:off x="4152894" y="4745703"/>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4860881" y="4029530"/>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2189064" y="3662164"/>
            <a:ext cx="2314937" cy="2314937"/>
          </a:xfrm>
          <a:prstGeom prst="line">
            <a:avLst/>
          </a:prstGeom>
          <a:ln>
            <a:solidFill>
              <a:srgbClr val="C98107"/>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788643CE-90A7-E556-B6FC-0FF5CCBE6246}"/>
              </a:ext>
            </a:extLst>
          </p:cNvPr>
          <p:cNvCxnSpPr>
            <a:cxnSpLocks/>
          </p:cNvCxnSpPr>
          <p:nvPr/>
        </p:nvCxnSpPr>
        <p:spPr>
          <a:xfrm>
            <a:off x="157710" y="5360651"/>
            <a:ext cx="2641921" cy="14575"/>
          </a:xfrm>
          <a:prstGeom prst="line">
            <a:avLst/>
          </a:prstGeom>
          <a:ln>
            <a:solidFill>
              <a:srgbClr val="C98107"/>
            </a:solidFill>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95DBBAB4-317C-0FAC-0A33-56F52F6CCC57}"/>
              </a:ext>
            </a:extLst>
          </p:cNvPr>
          <p:cNvCxnSpPr>
            <a:cxnSpLocks/>
          </p:cNvCxnSpPr>
          <p:nvPr/>
        </p:nvCxnSpPr>
        <p:spPr>
          <a:xfrm>
            <a:off x="868103" y="4644478"/>
            <a:ext cx="2641921" cy="14575"/>
          </a:xfrm>
          <a:prstGeom prst="line">
            <a:avLst/>
          </a:prstGeom>
          <a:ln>
            <a:solidFill>
              <a:srgbClr val="C98107"/>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A8D65641-0E84-E5CC-E2A1-D86167176838}"/>
              </a:ext>
            </a:extLst>
          </p:cNvPr>
          <p:cNvCxnSpPr>
            <a:cxnSpLocks/>
          </p:cNvCxnSpPr>
          <p:nvPr/>
        </p:nvCxnSpPr>
        <p:spPr>
          <a:xfrm>
            <a:off x="1576090" y="3928305"/>
            <a:ext cx="2641921" cy="14575"/>
          </a:xfrm>
          <a:prstGeom prst="line">
            <a:avLst/>
          </a:prstGeom>
          <a:ln>
            <a:solidFill>
              <a:srgbClr val="C98107"/>
            </a:solidFill>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D4ECA409-E72F-9CBC-F272-61E8D9C63875}"/>
              </a:ext>
            </a:extLst>
          </p:cNvPr>
          <p:cNvSpPr txBox="1"/>
          <p:nvPr/>
        </p:nvSpPr>
        <p:spPr>
          <a:xfrm rot="10800000" flipV="1">
            <a:off x="157710" y="5434357"/>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101" name="TextBox 100">
            <a:extLst>
              <a:ext uri="{FF2B5EF4-FFF2-40B4-BE49-F238E27FC236}">
                <a16:creationId xmlns:a16="http://schemas.microsoft.com/office/drawing/2014/main" id="{BAF9985C-792B-0459-A44B-A98C2E2AC010}"/>
              </a:ext>
            </a:extLst>
          </p:cNvPr>
          <p:cNvSpPr txBox="1"/>
          <p:nvPr/>
        </p:nvSpPr>
        <p:spPr>
          <a:xfrm rot="10800000" flipV="1">
            <a:off x="868103" y="4747237"/>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1576090" y="4031064"/>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12434</TotalTime>
  <Words>249</Words>
  <Application>Microsoft Macintosh PowerPoint</Application>
  <PresentationFormat>Widescreen</PresentationFormat>
  <Paragraphs>35</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172</cp:revision>
  <cp:lastPrinted>2024-02-20T23:48:17Z</cp:lastPrinted>
  <dcterms:created xsi:type="dcterms:W3CDTF">2021-07-07T23:54:57Z</dcterms:created>
  <dcterms:modified xsi:type="dcterms:W3CDTF">2024-04-21T23:21:30Z</dcterms:modified>
</cp:coreProperties>
</file>