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D6F1FB"/>
    <a:srgbClr val="AFFAFF"/>
    <a:srgbClr val="FFD63F"/>
    <a:srgbClr val="FFEA86"/>
    <a:srgbClr val="FFBEA0"/>
    <a:srgbClr val="FFC574"/>
    <a:srgbClr val="E0F6C0"/>
    <a:srgbClr val="EEFFCA"/>
    <a:srgbClr val="C1D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79" autoAdjust="0"/>
    <p:restoredTop sz="96058"/>
  </p:normalViewPr>
  <p:slideViewPr>
    <p:cSldViewPr snapToGrid="0" snapToObjects="1">
      <p:cViewPr varScale="1">
        <p:scale>
          <a:sx n="128" d="100"/>
          <a:sy n="128" d="100"/>
        </p:scale>
        <p:origin x="37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5/13/24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5/13/24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41&amp;utm_source=template-powerpoint&amp;utm_medium=content&amp;utm_campaign=Bold+Fishbone+Diagram-powerpoint-12041&amp;lpa=Bold+Fishbone+Diagram+powerpoint+1204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Bold Fishbone Diagram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255396"/>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Use this fishbone template in strategic planning sessions where clarity on the factors contributing to a business challenge is critical. Brainstorm with team members to drill down into specific elements of a larger problem and uncover the root causes of issues. </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This template offers bold lines that clearly separate different categories or causes and enhance readability, keeping team members focused and engaged. The slide includes ample space for text so that teams can articulate and map out complex issues.</a:t>
            </a:r>
          </a:p>
          <a:p>
            <a:pPr algn="l" rtl="0">
              <a:lnSpc>
                <a:spcPct val="150000"/>
              </a:lnSpc>
              <a:spcBef>
                <a:spcPts val="0"/>
              </a:spcBef>
              <a:spcAft>
                <a:spcPts val="0"/>
              </a:spcAft>
            </a:pP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88835" y="1580089"/>
            <a:ext cx="6820954" cy="384688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 name="Rounded Rectangle 49">
            <a:extLst>
              <a:ext uri="{FF2B5EF4-FFF2-40B4-BE49-F238E27FC236}">
                <a16:creationId xmlns:a16="http://schemas.microsoft.com/office/drawing/2014/main" id="{94AD5568-9B71-5A1F-EC5F-900CA4FBA0B1}"/>
              </a:ext>
            </a:extLst>
          </p:cNvPr>
          <p:cNvSpPr/>
          <p:nvPr/>
        </p:nvSpPr>
        <p:spPr>
          <a:xfrm>
            <a:off x="6628074"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ounded Rectangle 50">
            <a:extLst>
              <a:ext uri="{FF2B5EF4-FFF2-40B4-BE49-F238E27FC236}">
                <a16:creationId xmlns:a16="http://schemas.microsoft.com/office/drawing/2014/main" id="{D4AF3CF3-B1FC-AA42-1F51-9075AA3BBB0D}"/>
              </a:ext>
            </a:extLst>
          </p:cNvPr>
          <p:cNvSpPr/>
          <p:nvPr/>
        </p:nvSpPr>
        <p:spPr>
          <a:xfrm>
            <a:off x="3455848"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ounded Rectangle 51">
            <a:extLst>
              <a:ext uri="{FF2B5EF4-FFF2-40B4-BE49-F238E27FC236}">
                <a16:creationId xmlns:a16="http://schemas.microsoft.com/office/drawing/2014/main" id="{609D9F56-016F-2173-33B6-940547BDCBF6}"/>
              </a:ext>
            </a:extLst>
          </p:cNvPr>
          <p:cNvSpPr/>
          <p:nvPr/>
        </p:nvSpPr>
        <p:spPr>
          <a:xfrm>
            <a:off x="283624"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ed Rectangle 1">
            <a:extLst>
              <a:ext uri="{FF2B5EF4-FFF2-40B4-BE49-F238E27FC236}">
                <a16:creationId xmlns:a16="http://schemas.microsoft.com/office/drawing/2014/main" id="{A98AC425-58B2-924D-B31F-C5242E906AD2}"/>
              </a:ext>
            </a:extLst>
          </p:cNvPr>
          <p:cNvSpPr/>
          <p:nvPr/>
        </p:nvSpPr>
        <p:spPr>
          <a:xfrm>
            <a:off x="6628074"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a:extLst>
              <a:ext uri="{FF2B5EF4-FFF2-40B4-BE49-F238E27FC236}">
                <a16:creationId xmlns:a16="http://schemas.microsoft.com/office/drawing/2014/main" id="{B85FD8F0-FEA1-1C70-6195-1837BB7A7D2E}"/>
              </a:ext>
            </a:extLst>
          </p:cNvPr>
          <p:cNvSpPr/>
          <p:nvPr/>
        </p:nvSpPr>
        <p:spPr>
          <a:xfrm>
            <a:off x="3455848"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a:extLst>
              <a:ext uri="{FF2B5EF4-FFF2-40B4-BE49-F238E27FC236}">
                <a16:creationId xmlns:a16="http://schemas.microsoft.com/office/drawing/2014/main" id="{E8A3D416-6277-4E99-3A35-A1E2F19A156F}"/>
              </a:ext>
            </a:extLst>
          </p:cNvPr>
          <p:cNvSpPr/>
          <p:nvPr/>
        </p:nvSpPr>
        <p:spPr>
          <a:xfrm>
            <a:off x="283624"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2" name="Straight Connector 81">
            <a:extLst>
              <a:ext uri="{FF2B5EF4-FFF2-40B4-BE49-F238E27FC236}">
                <a16:creationId xmlns:a16="http://schemas.microsoft.com/office/drawing/2014/main" id="{3E3777FC-9770-BF58-09B8-D81CD5106C7D}"/>
              </a:ext>
            </a:extLst>
          </p:cNvPr>
          <p:cNvCxnSpPr/>
          <p:nvPr/>
        </p:nvCxnSpPr>
        <p:spPr>
          <a:xfrm flipV="1">
            <a:off x="8563889" y="3662164"/>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8569678" y="879676"/>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a:cxnSpLocks/>
          </p:cNvCxnSpPr>
          <p:nvPr/>
        </p:nvCxnSpPr>
        <p:spPr>
          <a:xfrm>
            <a:off x="5397452" y="881210"/>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a:cxnSpLocks/>
          </p:cNvCxnSpPr>
          <p:nvPr/>
        </p:nvCxnSpPr>
        <p:spPr>
          <a:xfrm>
            <a:off x="2194853" y="879676"/>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5391663" y="3660630"/>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2189064" y="3662164"/>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1213337" y="3313659"/>
            <a:ext cx="9970319" cy="214902"/>
          </a:xfrm>
          <a:prstGeom prst="roundRect">
            <a:avLst>
              <a:gd name="adj" fmla="val 50000"/>
            </a:avLst>
          </a:prstGeom>
          <a:gradFill>
            <a:gsLst>
              <a:gs pos="35000">
                <a:schemeClr val="tx1">
                  <a:lumMod val="65000"/>
                  <a:lumOff val="35000"/>
                </a:schemeClr>
              </a:gs>
              <a:gs pos="0">
                <a:schemeClr val="bg2">
                  <a:lumMod val="75000"/>
                </a:schemeClr>
              </a:gs>
              <a:gs pos="89000">
                <a:schemeClr val="bg2">
                  <a:lumMod val="1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ight Triangle 133">
            <a:extLst>
              <a:ext uri="{FF2B5EF4-FFF2-40B4-BE49-F238E27FC236}">
                <a16:creationId xmlns:a16="http://schemas.microsoft.com/office/drawing/2014/main" id="{8AF392FB-000D-3094-6972-9ADD72A12DDF}"/>
              </a:ext>
            </a:extLst>
          </p:cNvPr>
          <p:cNvSpPr/>
          <p:nvPr/>
        </p:nvSpPr>
        <p:spPr>
          <a:xfrm rot="13500000">
            <a:off x="-771896" y="2447802"/>
            <a:ext cx="1985223" cy="1991129"/>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4237" h="1779515">
                <a:moveTo>
                  <a:pt x="85143" y="1689094"/>
                </a:moveTo>
                <a:cubicBezTo>
                  <a:pt x="344795" y="1122385"/>
                  <a:pt x="-200130" y="877563"/>
                  <a:pt x="85143" y="0"/>
                </a:cubicBezTo>
                <a:cubicBezTo>
                  <a:pt x="298084" y="377082"/>
                  <a:pt x="723822" y="459520"/>
                  <a:pt x="723966" y="1131246"/>
                </a:cubicBezTo>
                <a:cubicBezTo>
                  <a:pt x="1188640" y="1088027"/>
                  <a:pt x="1424147" y="1503145"/>
                  <a:pt x="1774237" y="1689094"/>
                </a:cubicBezTo>
                <a:cubicBezTo>
                  <a:pt x="1079542" y="1937794"/>
                  <a:pt x="961876" y="1583052"/>
                  <a:pt x="85143" y="1689094"/>
                </a:cubicBezTo>
                <a:close/>
              </a:path>
            </a:pathLst>
          </a:custGeom>
          <a:gradFill>
            <a:gsLst>
              <a:gs pos="18000">
                <a:schemeClr val="bg2">
                  <a:lumMod val="25000"/>
                </a:schemeClr>
              </a:gs>
              <a:gs pos="80000">
                <a:schemeClr val="bg2">
                  <a:lumMod val="75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433859" y="2186711"/>
            <a:ext cx="2336573" cy="2373825"/>
            <a:chOff x="9905048" y="2422210"/>
            <a:chExt cx="1966453" cy="1997804"/>
          </a:xfrm>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9889373" y="2437885"/>
              <a:ext cx="1997804" cy="1966453"/>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814" h="2866120">
                  <a:moveTo>
                    <a:pt x="471664" y="2458802"/>
                  </a:moveTo>
                  <a:cubicBezTo>
                    <a:pt x="357166" y="2385749"/>
                    <a:pt x="174730" y="2490822"/>
                    <a:pt x="105824" y="2542641"/>
                  </a:cubicBezTo>
                  <a:cubicBezTo>
                    <a:pt x="-202440" y="2050465"/>
                    <a:pt x="201909" y="618068"/>
                    <a:pt x="813604" y="0"/>
                  </a:cubicBezTo>
                  <a:cubicBezTo>
                    <a:pt x="1404208" y="1243400"/>
                    <a:pt x="1761671" y="1495172"/>
                    <a:pt x="2911814" y="2098210"/>
                  </a:cubicBezTo>
                  <a:cubicBezTo>
                    <a:pt x="2183022" y="2806416"/>
                    <a:pt x="887096" y="2965922"/>
                    <a:pt x="376268" y="2813085"/>
                  </a:cubicBezTo>
                  <a:cubicBezTo>
                    <a:pt x="452956" y="2694443"/>
                    <a:pt x="495139" y="2601251"/>
                    <a:pt x="471664" y="2458802"/>
                  </a:cubicBezTo>
                  <a:close/>
                </a:path>
              </a:pathLst>
            </a:custGeom>
            <a:gradFill>
              <a:gsLst>
                <a:gs pos="96000">
                  <a:schemeClr val="bg2">
                    <a:lumMod val="25000"/>
                  </a:schemeClr>
                </a:gs>
                <a:gs pos="33000">
                  <a:schemeClr val="bg2">
                    <a:lumMod val="1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p:nvPr/>
          </p:nvSpPr>
          <p:spPr>
            <a:xfrm>
              <a:off x="10961141" y="2945608"/>
              <a:ext cx="285226" cy="28522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Rounded Rectangle 44">
            <a:extLst>
              <a:ext uri="{FF2B5EF4-FFF2-40B4-BE49-F238E27FC236}">
                <a16:creationId xmlns:a16="http://schemas.microsoft.com/office/drawing/2014/main" id="{51F1A4AE-7731-B4D5-4E6B-E970799ED27C}"/>
              </a:ext>
            </a:extLst>
          </p:cNvPr>
          <p:cNvSpPr/>
          <p:nvPr/>
        </p:nvSpPr>
        <p:spPr>
          <a:xfrm>
            <a:off x="6506496" y="298472"/>
            <a:ext cx="2963119" cy="509286"/>
          </a:xfrm>
          <a:prstGeom prst="roundRect">
            <a:avLst>
              <a:gd name="adj" fmla="val 5000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a:extLst>
              <a:ext uri="{FF2B5EF4-FFF2-40B4-BE49-F238E27FC236}">
                <a16:creationId xmlns:a16="http://schemas.microsoft.com/office/drawing/2014/main" id="{6F10979A-941C-9B54-650F-BB83575B7D57}"/>
              </a:ext>
            </a:extLst>
          </p:cNvPr>
          <p:cNvSpPr/>
          <p:nvPr/>
        </p:nvSpPr>
        <p:spPr>
          <a:xfrm>
            <a:off x="3334270" y="298472"/>
            <a:ext cx="2963119" cy="509286"/>
          </a:xfrm>
          <a:prstGeom prst="roundRect">
            <a:avLst>
              <a:gd name="adj" fmla="val 50000"/>
            </a:avLst>
          </a:prstGeom>
          <a:solidFill>
            <a:srgbClr val="FFEA8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162046" y="298472"/>
            <a:ext cx="2963119" cy="509286"/>
          </a:xfrm>
          <a:prstGeom prst="roundRect">
            <a:avLst>
              <a:gd name="adj" fmla="val 50000"/>
            </a:avLst>
          </a:prstGeom>
          <a:solidFill>
            <a:srgbClr val="FFD6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a:extLst>
              <a:ext uri="{FF2B5EF4-FFF2-40B4-BE49-F238E27FC236}">
                <a16:creationId xmlns:a16="http://schemas.microsoft.com/office/drawing/2014/main" id="{1B559353-1AEE-4A06-D3F2-38D4986FC1EA}"/>
              </a:ext>
            </a:extLst>
          </p:cNvPr>
          <p:cNvSpPr/>
          <p:nvPr/>
        </p:nvSpPr>
        <p:spPr>
          <a:xfrm flipV="1">
            <a:off x="162045" y="6039968"/>
            <a:ext cx="2963119" cy="509286"/>
          </a:xfrm>
          <a:prstGeom prst="roundRect">
            <a:avLst>
              <a:gd name="adj" fmla="val 50000"/>
            </a:avLst>
          </a:prstGeom>
          <a:solidFill>
            <a:srgbClr val="AFFA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a:extLst>
              <a:ext uri="{FF2B5EF4-FFF2-40B4-BE49-F238E27FC236}">
                <a16:creationId xmlns:a16="http://schemas.microsoft.com/office/drawing/2014/main" id="{6FA3427B-E334-30AF-C6F7-841836E05147}"/>
              </a:ext>
            </a:extLst>
          </p:cNvPr>
          <p:cNvSpPr/>
          <p:nvPr/>
        </p:nvSpPr>
        <p:spPr>
          <a:xfrm flipV="1">
            <a:off x="3334270" y="6039968"/>
            <a:ext cx="2963119" cy="509286"/>
          </a:xfrm>
          <a:prstGeom prst="roundRect">
            <a:avLst>
              <a:gd name="adj" fmla="val 50000"/>
            </a:avLst>
          </a:prstGeom>
          <a:solidFill>
            <a:srgbClr val="D6F1F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a:extLst>
              <a:ext uri="{FF2B5EF4-FFF2-40B4-BE49-F238E27FC236}">
                <a16:creationId xmlns:a16="http://schemas.microsoft.com/office/drawing/2014/main" id="{F32B9A55-2FBC-D031-DA6A-8485F0201CD5}"/>
              </a:ext>
            </a:extLst>
          </p:cNvPr>
          <p:cNvSpPr/>
          <p:nvPr/>
        </p:nvSpPr>
        <p:spPr>
          <a:xfrm flipV="1">
            <a:off x="6506494" y="6039968"/>
            <a:ext cx="2963119" cy="509286"/>
          </a:xfrm>
          <a:prstGeom prst="roundRect">
            <a:avLst>
              <a:gd name="adj" fmla="val 50000"/>
            </a:avLst>
          </a:prstGeom>
          <a:solidFill>
            <a:srgbClr val="C1DA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C7BD71A-2412-3957-C52F-4260353E64C3}"/>
              </a:ext>
            </a:extLst>
          </p:cNvPr>
          <p:cNvSpPr txBox="1"/>
          <p:nvPr/>
        </p:nvSpPr>
        <p:spPr>
          <a:xfrm>
            <a:off x="6538324" y="1176199"/>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56" name="TextBox 55">
            <a:extLst>
              <a:ext uri="{FF2B5EF4-FFF2-40B4-BE49-F238E27FC236}">
                <a16:creationId xmlns:a16="http://schemas.microsoft.com/office/drawing/2014/main" id="{4C29924B-0EED-4458-F042-7533CB0C16C2}"/>
              </a:ext>
            </a:extLst>
          </p:cNvPr>
          <p:cNvSpPr txBox="1"/>
          <p:nvPr/>
        </p:nvSpPr>
        <p:spPr>
          <a:xfrm>
            <a:off x="7248717" y="1863319"/>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58" name="TextBox 57">
            <a:extLst>
              <a:ext uri="{FF2B5EF4-FFF2-40B4-BE49-F238E27FC236}">
                <a16:creationId xmlns:a16="http://schemas.microsoft.com/office/drawing/2014/main" id="{D0DAB3E5-7504-9A6D-4E14-3607870C11EB}"/>
              </a:ext>
            </a:extLst>
          </p:cNvPr>
          <p:cNvSpPr txBox="1"/>
          <p:nvPr/>
        </p:nvSpPr>
        <p:spPr>
          <a:xfrm>
            <a:off x="7956704" y="2579492"/>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37" name="TextBox 36">
            <a:extLst>
              <a:ext uri="{FF2B5EF4-FFF2-40B4-BE49-F238E27FC236}">
                <a16:creationId xmlns:a16="http://schemas.microsoft.com/office/drawing/2014/main" id="{8B67434E-2833-5FC7-9A7C-6D46C02CC30C}"/>
              </a:ext>
            </a:extLst>
          </p:cNvPr>
          <p:cNvSpPr txBox="1"/>
          <p:nvPr/>
        </p:nvSpPr>
        <p:spPr>
          <a:xfrm>
            <a:off x="295608" y="383838"/>
            <a:ext cx="2696900" cy="337331"/>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43" name="TextBox 42">
            <a:extLst>
              <a:ext uri="{FF2B5EF4-FFF2-40B4-BE49-F238E27FC236}">
                <a16:creationId xmlns:a16="http://schemas.microsoft.com/office/drawing/2014/main" id="{5133449A-446C-6F9C-C1B7-C0FFF70C83BB}"/>
              </a:ext>
            </a:extLst>
          </p:cNvPr>
          <p:cNvSpPr txBox="1"/>
          <p:nvPr/>
        </p:nvSpPr>
        <p:spPr>
          <a:xfrm>
            <a:off x="3467831" y="383838"/>
            <a:ext cx="2696901"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640057" y="383838"/>
            <a:ext cx="2696901"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41" name="TextBox 40">
            <a:extLst>
              <a:ext uri="{FF2B5EF4-FFF2-40B4-BE49-F238E27FC236}">
                <a16:creationId xmlns:a16="http://schemas.microsoft.com/office/drawing/2014/main" id="{97FD14BA-8341-4F57-F499-D472EA1B0A84}"/>
              </a:ext>
            </a:extLst>
          </p:cNvPr>
          <p:cNvSpPr txBox="1"/>
          <p:nvPr/>
        </p:nvSpPr>
        <p:spPr>
          <a:xfrm>
            <a:off x="295606" y="6125334"/>
            <a:ext cx="2696901"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44" name="TextBox 43">
            <a:extLst>
              <a:ext uri="{FF2B5EF4-FFF2-40B4-BE49-F238E27FC236}">
                <a16:creationId xmlns:a16="http://schemas.microsoft.com/office/drawing/2014/main" id="{1871F2F7-9F41-3352-4133-E656E307304E}"/>
              </a:ext>
            </a:extLst>
          </p:cNvPr>
          <p:cNvSpPr txBox="1"/>
          <p:nvPr/>
        </p:nvSpPr>
        <p:spPr>
          <a:xfrm>
            <a:off x="3467830" y="6125334"/>
            <a:ext cx="2696901"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640056" y="6125334"/>
            <a:ext cx="2696901"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70" name="TextBox 69">
            <a:extLst>
              <a:ext uri="{FF2B5EF4-FFF2-40B4-BE49-F238E27FC236}">
                <a16:creationId xmlns:a16="http://schemas.microsoft.com/office/drawing/2014/main" id="{A3A18558-2690-884A-3199-47858BFDDAFF}"/>
              </a:ext>
            </a:extLst>
          </p:cNvPr>
          <p:cNvSpPr txBox="1"/>
          <p:nvPr/>
        </p:nvSpPr>
        <p:spPr>
          <a:xfrm>
            <a:off x="3366098" y="1177733"/>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1" name="TextBox 70">
            <a:extLst>
              <a:ext uri="{FF2B5EF4-FFF2-40B4-BE49-F238E27FC236}">
                <a16:creationId xmlns:a16="http://schemas.microsoft.com/office/drawing/2014/main" id="{D5725808-7267-5A3C-69B8-7384F5C4ADCD}"/>
              </a:ext>
            </a:extLst>
          </p:cNvPr>
          <p:cNvSpPr txBox="1"/>
          <p:nvPr/>
        </p:nvSpPr>
        <p:spPr>
          <a:xfrm>
            <a:off x="4076491" y="1864853"/>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2" name="TextBox 71">
            <a:extLst>
              <a:ext uri="{FF2B5EF4-FFF2-40B4-BE49-F238E27FC236}">
                <a16:creationId xmlns:a16="http://schemas.microsoft.com/office/drawing/2014/main" id="{76E49127-AC1B-311F-3A81-070189FD1A62}"/>
              </a:ext>
            </a:extLst>
          </p:cNvPr>
          <p:cNvSpPr txBox="1"/>
          <p:nvPr/>
        </p:nvSpPr>
        <p:spPr>
          <a:xfrm>
            <a:off x="4784478" y="2581026"/>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63499" y="1176199"/>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8" name="TextBox 77">
            <a:extLst>
              <a:ext uri="{FF2B5EF4-FFF2-40B4-BE49-F238E27FC236}">
                <a16:creationId xmlns:a16="http://schemas.microsoft.com/office/drawing/2014/main" id="{CB1200BB-8112-1900-F861-59A9A1EEE78C}"/>
              </a:ext>
            </a:extLst>
          </p:cNvPr>
          <p:cNvSpPr txBox="1"/>
          <p:nvPr/>
        </p:nvSpPr>
        <p:spPr>
          <a:xfrm>
            <a:off x="873892" y="1863319"/>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9" name="TextBox 78">
            <a:extLst>
              <a:ext uri="{FF2B5EF4-FFF2-40B4-BE49-F238E27FC236}">
                <a16:creationId xmlns:a16="http://schemas.microsoft.com/office/drawing/2014/main" id="{996A07B3-319B-FDC4-E939-BB5AAD107B42}"/>
              </a:ext>
            </a:extLst>
          </p:cNvPr>
          <p:cNvSpPr txBox="1"/>
          <p:nvPr/>
        </p:nvSpPr>
        <p:spPr>
          <a:xfrm>
            <a:off x="1581879" y="2579492"/>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6532535" y="5434357"/>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7242928" y="4747237"/>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7950915" y="4031064"/>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3360309" y="5432823"/>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4070702" y="4745703"/>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4778689" y="4029530"/>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57710" y="5434357"/>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868103" y="4747237"/>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1576090" y="4029530"/>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12478</TotalTime>
  <Words>221</Words>
  <Application>Microsoft Macintosh PowerPoint</Application>
  <PresentationFormat>Widescreen</PresentationFormat>
  <Paragraphs>34</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181</cp:revision>
  <cp:lastPrinted>2024-02-20T23:48:17Z</cp:lastPrinted>
  <dcterms:created xsi:type="dcterms:W3CDTF">2021-07-07T23:54:57Z</dcterms:created>
  <dcterms:modified xsi:type="dcterms:W3CDTF">2024-05-13T15:33:17Z</dcterms:modified>
</cp:coreProperties>
</file>