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7BE371"/>
    <a:srgbClr val="FFA318"/>
    <a:srgbClr val="83F5ED"/>
    <a:srgbClr val="FFD63F"/>
    <a:srgbClr val="F5703B"/>
    <a:srgbClr val="ACECEA"/>
    <a:srgbClr val="9ACECB"/>
    <a:srgbClr val="8499A0"/>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33" autoAdjust="0"/>
    <p:restoredTop sz="96058"/>
  </p:normalViewPr>
  <p:slideViewPr>
    <p:cSldViewPr snapToGrid="0" snapToObjects="1">
      <p:cViewPr varScale="1">
        <p:scale>
          <a:sx n="128" d="100"/>
          <a:sy n="128" d="100"/>
        </p:scale>
        <p:origin x="29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83181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smartsheet.com/try-it?trp=12041&amp;utm_source=template-powerpoint&amp;utm_medium=content&amp;utm_campaign=Timeline+Fishbone+Diagram-powerpoint-12041&amp;lpa=Timeline+Fishbone+Diagram+powerpoint+12041" TargetMode="Externa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97268A-9D9A-D4BB-B542-BA592FAFB018}"/>
              </a:ext>
            </a:extLst>
          </p:cNvPr>
          <p:cNvPicPr>
            <a:picLocks noChangeAspect="1"/>
          </p:cNvPicPr>
          <p:nvPr/>
        </p:nvPicPr>
        <p:blipFill rotWithShape="1">
          <a:blip r:embed="rId3">
            <a:extLst>
              <a:ext uri="{BEBA8EAE-BF5A-486C-A8C5-ECC9F3942E4B}">
                <a14:imgProps xmlns:a14="http://schemas.microsoft.com/office/drawing/2010/main">
                  <a14:imgLayer r:embed="rId4">
                    <a14:imgEffect>
                      <a14:brightnessContrast bright="7000"/>
                    </a14:imgEffect>
                  </a14:imgLayer>
                </a14:imgProps>
              </a:ext>
            </a:extLst>
          </a:blip>
          <a:srcRect t="4090" b="4813"/>
          <a:stretch/>
        </p:blipFill>
        <p:spPr>
          <a:xfrm>
            <a:off x="1520" y="0"/>
            <a:ext cx="12190480" cy="6858000"/>
          </a:xfrm>
          <a:prstGeom prst="rect">
            <a:avLst/>
          </a:prstGeom>
        </p:spPr>
      </p:pic>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Timeline Fishbone Diagram Template</a:t>
            </a:r>
          </a:p>
        </p:txBody>
      </p:sp>
      <p:pic>
        <p:nvPicPr>
          <p:cNvPr id="33" name="Picture 32">
            <a:hlinkClick r:id="rId5"/>
            <a:extLst>
              <a:ext uri="{FF2B5EF4-FFF2-40B4-BE49-F238E27FC236}">
                <a16:creationId xmlns:a16="http://schemas.microsoft.com/office/drawing/2014/main" id="{4A18805D-093D-9D7D-D8FB-8A0263548A9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55560"/>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Use this timeline fishbone diagram to depict the chronological progression of projects or events. Marketing teams, for example, might use this template to trace the development of campaigns over several years. Project managers can highlight key milestones and deadlines within a project's lifecycle. The timeline can also be used for problem analysis, such as mapping out causal factors across various time points.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offers a color-coded system for quick year-over-year comparison. The branching points provide space for detailed annotations of significant events or stages. Additionally, the design can accommodate a range of data points without compromising readability.</a:t>
            </a: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7"/>
          <a:srcRect/>
          <a:stretch/>
        </p:blipFill>
        <p:spPr>
          <a:xfrm>
            <a:off x="5092069" y="1586554"/>
            <a:ext cx="6814487" cy="3833957"/>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226481"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78943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323217"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9886173" y="3392180"/>
            <a:ext cx="914400" cy="26517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210776"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743485" y="499157"/>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276220" y="582269"/>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9808929" y="540713"/>
            <a:ext cx="914400" cy="2660088"/>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232634"/>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80F82E6-8E2D-CED9-6F6E-DDD3ADF4DC9B}"/>
              </a:ext>
            </a:extLst>
          </p:cNvPr>
          <p:cNvSpPr txBox="1"/>
          <p:nvPr/>
        </p:nvSpPr>
        <p:spPr>
          <a:xfrm>
            <a:off x="8711649" y="3140470"/>
            <a:ext cx="1554480" cy="389513"/>
          </a:xfrm>
          <a:prstGeom prst="roundRect">
            <a:avLst>
              <a:gd name="adj" fmla="val 50000"/>
            </a:avLst>
          </a:prstGeom>
          <a:solidFill>
            <a:srgbClr val="7BE371"/>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a:r>
              <a:rPr lang="en-US" sz="1400" dirty="0">
                <a:solidFill>
                  <a:schemeClr val="tx1">
                    <a:lumMod val="65000"/>
                    <a:lumOff val="35000"/>
                  </a:schemeClr>
                </a:solidFill>
                <a:latin typeface="Century Gothic" panose="020B0502020202020204" pitchFamily="34" charset="0"/>
              </a:rPr>
              <a:t>FY</a:t>
            </a:r>
            <a:r>
              <a:rPr lang="en-US" dirty="0">
                <a:latin typeface="Century Gothic" panose="020B0502020202020204" pitchFamily="34" charset="0"/>
              </a:rPr>
              <a:t>20XX  </a:t>
            </a:r>
            <a:r>
              <a:rPr lang="en-US" sz="1400" dirty="0">
                <a:solidFill>
                  <a:schemeClr val="tx1">
                    <a:lumMod val="65000"/>
                    <a:lumOff val="35000"/>
                  </a:schemeClr>
                </a:solidFill>
                <a:latin typeface="Century Gothic" panose="020B0502020202020204" pitchFamily="34" charset="0"/>
              </a:rPr>
              <a:t>Q</a:t>
            </a:r>
            <a:r>
              <a:rPr lang="en-US" dirty="0">
                <a:latin typeface="Century Gothic" panose="020B0502020202020204" pitchFamily="34" charset="0"/>
              </a:rPr>
              <a:t>4</a:t>
            </a:r>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336720"/>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697886"/>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852152" y="3780707"/>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18" name="TextBox 17">
            <a:extLst>
              <a:ext uri="{FF2B5EF4-FFF2-40B4-BE49-F238E27FC236}">
                <a16:creationId xmlns:a16="http://schemas.microsoft.com/office/drawing/2014/main" id="{9DA6A5CD-EC77-DE89-B356-7490E0AABA43}"/>
              </a:ext>
            </a:extLst>
          </p:cNvPr>
          <p:cNvSpPr txBox="1"/>
          <p:nvPr/>
        </p:nvSpPr>
        <p:spPr>
          <a:xfrm>
            <a:off x="1274194" y="3140470"/>
            <a:ext cx="1554480" cy="389513"/>
          </a:xfrm>
          <a:prstGeom prst="roundRect">
            <a:avLst>
              <a:gd name="adj" fmla="val 50000"/>
            </a:avLst>
          </a:prstGeom>
          <a:solidFill>
            <a:srgbClr val="FFD63F"/>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a:r>
              <a:rPr lang="en-US" sz="1400" dirty="0">
                <a:solidFill>
                  <a:schemeClr val="tx1">
                    <a:lumMod val="65000"/>
                    <a:lumOff val="35000"/>
                  </a:schemeClr>
                </a:solidFill>
                <a:latin typeface="Century Gothic" panose="020B0502020202020204" pitchFamily="34" charset="0"/>
              </a:rPr>
              <a:t>FY</a:t>
            </a:r>
            <a:r>
              <a:rPr lang="en-US" dirty="0">
                <a:latin typeface="Century Gothic" panose="020B0502020202020204" pitchFamily="34" charset="0"/>
              </a:rPr>
              <a:t>20XX  </a:t>
            </a:r>
            <a:r>
              <a:rPr lang="en-US" sz="1400" dirty="0">
                <a:solidFill>
                  <a:schemeClr val="tx1">
                    <a:lumMod val="65000"/>
                    <a:lumOff val="35000"/>
                  </a:schemeClr>
                </a:solidFill>
                <a:latin typeface="Century Gothic" panose="020B0502020202020204" pitchFamily="34" charset="0"/>
              </a:rPr>
              <a:t>Q</a:t>
            </a:r>
            <a:r>
              <a:rPr lang="en-US" dirty="0">
                <a:latin typeface="Century Gothic" panose="020B0502020202020204" pitchFamily="34" charset="0"/>
              </a:rPr>
              <a:t>1</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172769" y="3780706"/>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735751" y="3780706"/>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298706" y="3780706"/>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560367" y="3903817"/>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10053346"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982302"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489747" y="3903817"/>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43CAFF4-C301-533C-CBCC-3493B675BAC3}"/>
              </a:ext>
            </a:extLst>
          </p:cNvPr>
          <p:cNvSpPr txBox="1"/>
          <p:nvPr/>
        </p:nvSpPr>
        <p:spPr>
          <a:xfrm>
            <a:off x="3695471" y="3140470"/>
            <a:ext cx="1554480" cy="389513"/>
          </a:xfrm>
          <a:prstGeom prst="roundRect">
            <a:avLst>
              <a:gd name="adj" fmla="val 50000"/>
            </a:avLst>
          </a:prstGeom>
          <a:solidFill>
            <a:srgbClr val="83F5ED"/>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a:r>
              <a:rPr lang="en-US" sz="1400" dirty="0">
                <a:solidFill>
                  <a:schemeClr val="tx1">
                    <a:lumMod val="65000"/>
                    <a:lumOff val="35000"/>
                  </a:schemeClr>
                </a:solidFill>
                <a:latin typeface="Century Gothic" panose="020B0502020202020204" pitchFamily="34" charset="0"/>
              </a:rPr>
              <a:t>FY</a:t>
            </a:r>
            <a:r>
              <a:rPr lang="en-US" dirty="0">
                <a:latin typeface="Century Gothic" panose="020B0502020202020204" pitchFamily="34" charset="0"/>
              </a:rPr>
              <a:t>20XX  </a:t>
            </a:r>
            <a:r>
              <a:rPr lang="en-US" sz="1400" dirty="0">
                <a:solidFill>
                  <a:schemeClr val="tx1">
                    <a:lumMod val="65000"/>
                    <a:lumOff val="35000"/>
                  </a:schemeClr>
                </a:solidFill>
                <a:latin typeface="Century Gothic" panose="020B0502020202020204" pitchFamily="34" charset="0"/>
              </a:rPr>
              <a:t>Q</a:t>
            </a:r>
            <a:r>
              <a:rPr lang="en-US" dirty="0">
                <a:latin typeface="Century Gothic" panose="020B0502020202020204" pitchFamily="34" charset="0"/>
              </a:rPr>
              <a:t>2</a:t>
            </a:r>
          </a:p>
        </p:txBody>
      </p:sp>
      <p:sp>
        <p:nvSpPr>
          <p:cNvPr id="4" name="TextBox 3">
            <a:extLst>
              <a:ext uri="{FF2B5EF4-FFF2-40B4-BE49-F238E27FC236}">
                <a16:creationId xmlns:a16="http://schemas.microsoft.com/office/drawing/2014/main" id="{A4185875-6607-886C-F73A-F1282C7D6251}"/>
              </a:ext>
            </a:extLst>
          </p:cNvPr>
          <p:cNvSpPr txBox="1"/>
          <p:nvPr/>
        </p:nvSpPr>
        <p:spPr>
          <a:xfrm>
            <a:off x="6232498" y="3140470"/>
            <a:ext cx="1554480" cy="389513"/>
          </a:xfrm>
          <a:prstGeom prst="roundRect">
            <a:avLst>
              <a:gd name="adj" fmla="val 50000"/>
            </a:avLst>
          </a:prstGeom>
          <a:solidFill>
            <a:srgbClr val="FFA318"/>
          </a:solidFill>
          <a:effectLst>
            <a:outerShdw blurRad="50800" dist="38100" dir="8100000" algn="tr" rotWithShape="0">
              <a:prstClr val="black">
                <a:alpha val="40000"/>
              </a:prstClr>
            </a:outerShdw>
          </a:effectLst>
        </p:spPr>
        <p:txBody>
          <a:bodyPr wrap="square" lIns="0" tIns="0" rIns="0" bIns="0" rtlCol="0" anchor="ctr" anchorCtr="0">
            <a:spAutoFit/>
          </a:bodyPr>
          <a:lstStyle/>
          <a:p>
            <a:pPr algn="ctr"/>
            <a:r>
              <a:rPr lang="en-US" sz="1400" dirty="0">
                <a:solidFill>
                  <a:schemeClr val="tx1">
                    <a:lumMod val="65000"/>
                    <a:lumOff val="35000"/>
                  </a:schemeClr>
                </a:solidFill>
                <a:latin typeface="Century Gothic" panose="020B0502020202020204" pitchFamily="34" charset="0"/>
              </a:rPr>
              <a:t>FY</a:t>
            </a:r>
            <a:r>
              <a:rPr lang="en-US" dirty="0">
                <a:latin typeface="Century Gothic" panose="020B0502020202020204" pitchFamily="34" charset="0"/>
              </a:rPr>
              <a:t>20XX  </a:t>
            </a:r>
            <a:r>
              <a:rPr lang="en-US" sz="1400" dirty="0">
                <a:solidFill>
                  <a:schemeClr val="tx1">
                    <a:lumMod val="65000"/>
                    <a:lumOff val="35000"/>
                  </a:schemeClr>
                </a:solidFill>
                <a:latin typeface="Century Gothic" panose="020B0502020202020204" pitchFamily="34" charset="0"/>
              </a:rPr>
              <a:t>Q</a:t>
            </a:r>
            <a:r>
              <a:rPr lang="en-US" dirty="0">
                <a:latin typeface="Century Gothic" panose="020B0502020202020204" pitchFamily="34" charset="0"/>
              </a:rPr>
              <a:t>3</a:t>
            </a:r>
          </a:p>
        </p:txBody>
      </p:sp>
      <p:sp>
        <p:nvSpPr>
          <p:cNvPr id="16" name="TextBox 15">
            <a:extLst>
              <a:ext uri="{FF2B5EF4-FFF2-40B4-BE49-F238E27FC236}">
                <a16:creationId xmlns:a16="http://schemas.microsoft.com/office/drawing/2014/main" id="{055D0EC7-01BF-BBC0-6690-ADAE4CD3DC69}"/>
              </a:ext>
            </a:extLst>
          </p:cNvPr>
          <p:cNvSpPr txBox="1"/>
          <p:nvPr/>
        </p:nvSpPr>
        <p:spPr>
          <a:xfrm>
            <a:off x="141202" y="55658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17" name="TextBox 16">
            <a:extLst>
              <a:ext uri="{FF2B5EF4-FFF2-40B4-BE49-F238E27FC236}">
                <a16:creationId xmlns:a16="http://schemas.microsoft.com/office/drawing/2014/main" id="{3C4A80B4-6B03-80BF-B062-6B31B853130F}"/>
              </a:ext>
            </a:extLst>
          </p:cNvPr>
          <p:cNvSpPr txBox="1"/>
          <p:nvPr/>
        </p:nvSpPr>
        <p:spPr>
          <a:xfrm>
            <a:off x="2736519" y="55658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19" name="TextBox 18">
            <a:extLst>
              <a:ext uri="{FF2B5EF4-FFF2-40B4-BE49-F238E27FC236}">
                <a16:creationId xmlns:a16="http://schemas.microsoft.com/office/drawing/2014/main" id="{9F4F3DAD-2E7B-CF3B-3BD1-62A8CA18D5D4}"/>
              </a:ext>
            </a:extLst>
          </p:cNvPr>
          <p:cNvSpPr txBox="1"/>
          <p:nvPr/>
        </p:nvSpPr>
        <p:spPr>
          <a:xfrm>
            <a:off x="5299501" y="55658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20" name="TextBox 19">
            <a:extLst>
              <a:ext uri="{FF2B5EF4-FFF2-40B4-BE49-F238E27FC236}">
                <a16:creationId xmlns:a16="http://schemas.microsoft.com/office/drawing/2014/main" id="{9170B298-6B25-75D7-BADF-C92954EC7279}"/>
              </a:ext>
            </a:extLst>
          </p:cNvPr>
          <p:cNvSpPr txBox="1"/>
          <p:nvPr/>
        </p:nvSpPr>
        <p:spPr>
          <a:xfrm>
            <a:off x="7862457" y="55658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cxnSp>
        <p:nvCxnSpPr>
          <p:cNvPr id="21" name="Straight Connector 20">
            <a:extLst>
              <a:ext uri="{FF2B5EF4-FFF2-40B4-BE49-F238E27FC236}">
                <a16:creationId xmlns:a16="http://schemas.microsoft.com/office/drawing/2014/main" id="{F7C24D4C-D00F-74F5-92C1-08FF02F7C792}"/>
              </a:ext>
            </a:extLst>
          </p:cNvPr>
          <p:cNvCxnSpPr>
            <a:cxnSpLocks/>
          </p:cNvCxnSpPr>
          <p:nvPr/>
        </p:nvCxnSpPr>
        <p:spPr>
          <a:xfrm>
            <a:off x="1780654" y="67969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F1E64DD-4FA7-DEC4-AA04-0A2EC476D914}"/>
              </a:ext>
            </a:extLst>
          </p:cNvPr>
          <p:cNvCxnSpPr>
            <a:cxnSpLocks/>
          </p:cNvCxnSpPr>
          <p:nvPr/>
        </p:nvCxnSpPr>
        <p:spPr>
          <a:xfrm>
            <a:off x="926497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7961C76-CDCD-3A69-363D-E084ECADDDBF}"/>
              </a:ext>
            </a:extLst>
          </p:cNvPr>
          <p:cNvCxnSpPr>
            <a:cxnSpLocks/>
          </p:cNvCxnSpPr>
          <p:nvPr/>
        </p:nvCxnSpPr>
        <p:spPr>
          <a:xfrm>
            <a:off x="4210507"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CDB8779-B6F3-3FE4-BA7E-5A01909F737E}"/>
              </a:ext>
            </a:extLst>
          </p:cNvPr>
          <p:cNvCxnSpPr>
            <a:cxnSpLocks/>
          </p:cNvCxnSpPr>
          <p:nvPr/>
        </p:nvCxnSpPr>
        <p:spPr>
          <a:xfrm>
            <a:off x="6704889" y="67969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AF384F9A-7589-9B1C-63CE-452D3954CD4A}"/>
              </a:ext>
            </a:extLst>
          </p:cNvPr>
          <p:cNvSpPr txBox="1"/>
          <p:nvPr/>
        </p:nvSpPr>
        <p:spPr>
          <a:xfrm>
            <a:off x="599655" y="189643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35" name="TextBox 34">
            <a:extLst>
              <a:ext uri="{FF2B5EF4-FFF2-40B4-BE49-F238E27FC236}">
                <a16:creationId xmlns:a16="http://schemas.microsoft.com/office/drawing/2014/main" id="{DC3C60DB-5ED0-430C-2ABE-C5D0A23AB26B}"/>
              </a:ext>
            </a:extLst>
          </p:cNvPr>
          <p:cNvSpPr txBox="1"/>
          <p:nvPr/>
        </p:nvSpPr>
        <p:spPr>
          <a:xfrm>
            <a:off x="3216334" y="189643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36" name="TextBox 35">
            <a:extLst>
              <a:ext uri="{FF2B5EF4-FFF2-40B4-BE49-F238E27FC236}">
                <a16:creationId xmlns:a16="http://schemas.microsoft.com/office/drawing/2014/main" id="{9A076305-4D6B-6E39-1235-0B7441F7C461}"/>
              </a:ext>
            </a:extLst>
          </p:cNvPr>
          <p:cNvSpPr txBox="1"/>
          <p:nvPr/>
        </p:nvSpPr>
        <p:spPr>
          <a:xfrm>
            <a:off x="5779316" y="189643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38" name="TextBox 37">
            <a:extLst>
              <a:ext uri="{FF2B5EF4-FFF2-40B4-BE49-F238E27FC236}">
                <a16:creationId xmlns:a16="http://schemas.microsoft.com/office/drawing/2014/main" id="{05669E0E-A5AB-B6EC-202C-D190D85212F4}"/>
              </a:ext>
            </a:extLst>
          </p:cNvPr>
          <p:cNvSpPr txBox="1"/>
          <p:nvPr/>
        </p:nvSpPr>
        <p:spPr>
          <a:xfrm>
            <a:off x="8342272" y="1896433"/>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cxnSp>
        <p:nvCxnSpPr>
          <p:cNvPr id="39" name="Straight Connector 38">
            <a:extLst>
              <a:ext uri="{FF2B5EF4-FFF2-40B4-BE49-F238E27FC236}">
                <a16:creationId xmlns:a16="http://schemas.microsoft.com/office/drawing/2014/main" id="{0D41DBCC-EB28-D096-E1D4-D1F0136FE41F}"/>
              </a:ext>
            </a:extLst>
          </p:cNvPr>
          <p:cNvCxnSpPr>
            <a:cxnSpLocks/>
          </p:cNvCxnSpPr>
          <p:nvPr/>
        </p:nvCxnSpPr>
        <p:spPr>
          <a:xfrm>
            <a:off x="2260469" y="2019543"/>
            <a:ext cx="349034"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13EA6E2-0573-00F0-63EA-00899CE4B544}"/>
              </a:ext>
            </a:extLst>
          </p:cNvPr>
          <p:cNvCxnSpPr>
            <a:cxnSpLocks/>
          </p:cNvCxnSpPr>
          <p:nvPr/>
        </p:nvCxnSpPr>
        <p:spPr>
          <a:xfrm>
            <a:off x="974479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658E4C4C-492D-3132-EE64-27ECE9E1E681}"/>
              </a:ext>
            </a:extLst>
          </p:cNvPr>
          <p:cNvCxnSpPr>
            <a:cxnSpLocks/>
          </p:cNvCxnSpPr>
          <p:nvPr/>
        </p:nvCxnSpPr>
        <p:spPr>
          <a:xfrm>
            <a:off x="4690322"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620EF76-3F74-0C3C-79BC-BB50D42F81FB}"/>
              </a:ext>
            </a:extLst>
          </p:cNvPr>
          <p:cNvCxnSpPr>
            <a:cxnSpLocks/>
          </p:cNvCxnSpPr>
          <p:nvPr/>
        </p:nvCxnSpPr>
        <p:spPr>
          <a:xfrm>
            <a:off x="7184704" y="2019543"/>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2988CEDF-1DD3-72E3-1377-B049C19CE0D7}"/>
              </a:ext>
            </a:extLst>
          </p:cNvPr>
          <p:cNvSpPr txBox="1"/>
          <p:nvPr/>
        </p:nvSpPr>
        <p:spPr>
          <a:xfrm rot="10800000" flipV="1">
            <a:off x="469440" y="4899830"/>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59" name="TextBox 58">
            <a:extLst>
              <a:ext uri="{FF2B5EF4-FFF2-40B4-BE49-F238E27FC236}">
                <a16:creationId xmlns:a16="http://schemas.microsoft.com/office/drawing/2014/main" id="{A7B73EDF-48C1-A802-475B-70D249C34FE6}"/>
              </a:ext>
            </a:extLst>
          </p:cNvPr>
          <p:cNvSpPr txBox="1"/>
          <p:nvPr/>
        </p:nvSpPr>
        <p:spPr>
          <a:xfrm rot="10800000" flipV="1">
            <a:off x="2790057" y="4899829"/>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60" name="TextBox 59">
            <a:extLst>
              <a:ext uri="{FF2B5EF4-FFF2-40B4-BE49-F238E27FC236}">
                <a16:creationId xmlns:a16="http://schemas.microsoft.com/office/drawing/2014/main" id="{C487C62C-6188-9BCB-BBE2-203ABFBBD9BF}"/>
              </a:ext>
            </a:extLst>
          </p:cNvPr>
          <p:cNvSpPr txBox="1"/>
          <p:nvPr/>
        </p:nvSpPr>
        <p:spPr>
          <a:xfrm rot="10800000" flipV="1">
            <a:off x="5353039" y="4899829"/>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sp>
        <p:nvSpPr>
          <p:cNvPr id="61" name="TextBox 60">
            <a:extLst>
              <a:ext uri="{FF2B5EF4-FFF2-40B4-BE49-F238E27FC236}">
                <a16:creationId xmlns:a16="http://schemas.microsoft.com/office/drawing/2014/main" id="{0296ABEE-C009-2344-F8A0-8E122CB9E63D}"/>
              </a:ext>
            </a:extLst>
          </p:cNvPr>
          <p:cNvSpPr txBox="1"/>
          <p:nvPr/>
        </p:nvSpPr>
        <p:spPr>
          <a:xfrm rot="10800000" flipV="1">
            <a:off x="7915994" y="4899829"/>
            <a:ext cx="1828800" cy="246221"/>
          </a:xfrm>
          <a:prstGeom prst="rect">
            <a:avLst/>
          </a:prstGeom>
          <a:noFill/>
        </p:spPr>
        <p:txBody>
          <a:bodyPr wrap="square" lIns="0" tIns="0" rIns="91440" bIns="0" rtlCol="0" anchor="t" anchorCtr="0">
            <a:spAutoFit/>
          </a:bodyPr>
          <a:lstStyle/>
          <a:p>
            <a:r>
              <a:rPr lang="en-US" sz="1600" dirty="0">
                <a:latin typeface="Century Gothic" panose="020B0502020202020204" pitchFamily="34" charset="0"/>
              </a:rPr>
              <a:t>Text</a:t>
            </a:r>
          </a:p>
        </p:txBody>
      </p:sp>
      <p:cxnSp>
        <p:nvCxnSpPr>
          <p:cNvPr id="62" name="Straight Connector 61">
            <a:extLst>
              <a:ext uri="{FF2B5EF4-FFF2-40B4-BE49-F238E27FC236}">
                <a16:creationId xmlns:a16="http://schemas.microsoft.com/office/drawing/2014/main" id="{5C51CA64-B277-B200-AA59-231971AC804A}"/>
              </a:ext>
            </a:extLst>
          </p:cNvPr>
          <p:cNvCxnSpPr>
            <a:cxnSpLocks/>
          </p:cNvCxnSpPr>
          <p:nvPr/>
        </p:nvCxnSpPr>
        <p:spPr>
          <a:xfrm>
            <a:off x="2177655" y="5022940"/>
            <a:ext cx="268307"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96B5FCE9-051C-E928-B4AA-679C7BA448F7}"/>
              </a:ext>
            </a:extLst>
          </p:cNvPr>
          <p:cNvCxnSpPr>
            <a:cxnSpLocks/>
          </p:cNvCxnSpPr>
          <p:nvPr/>
        </p:nvCxnSpPr>
        <p:spPr>
          <a:xfrm>
            <a:off x="9670634"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EA1C34B4-CB4B-0459-5430-A64BEAD91EAE}"/>
              </a:ext>
            </a:extLst>
          </p:cNvPr>
          <p:cNvCxnSpPr>
            <a:cxnSpLocks/>
          </p:cNvCxnSpPr>
          <p:nvPr/>
        </p:nvCxnSpPr>
        <p:spPr>
          <a:xfrm>
            <a:off x="4599590"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550D598-B869-563F-1961-DA339B321B89}"/>
              </a:ext>
            </a:extLst>
          </p:cNvPr>
          <p:cNvCxnSpPr>
            <a:cxnSpLocks/>
          </p:cNvCxnSpPr>
          <p:nvPr/>
        </p:nvCxnSpPr>
        <p:spPr>
          <a:xfrm>
            <a:off x="7107035" y="5022940"/>
            <a:ext cx="457200" cy="0"/>
          </a:xfrm>
          <a:prstGeom prst="line">
            <a:avLst/>
          </a:prstGeom>
          <a:ln w="41275" cap="rnd">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19B9C35-1EA5-B54A-6322-E43A8CF6028F}"/>
              </a:ext>
            </a:extLst>
          </p:cNvPr>
          <p:cNvSpPr txBox="1"/>
          <p:nvPr/>
        </p:nvSpPr>
        <p:spPr>
          <a:xfrm>
            <a:off x="-79192" y="-687906"/>
            <a:ext cx="12996539" cy="646331"/>
          </a:xfrm>
          <a:prstGeom prst="rect">
            <a:avLst/>
          </a:prstGeom>
          <a:noFill/>
          <a:effectLst/>
        </p:spPr>
        <p:txBody>
          <a:bodyPr wrap="square" rtlCol="0">
            <a:spAutoFit/>
          </a:bodyPr>
          <a:lstStyle/>
          <a:p>
            <a:r>
              <a:rPr lang="en-US" sz="3600" b="1" dirty="0">
                <a:solidFill>
                  <a:srgbClr val="2E75B6"/>
                </a:solidFill>
                <a:latin typeface="Century Gothic" panose="020B0502020202020204" pitchFamily="34" charset="0"/>
              </a:rPr>
              <a:t>PowerPoint Timeline Fishbone Diagram Template</a:t>
            </a:r>
          </a:p>
        </p:txBody>
      </p:sp>
    </p:spTree>
    <p:extLst>
      <p:ext uri="{BB962C8B-B14F-4D97-AF65-F5344CB8AC3E}">
        <p14:creationId xmlns:p14="http://schemas.microsoft.com/office/powerpoint/2010/main" val="386085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12607</TotalTime>
  <Words>251</Words>
  <Application>Microsoft Macintosh PowerPoint</Application>
  <PresentationFormat>Widescreen</PresentationFormat>
  <Paragraphs>31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193</cp:revision>
  <cp:lastPrinted>2024-02-20T23:48:17Z</cp:lastPrinted>
  <dcterms:created xsi:type="dcterms:W3CDTF">2021-07-07T23:54:57Z</dcterms:created>
  <dcterms:modified xsi:type="dcterms:W3CDTF">2024-05-13T15:19:09Z</dcterms:modified>
</cp:coreProperties>
</file>