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9"/>
    <a:srgbClr val="EC5A2E"/>
    <a:srgbClr val="61B1AD"/>
    <a:srgbClr val="B3621C"/>
    <a:srgbClr val="F8B160"/>
    <a:srgbClr val="78DBD7"/>
    <a:srgbClr val="118079"/>
    <a:srgbClr val="75C97F"/>
    <a:srgbClr val="56935D"/>
    <a:srgbClr val="C9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21" autoAdjust="0"/>
    <p:restoredTop sz="96058"/>
  </p:normalViewPr>
  <p:slideViewPr>
    <p:cSldViewPr snapToGrid="0" snapToObjects="1">
      <p:cViewPr varScale="1">
        <p:scale>
          <a:sx n="128" d="100"/>
          <a:sy n="128" d="100"/>
        </p:scale>
        <p:origin x="2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41&amp;utm_source=template-powerpoint&amp;utm_medium=content&amp;utm_campaign=Triangles+Fishbone+Diagram-powerpoint-12041&amp;lpa=Triangles+Fishbone+Diagram+powerpoint+1204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bg1"/>
            </a:gs>
            <a:gs pos="43000">
              <a:schemeClr val="accent4">
                <a:lumMod val="20000"/>
                <a:lumOff val="80000"/>
              </a:schemeClr>
            </a:gs>
            <a:gs pos="84000">
              <a:schemeClr val="accent4"/>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Triangles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791120"/>
          </a:xfrm>
          <a:prstGeom prst="rect">
            <a:avLst/>
          </a:prstGeom>
          <a:noFill/>
        </p:spPr>
        <p:txBody>
          <a:bodyPr wrap="square" rtlCol="0">
            <a:spAutoFit/>
          </a:bodyPr>
          <a:lstStyle/>
          <a:p>
            <a:pPr algn="l" rtl="0">
              <a:lnSpc>
                <a:spcPct val="150000"/>
              </a:lnSpc>
              <a:spcBef>
                <a:spcPts val="0"/>
              </a:spcBef>
              <a:spcAft>
                <a:spcPts val="0"/>
              </a:spcAft>
            </a:pPr>
            <a:r>
              <a:rPr lang="en-US" sz="1400" b="1" i="0" u="none" strike="noStrike" dirty="0">
                <a:solidFill>
                  <a:srgbClr val="000000"/>
                </a:solidFill>
                <a:effectLst/>
                <a:latin typeface="Century Gothic" panose="020B0502020202020204" pitchFamily="34" charset="0"/>
              </a:rPr>
              <a:t>When to Use This Template: </a:t>
            </a:r>
            <a:r>
              <a:rPr lang="en-US" sz="1400" i="0" u="none" strike="noStrike" dirty="0">
                <a:solidFill>
                  <a:srgbClr val="000000"/>
                </a:solidFill>
                <a:effectLst/>
                <a:latin typeface="Century Gothic" panose="020B0502020202020204" pitchFamily="34" charset="0"/>
              </a:rPr>
              <a:t>This fishbone chart is ideal for project management, strategic planning, and process improvement. Use this template to present a cause-and-effect analysis in settings such as stakeholder meetings or team debriefs.</a:t>
            </a:r>
          </a:p>
          <a:p>
            <a:pPr algn="l" rtl="0">
              <a:spcBef>
                <a:spcPts val="0"/>
              </a:spcBef>
              <a:spcAft>
                <a:spcPts val="0"/>
              </a:spcAft>
            </a:pPr>
            <a:r>
              <a:rPr lang="en-US" sz="14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400" b="1" i="0" u="none" strike="noStrike" dirty="0">
                <a:solidFill>
                  <a:srgbClr val="000000"/>
                </a:solidFill>
                <a:effectLst/>
                <a:latin typeface="Century Gothic" panose="020B0502020202020204" pitchFamily="34" charset="0"/>
              </a:rPr>
              <a:t>Notable Template Features: </a:t>
            </a:r>
            <a:r>
              <a:rPr lang="en-US" sz="1400" i="0" u="none" strike="noStrike" dirty="0">
                <a:solidFill>
                  <a:srgbClr val="000000"/>
                </a:solidFill>
                <a:effectLst/>
                <a:latin typeface="Century Gothic" panose="020B0502020202020204" pitchFamily="34" charset="0"/>
              </a:rPr>
              <a:t>This diagram incorporates triangles to differentiate between levels of hierarchy within root causes. This geometric approach adds an aesthetic dimension and assists the audience in following the flow of information from minor to major causes.</a:t>
            </a:r>
          </a:p>
          <a:p>
            <a:pPr algn="l" rtl="0">
              <a:lnSpc>
                <a:spcPct val="150000"/>
              </a:lnSpc>
              <a:spcBef>
                <a:spcPts val="0"/>
              </a:spcBef>
              <a:spcAft>
                <a:spcPts val="0"/>
              </a:spcAft>
            </a:pPr>
            <a:endPar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8441"/>
            <a:ext cx="6820954" cy="383018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Diagonal Corner Rectangle 11">
            <a:extLst>
              <a:ext uri="{FF2B5EF4-FFF2-40B4-BE49-F238E27FC236}">
                <a16:creationId xmlns:a16="http://schemas.microsoft.com/office/drawing/2014/main" id="{A67D0702-A6D0-5455-C96F-9FAA110EFC12}"/>
              </a:ext>
            </a:extLst>
          </p:cNvPr>
          <p:cNvSpPr/>
          <p:nvPr/>
        </p:nvSpPr>
        <p:spPr>
          <a:xfrm>
            <a:off x="346794" y="2465605"/>
            <a:ext cx="2501101" cy="509286"/>
          </a:xfrm>
          <a:prstGeom prst="snip2DiagRect">
            <a:avLst>
              <a:gd name="adj1" fmla="val 0"/>
              <a:gd name="adj2"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nip Diagonal Corner Rectangle 8">
            <a:extLst>
              <a:ext uri="{FF2B5EF4-FFF2-40B4-BE49-F238E27FC236}">
                <a16:creationId xmlns:a16="http://schemas.microsoft.com/office/drawing/2014/main" id="{870EA7C5-FBD1-9B69-5B77-7D94E65C8633}"/>
              </a:ext>
            </a:extLst>
          </p:cNvPr>
          <p:cNvSpPr/>
          <p:nvPr/>
        </p:nvSpPr>
        <p:spPr>
          <a:xfrm>
            <a:off x="2818486" y="1727295"/>
            <a:ext cx="2501101" cy="509286"/>
          </a:xfrm>
          <a:prstGeom prst="snip2DiagRect">
            <a:avLst>
              <a:gd name="adj1" fmla="val 0"/>
              <a:gd name="adj2" fmla="val 50000"/>
            </a:avLst>
          </a:prstGeom>
          <a:solidFill>
            <a:srgbClr val="F8B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nip Diagonal Corner Rectangle 3">
            <a:extLst>
              <a:ext uri="{FF2B5EF4-FFF2-40B4-BE49-F238E27FC236}">
                <a16:creationId xmlns:a16="http://schemas.microsoft.com/office/drawing/2014/main" id="{F77DBCD4-5090-56A1-9335-40F36B1FE31C}"/>
              </a:ext>
            </a:extLst>
          </p:cNvPr>
          <p:cNvSpPr/>
          <p:nvPr/>
        </p:nvSpPr>
        <p:spPr>
          <a:xfrm flipV="1">
            <a:off x="399617" y="3886448"/>
            <a:ext cx="2506891" cy="509286"/>
          </a:xfrm>
          <a:prstGeom prst="snip2DiagRect">
            <a:avLst>
              <a:gd name="adj1" fmla="val 0"/>
              <a:gd name="adj2" fmla="val 50000"/>
            </a:avLst>
          </a:prstGeom>
          <a:solidFill>
            <a:srgbClr val="78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nip Diagonal Corner Rectangle 1">
            <a:extLst>
              <a:ext uri="{FF2B5EF4-FFF2-40B4-BE49-F238E27FC236}">
                <a16:creationId xmlns:a16="http://schemas.microsoft.com/office/drawing/2014/main" id="{655699E6-F760-E395-C821-8DEC6033D1BF}"/>
              </a:ext>
            </a:extLst>
          </p:cNvPr>
          <p:cNvSpPr/>
          <p:nvPr/>
        </p:nvSpPr>
        <p:spPr>
          <a:xfrm flipV="1">
            <a:off x="2812395" y="4614171"/>
            <a:ext cx="2506891" cy="509286"/>
          </a:xfrm>
          <a:prstGeom prst="snip2DiagRect">
            <a:avLst>
              <a:gd name="adj1" fmla="val 0"/>
              <a:gd name="adj2" fmla="val 5000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nip Diagonal Corner Rectangle 26">
            <a:extLst>
              <a:ext uri="{FF2B5EF4-FFF2-40B4-BE49-F238E27FC236}">
                <a16:creationId xmlns:a16="http://schemas.microsoft.com/office/drawing/2014/main" id="{05087813-4960-9B41-87A6-D5266E182922}"/>
              </a:ext>
            </a:extLst>
          </p:cNvPr>
          <p:cNvSpPr/>
          <p:nvPr/>
        </p:nvSpPr>
        <p:spPr>
          <a:xfrm flipV="1">
            <a:off x="5319286" y="5301291"/>
            <a:ext cx="2506891" cy="509286"/>
          </a:xfrm>
          <a:prstGeom prst="snip2DiagRect">
            <a:avLst>
              <a:gd name="adj1" fmla="val 0"/>
              <a:gd name="adj2" fmla="val 50000"/>
            </a:avLst>
          </a:prstGeom>
          <a:solidFill>
            <a:srgbClr val="75C9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nip Diagonal Corner Rectangle 24">
            <a:extLst>
              <a:ext uri="{FF2B5EF4-FFF2-40B4-BE49-F238E27FC236}">
                <a16:creationId xmlns:a16="http://schemas.microsoft.com/office/drawing/2014/main" id="{06E7B1E2-E779-F3EC-EB74-00D468BBA3C8}"/>
              </a:ext>
            </a:extLst>
          </p:cNvPr>
          <p:cNvSpPr/>
          <p:nvPr/>
        </p:nvSpPr>
        <p:spPr>
          <a:xfrm>
            <a:off x="5325076" y="1029373"/>
            <a:ext cx="2501101" cy="509286"/>
          </a:xfrm>
          <a:prstGeom prst="snip2DiagRect">
            <a:avLst>
              <a:gd name="adj1" fmla="val 0"/>
              <a:gd name="adj2" fmla="val 50000"/>
            </a:avLst>
          </a:prstGeom>
          <a:solidFill>
            <a:srgbClr val="EC5A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7101215"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3891130" y="49017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670678"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7119281"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3901118" y="345290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682955"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0" name="Right Triangle 59">
            <a:extLst>
              <a:ext uri="{FF2B5EF4-FFF2-40B4-BE49-F238E27FC236}">
                <a16:creationId xmlns:a16="http://schemas.microsoft.com/office/drawing/2014/main" id="{8E6D2B3C-20AB-14AD-83E4-E342C51ECEED}"/>
              </a:ext>
            </a:extLst>
          </p:cNvPr>
          <p:cNvSpPr>
            <a:spLocks noChangeAspect="1"/>
          </p:cNvSpPr>
          <p:nvPr/>
        </p:nvSpPr>
        <p:spPr>
          <a:xfrm rot="5400000">
            <a:off x="6740656" y="140104"/>
            <a:ext cx="731520" cy="731520"/>
          </a:xfrm>
          <a:prstGeom prst="rtTriangle">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5470534"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180927"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888914"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61" name="Right Triangle 60">
            <a:extLst>
              <a:ext uri="{FF2B5EF4-FFF2-40B4-BE49-F238E27FC236}">
                <a16:creationId xmlns:a16="http://schemas.microsoft.com/office/drawing/2014/main" id="{8B7ED5B3-7E57-3236-71CE-0F0952EE3585}"/>
              </a:ext>
            </a:extLst>
          </p:cNvPr>
          <p:cNvSpPr>
            <a:spLocks noChangeAspect="1"/>
          </p:cNvSpPr>
          <p:nvPr/>
        </p:nvSpPr>
        <p:spPr>
          <a:xfrm rot="5400000">
            <a:off x="3524339" y="140104"/>
            <a:ext cx="731520" cy="731520"/>
          </a:xfrm>
          <a:prstGeom prst="rtTriangle">
            <a:avLst/>
          </a:prstGeom>
          <a:solidFill>
            <a:srgbClr val="B362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a:spLocks noChangeAspect="1"/>
          </p:cNvSpPr>
          <p:nvPr/>
        </p:nvSpPr>
        <p:spPr>
          <a:xfrm rot="5400000">
            <a:off x="320722" y="140104"/>
            <a:ext cx="731520" cy="731520"/>
          </a:xfrm>
          <a:prstGeom prst="r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Triangle 62">
            <a:extLst>
              <a:ext uri="{FF2B5EF4-FFF2-40B4-BE49-F238E27FC236}">
                <a16:creationId xmlns:a16="http://schemas.microsoft.com/office/drawing/2014/main" id="{F4DC6787-3067-75D4-9413-4A70462650FB}"/>
              </a:ext>
            </a:extLst>
          </p:cNvPr>
          <p:cNvSpPr>
            <a:spLocks noChangeAspect="1"/>
          </p:cNvSpPr>
          <p:nvPr/>
        </p:nvSpPr>
        <p:spPr>
          <a:xfrm>
            <a:off x="6740656" y="6013228"/>
            <a:ext cx="731520" cy="731520"/>
          </a:xfrm>
          <a:prstGeom prst="rtTriangle">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a:spLocks noChangeAspect="1"/>
          </p:cNvSpPr>
          <p:nvPr/>
        </p:nvSpPr>
        <p:spPr>
          <a:xfrm>
            <a:off x="3524339" y="6012006"/>
            <a:ext cx="731520" cy="731520"/>
          </a:xfrm>
          <a:prstGeom prst="rtTriangle">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a:spLocks noChangeAspect="1"/>
          </p:cNvSpPr>
          <p:nvPr/>
        </p:nvSpPr>
        <p:spPr>
          <a:xfrm>
            <a:off x="320722" y="6012006"/>
            <a:ext cx="731520" cy="731520"/>
          </a:xfrm>
          <a:prstGeom prst="rtTriangle">
            <a:avLst/>
          </a:prstGeom>
          <a:solidFill>
            <a:srgbClr val="1180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A3A18558-2690-884A-3199-47858BFDDAFF}"/>
              </a:ext>
            </a:extLst>
          </p:cNvPr>
          <p:cNvSpPr txBox="1"/>
          <p:nvPr/>
        </p:nvSpPr>
        <p:spPr>
          <a:xfrm>
            <a:off x="2216116" y="117773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2926509" y="186485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3634496" y="2581026"/>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068675"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358282"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349705"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5464745"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175138"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883125" y="4031064"/>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2210327" y="543282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2920720" y="474570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3628707" y="4029530"/>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074464"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364071"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343916" y="4031064"/>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cxnSp>
        <p:nvCxnSpPr>
          <p:cNvPr id="3" name="Straight Connector 2">
            <a:extLst>
              <a:ext uri="{FF2B5EF4-FFF2-40B4-BE49-F238E27FC236}">
                <a16:creationId xmlns:a16="http://schemas.microsoft.com/office/drawing/2014/main" id="{60DA1C39-E503-1BC5-98F5-686E2625E2B4}"/>
              </a:ext>
            </a:extLst>
          </p:cNvPr>
          <p:cNvCxnSpPr>
            <a:cxnSpLocks/>
          </p:cNvCxnSpPr>
          <p:nvPr/>
        </p:nvCxnSpPr>
        <p:spPr>
          <a:xfrm>
            <a:off x="682955" y="3435350"/>
            <a:ext cx="9545286" cy="0"/>
          </a:xfrm>
          <a:prstGeom prst="line">
            <a:avLst/>
          </a:prstGeom>
          <a:ln w="635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Graphic 4">
            <a:extLst>
              <a:ext uri="{FF2B5EF4-FFF2-40B4-BE49-F238E27FC236}">
                <a16:creationId xmlns:a16="http://schemas.microsoft.com/office/drawing/2014/main" id="{B68450EE-7FA4-C559-BCE0-D82123949659}"/>
              </a:ext>
            </a:extLst>
          </p:cNvPr>
          <p:cNvSpPr/>
          <p:nvPr/>
        </p:nvSpPr>
        <p:spPr>
          <a:xfrm>
            <a:off x="95376" y="2691035"/>
            <a:ext cx="739201" cy="1478814"/>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65000"/>
              <a:lumOff val="35000"/>
            </a:schemeClr>
          </a:solidFill>
          <a:ln w="8096" cap="flat">
            <a:noFill/>
            <a:prstDash val="solid"/>
            <a:miter/>
          </a:ln>
        </p:spPr>
        <p:txBody>
          <a:bodyPr rtlCol="0" anchor="ctr"/>
          <a:lstStyle/>
          <a:p>
            <a:endParaRPr lang="en-US"/>
          </a:p>
        </p:txBody>
      </p:sp>
      <p:sp>
        <p:nvSpPr>
          <p:cNvPr id="8" name="Graphic 4">
            <a:extLst>
              <a:ext uri="{FF2B5EF4-FFF2-40B4-BE49-F238E27FC236}">
                <a16:creationId xmlns:a16="http://schemas.microsoft.com/office/drawing/2014/main" id="{8395B132-D390-2030-2EEE-FD4706B80773}"/>
              </a:ext>
            </a:extLst>
          </p:cNvPr>
          <p:cNvSpPr/>
          <p:nvPr/>
        </p:nvSpPr>
        <p:spPr>
          <a:xfrm>
            <a:off x="11218716" y="2553828"/>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3A0B"/>
          </a:solidFill>
          <a:ln w="8096" cap="flat">
            <a:noFill/>
            <a:prstDash val="solid"/>
            <a:miter/>
          </a:ln>
        </p:spPr>
        <p:txBody>
          <a:bodyPr rtlCol="0" anchor="ctr"/>
          <a:lstStyle/>
          <a:p>
            <a:endParaRPr lang="en-US"/>
          </a:p>
        </p:txBody>
      </p:sp>
      <p:sp>
        <p:nvSpPr>
          <p:cNvPr id="10" name="Graphic 4">
            <a:extLst>
              <a:ext uri="{FF2B5EF4-FFF2-40B4-BE49-F238E27FC236}">
                <a16:creationId xmlns:a16="http://schemas.microsoft.com/office/drawing/2014/main" id="{648B5550-7687-FD9E-004F-FBC66142F7B6}"/>
              </a:ext>
            </a:extLst>
          </p:cNvPr>
          <p:cNvSpPr/>
          <p:nvPr/>
        </p:nvSpPr>
        <p:spPr>
          <a:xfrm>
            <a:off x="10334211" y="3439153"/>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118079"/>
          </a:solidFill>
          <a:ln w="8096" cap="flat">
            <a:noFill/>
            <a:prstDash val="solid"/>
            <a:miter/>
          </a:ln>
        </p:spPr>
        <p:txBody>
          <a:bodyPr rtlCol="0" anchor="ctr"/>
          <a:lstStyle/>
          <a:p>
            <a:endParaRPr lang="en-US"/>
          </a:p>
        </p:txBody>
      </p:sp>
      <p:sp>
        <p:nvSpPr>
          <p:cNvPr id="11" name="Graphic 4">
            <a:extLst>
              <a:ext uri="{FF2B5EF4-FFF2-40B4-BE49-F238E27FC236}">
                <a16:creationId xmlns:a16="http://schemas.microsoft.com/office/drawing/2014/main" id="{DD60D1CB-7DEB-39DC-47C7-DF8352B045F0}"/>
              </a:ext>
            </a:extLst>
          </p:cNvPr>
          <p:cNvSpPr/>
          <p:nvPr/>
        </p:nvSpPr>
        <p:spPr>
          <a:xfrm>
            <a:off x="10334211" y="1669077"/>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8107"/>
          </a:solidFill>
          <a:ln w="8096" cap="flat">
            <a:noFill/>
            <a:prstDash val="solid"/>
            <a:miter/>
          </a:ln>
        </p:spPr>
        <p:txBody>
          <a:bodyPr rtlCol="0" anchor="ctr"/>
          <a:lstStyle/>
          <a:p>
            <a:endParaRPr lang="en-US"/>
          </a:p>
        </p:txBody>
      </p:sp>
      <p:sp>
        <p:nvSpPr>
          <p:cNvPr id="17" name="Graphic 4">
            <a:extLst>
              <a:ext uri="{FF2B5EF4-FFF2-40B4-BE49-F238E27FC236}">
                <a16:creationId xmlns:a16="http://schemas.microsoft.com/office/drawing/2014/main" id="{0D2915AE-1A74-5107-0255-4568F1E4B57F}"/>
              </a:ext>
            </a:extLst>
          </p:cNvPr>
          <p:cNvSpPr/>
          <p:nvPr/>
        </p:nvSpPr>
        <p:spPr>
          <a:xfrm>
            <a:off x="165602" y="2853824"/>
            <a:ext cx="575302" cy="1150925"/>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50000"/>
              <a:lumOff val="50000"/>
            </a:schemeClr>
          </a:solidFill>
          <a:ln w="8096" cap="flat">
            <a:noFill/>
            <a:prstDash val="solid"/>
            <a:miter/>
          </a:ln>
        </p:spPr>
        <p:txBody>
          <a:bodyPr rtlCol="0" anchor="ctr"/>
          <a:lstStyle/>
          <a:p>
            <a:endParaRPr lang="en-US"/>
          </a:p>
        </p:txBody>
      </p:sp>
      <p:sp>
        <p:nvSpPr>
          <p:cNvPr id="19" name="TextBox 18">
            <a:extLst>
              <a:ext uri="{FF2B5EF4-FFF2-40B4-BE49-F238E27FC236}">
                <a16:creationId xmlns:a16="http://schemas.microsoft.com/office/drawing/2014/main" id="{9CBAB4E2-215C-6E0F-5051-9B3065A6E868}"/>
              </a:ext>
            </a:extLst>
          </p:cNvPr>
          <p:cNvSpPr txBox="1"/>
          <p:nvPr/>
        </p:nvSpPr>
        <p:spPr>
          <a:xfrm>
            <a:off x="320722" y="163416"/>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1</a:t>
            </a:r>
          </a:p>
        </p:txBody>
      </p:sp>
      <p:sp>
        <p:nvSpPr>
          <p:cNvPr id="20" name="TextBox 19">
            <a:extLst>
              <a:ext uri="{FF2B5EF4-FFF2-40B4-BE49-F238E27FC236}">
                <a16:creationId xmlns:a16="http://schemas.microsoft.com/office/drawing/2014/main" id="{8783DC70-BB67-58E8-1C36-FC6ABA820BAD}"/>
              </a:ext>
            </a:extLst>
          </p:cNvPr>
          <p:cNvSpPr txBox="1"/>
          <p:nvPr/>
        </p:nvSpPr>
        <p:spPr>
          <a:xfrm>
            <a:off x="3522710" y="141742"/>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2</a:t>
            </a:r>
          </a:p>
        </p:txBody>
      </p:sp>
      <p:sp>
        <p:nvSpPr>
          <p:cNvPr id="21" name="TextBox 20">
            <a:extLst>
              <a:ext uri="{FF2B5EF4-FFF2-40B4-BE49-F238E27FC236}">
                <a16:creationId xmlns:a16="http://schemas.microsoft.com/office/drawing/2014/main" id="{70FB04C8-CB29-FF2F-C3E6-57638F8AD414}"/>
              </a:ext>
            </a:extLst>
          </p:cNvPr>
          <p:cNvSpPr txBox="1"/>
          <p:nvPr/>
        </p:nvSpPr>
        <p:spPr>
          <a:xfrm>
            <a:off x="6743162" y="163416"/>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3</a:t>
            </a:r>
          </a:p>
        </p:txBody>
      </p:sp>
      <p:sp>
        <p:nvSpPr>
          <p:cNvPr id="22" name="TextBox 21">
            <a:extLst>
              <a:ext uri="{FF2B5EF4-FFF2-40B4-BE49-F238E27FC236}">
                <a16:creationId xmlns:a16="http://schemas.microsoft.com/office/drawing/2014/main" id="{6BB4C141-F76B-E27A-9874-CA30B5522893}"/>
              </a:ext>
            </a:extLst>
          </p:cNvPr>
          <p:cNvSpPr txBox="1"/>
          <p:nvPr/>
        </p:nvSpPr>
        <p:spPr>
          <a:xfrm>
            <a:off x="320722" y="6341084"/>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4</a:t>
            </a:r>
          </a:p>
        </p:txBody>
      </p:sp>
      <p:sp>
        <p:nvSpPr>
          <p:cNvPr id="23" name="TextBox 22">
            <a:extLst>
              <a:ext uri="{FF2B5EF4-FFF2-40B4-BE49-F238E27FC236}">
                <a16:creationId xmlns:a16="http://schemas.microsoft.com/office/drawing/2014/main" id="{88780465-69AA-3DF8-3F0F-C910664238E1}"/>
              </a:ext>
            </a:extLst>
          </p:cNvPr>
          <p:cNvSpPr txBox="1"/>
          <p:nvPr/>
        </p:nvSpPr>
        <p:spPr>
          <a:xfrm>
            <a:off x="3522710" y="6319410"/>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5</a:t>
            </a:r>
          </a:p>
        </p:txBody>
      </p:sp>
      <p:sp>
        <p:nvSpPr>
          <p:cNvPr id="24" name="TextBox 23">
            <a:extLst>
              <a:ext uri="{FF2B5EF4-FFF2-40B4-BE49-F238E27FC236}">
                <a16:creationId xmlns:a16="http://schemas.microsoft.com/office/drawing/2014/main" id="{4515DFB8-4EA8-DD8C-691D-E17450D76025}"/>
              </a:ext>
            </a:extLst>
          </p:cNvPr>
          <p:cNvSpPr txBox="1"/>
          <p:nvPr/>
        </p:nvSpPr>
        <p:spPr>
          <a:xfrm>
            <a:off x="6743162" y="6341084"/>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6</a:t>
            </a:r>
          </a:p>
        </p:txBody>
      </p:sp>
      <p:sp>
        <p:nvSpPr>
          <p:cNvPr id="13" name="Graphic 4">
            <a:extLst>
              <a:ext uri="{FF2B5EF4-FFF2-40B4-BE49-F238E27FC236}">
                <a16:creationId xmlns:a16="http://schemas.microsoft.com/office/drawing/2014/main" id="{D01DF0FB-4378-C5CB-224D-0BE7C26CF580}"/>
              </a:ext>
            </a:extLst>
          </p:cNvPr>
          <p:cNvSpPr/>
          <p:nvPr/>
        </p:nvSpPr>
        <p:spPr>
          <a:xfrm>
            <a:off x="10413591" y="1842177"/>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p:spPr>
        <p:txBody>
          <a:bodyPr rtlCol="0" anchor="ctr"/>
          <a:lstStyle/>
          <a:p>
            <a:endParaRPr lang="en-US"/>
          </a:p>
        </p:txBody>
      </p:sp>
      <p:sp>
        <p:nvSpPr>
          <p:cNvPr id="14" name="Graphic 4">
            <a:extLst>
              <a:ext uri="{FF2B5EF4-FFF2-40B4-BE49-F238E27FC236}">
                <a16:creationId xmlns:a16="http://schemas.microsoft.com/office/drawing/2014/main" id="{40A05DC5-D977-B475-B6F5-2DDFB987BCA1}"/>
              </a:ext>
            </a:extLst>
          </p:cNvPr>
          <p:cNvSpPr/>
          <p:nvPr/>
        </p:nvSpPr>
        <p:spPr>
          <a:xfrm>
            <a:off x="10420738" y="3611680"/>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61B1AD"/>
          </a:solidFill>
          <a:ln w="8096" cap="flat">
            <a:noFill/>
            <a:prstDash val="solid"/>
            <a:miter/>
          </a:ln>
        </p:spPr>
        <p:txBody>
          <a:bodyPr rtlCol="0" anchor="ctr"/>
          <a:lstStyle/>
          <a:p>
            <a:endParaRPr lang="en-US"/>
          </a:p>
        </p:txBody>
      </p:sp>
      <p:sp>
        <p:nvSpPr>
          <p:cNvPr id="15" name="Graphic 4">
            <a:extLst>
              <a:ext uri="{FF2B5EF4-FFF2-40B4-BE49-F238E27FC236}">
                <a16:creationId xmlns:a16="http://schemas.microsoft.com/office/drawing/2014/main" id="{54BF9993-5748-E158-31A1-14911C2BCBC4}"/>
              </a:ext>
            </a:extLst>
          </p:cNvPr>
          <p:cNvSpPr/>
          <p:nvPr/>
        </p:nvSpPr>
        <p:spPr>
          <a:xfrm>
            <a:off x="11298096" y="2720102"/>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FF5809"/>
          </a:solidFill>
          <a:ln w="8096" cap="flat">
            <a:noFill/>
            <a:prstDash val="solid"/>
            <a:miter/>
          </a:ln>
        </p:spPr>
        <p:txBody>
          <a:bodyPr rtlCol="0" anchor="ctr"/>
          <a:lstStyle/>
          <a:p>
            <a:endParaRPr lang="en-US"/>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12473</TotalTime>
  <Words>208</Words>
  <Application>Microsoft Macintosh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184</cp:revision>
  <cp:lastPrinted>2024-02-20T23:48:17Z</cp:lastPrinted>
  <dcterms:created xsi:type="dcterms:W3CDTF">2021-07-07T23:54:57Z</dcterms:created>
  <dcterms:modified xsi:type="dcterms:W3CDTF">2024-05-13T15:32:56Z</dcterms:modified>
</cp:coreProperties>
</file>