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4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786B"/>
    <a:srgbClr val="EDBD65"/>
    <a:srgbClr val="898CE6"/>
    <a:srgbClr val="5CCD86"/>
    <a:srgbClr val="2FB98A"/>
    <a:srgbClr val="E7DE00"/>
    <a:srgbClr val="5CDEAE"/>
    <a:srgbClr val="99D5F7"/>
    <a:srgbClr val="AA99F9"/>
    <a:srgbClr val="C0C4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61" autoAdjust="0"/>
    <p:restoredTop sz="86447"/>
  </p:normalViewPr>
  <p:slideViewPr>
    <p:cSldViewPr snapToGrid="0" snapToObjects="1">
      <p:cViewPr varScale="1">
        <p:scale>
          <a:sx n="112" d="100"/>
          <a:sy n="112" d="100"/>
        </p:scale>
        <p:origin x="904" y="19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6/12/24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42709429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6/12/24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6/12/24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6/12/24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6/12/24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6/12/24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6/12/24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6/12/24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6/12/24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40000"/>
                <a:lumOff val="60000"/>
              </a:schemeClr>
            </a:gs>
            <a:gs pos="99000">
              <a:schemeClr val="bg1">
                <a:lumMod val="9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6/12/24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smartsheet.com/try-it?trp=12079&amp;utm_source=template-powerpoint&amp;utm_medium=content&amp;utm_campaign=5-Year+Product+Strategy+Roadmap-powerpoint-12079&amp;lpa=5-Year+Product+Strategy+Roadmap+powerpoint+12079" TargetMode="Externa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32">
            <a:extLst>
              <a:ext uri="{FF2B5EF4-FFF2-40B4-BE49-F238E27FC236}">
                <a16:creationId xmlns:a16="http://schemas.microsoft.com/office/drawing/2014/main" id="{143A449B-AAB7-994A-92CE-8F48E2CA7DF6}"/>
              </a:ext>
            </a:extLst>
          </p:cNvPr>
          <p:cNvSpPr txBox="1"/>
          <p:nvPr/>
        </p:nvSpPr>
        <p:spPr>
          <a:xfrm>
            <a:off x="361008" y="353237"/>
            <a:ext cx="7747358" cy="1077218"/>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5-Year Product Strategy </a:t>
            </a:r>
            <a:br>
              <a:rPr lang="en-US" sz="3200" b="1" dirty="0">
                <a:solidFill>
                  <a:schemeClr val="tx1">
                    <a:lumMod val="65000"/>
                    <a:lumOff val="35000"/>
                  </a:schemeClr>
                </a:solidFill>
                <a:latin typeface="Century Gothic" panose="020B0502020202020204" pitchFamily="34" charset="0"/>
              </a:rPr>
            </a:br>
            <a:r>
              <a:rPr lang="en-US" sz="3200" b="1" dirty="0">
                <a:solidFill>
                  <a:schemeClr val="tx1">
                    <a:lumMod val="65000"/>
                    <a:lumOff val="35000"/>
                  </a:schemeClr>
                </a:solidFill>
                <a:latin typeface="Century Gothic" panose="020B0502020202020204" pitchFamily="34" charset="0"/>
              </a:rPr>
              <a:t>Roadmap Template</a:t>
            </a:r>
          </a:p>
        </p:txBody>
      </p:sp>
      <p:pic>
        <p:nvPicPr>
          <p:cNvPr id="5" name="Picture 4">
            <a:hlinkClick r:id="rId2"/>
            <a:extLst>
              <a:ext uri="{FF2B5EF4-FFF2-40B4-BE49-F238E27FC236}">
                <a16:creationId xmlns:a16="http://schemas.microsoft.com/office/drawing/2014/main" id="{2FE8E282-AF9E-882C-75F6-34C44CE7F1C9}"/>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8833993" y="280262"/>
            <a:ext cx="3041396" cy="604919"/>
          </a:xfrm>
          <a:prstGeom prst="rect">
            <a:avLst/>
          </a:prstGeom>
        </p:spPr>
      </p:pic>
      <p:sp>
        <p:nvSpPr>
          <p:cNvPr id="6" name="TextBox 5">
            <a:extLst>
              <a:ext uri="{FF2B5EF4-FFF2-40B4-BE49-F238E27FC236}">
                <a16:creationId xmlns:a16="http://schemas.microsoft.com/office/drawing/2014/main" id="{AC050FBD-DAC7-D341-47A4-2D3C898C78B0}"/>
              </a:ext>
            </a:extLst>
          </p:cNvPr>
          <p:cNvSpPr txBox="1"/>
          <p:nvPr/>
        </p:nvSpPr>
        <p:spPr>
          <a:xfrm>
            <a:off x="375154" y="1532147"/>
            <a:ext cx="4842306" cy="3523400"/>
          </a:xfrm>
          <a:prstGeom prst="rect">
            <a:avLst/>
          </a:prstGeom>
          <a:noFill/>
        </p:spPr>
        <p:txBody>
          <a:bodyPr wrap="square" rtlCol="0">
            <a:spAutoFit/>
          </a:bodyPr>
          <a:lstStyle/>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When to Use This Template: </a:t>
            </a:r>
            <a:r>
              <a:rPr lang="en-US" sz="1600" b="0" i="0" u="none" strike="noStrike" dirty="0">
                <a:solidFill>
                  <a:srgbClr val="000000"/>
                </a:solidFill>
                <a:effectLst/>
                <a:latin typeface="Century Gothic" panose="020B0502020202020204" pitchFamily="34" charset="0"/>
              </a:rPr>
              <a:t>Senior management and strategic planners can outline and communicate long-term strategic goals and major themes over a five-year period.</a:t>
            </a:r>
          </a:p>
          <a:p>
            <a:pPr algn="l" rtl="0">
              <a:lnSpc>
                <a:spcPct val="150000"/>
              </a:lnSpc>
              <a:spcBef>
                <a:spcPts val="0"/>
              </a:spcBef>
              <a:spcAft>
                <a:spcPts val="1200"/>
              </a:spcAft>
            </a:pPr>
            <a:r>
              <a:rPr lang="en-US" sz="1600" b="1" i="0" u="none" strike="noStrike" dirty="0">
                <a:solidFill>
                  <a:srgbClr val="000000"/>
                </a:solidFill>
                <a:effectLst/>
                <a:latin typeface="Century Gothic" panose="020B0502020202020204" pitchFamily="34" charset="0"/>
              </a:rPr>
              <a:t>Notable Template Features: </a:t>
            </a:r>
            <a:r>
              <a:rPr lang="en-US" sz="1600" b="0" i="0" u="none" strike="noStrike" dirty="0">
                <a:solidFill>
                  <a:srgbClr val="000000"/>
                </a:solidFill>
                <a:effectLst/>
                <a:latin typeface="Century Gothic" panose="020B0502020202020204" pitchFamily="34" charset="0"/>
              </a:rPr>
              <a:t>This template provides a high-level overview of strategic initiatives, ideal for long-term planning and vision alignment.</a:t>
            </a:r>
          </a:p>
        </p:txBody>
      </p:sp>
      <p:pic>
        <p:nvPicPr>
          <p:cNvPr id="11" name="Picture 10">
            <a:extLst>
              <a:ext uri="{FF2B5EF4-FFF2-40B4-BE49-F238E27FC236}">
                <a16:creationId xmlns:a16="http://schemas.microsoft.com/office/drawing/2014/main" id="{CEC5B9B1-F534-605E-1171-1AA7CFA75AA2}"/>
              </a:ext>
            </a:extLst>
          </p:cNvPr>
          <p:cNvPicPr>
            <a:picLocks noChangeAspect="1"/>
          </p:cNvPicPr>
          <p:nvPr/>
        </p:nvPicPr>
        <p:blipFill>
          <a:blip r:embed="rId4"/>
          <a:srcRect/>
          <a:stretch/>
        </p:blipFill>
        <p:spPr>
          <a:xfrm>
            <a:off x="5514628" y="1689254"/>
            <a:ext cx="6360761" cy="3571775"/>
          </a:xfrm>
          <a:prstGeom prst="rect">
            <a:avLst/>
          </a:prstGeom>
          <a:ln w="3175">
            <a:solidFill>
              <a:schemeClr val="tx1">
                <a:lumMod val="65000"/>
                <a:lumOff val="35000"/>
              </a:schemeClr>
            </a:solidFill>
          </a:ln>
          <a:effectLst>
            <a:outerShdw blurRad="63500" dist="25400" dir="5400000" algn="ctr" rotWithShape="0">
              <a:srgbClr val="000000">
                <a:alpha val="43137"/>
              </a:srgbClr>
            </a:outerShdw>
          </a:effectLst>
        </p:spPr>
      </p:pic>
    </p:spTree>
    <p:extLst>
      <p:ext uri="{BB962C8B-B14F-4D97-AF65-F5344CB8AC3E}">
        <p14:creationId xmlns:p14="http://schemas.microsoft.com/office/powerpoint/2010/main" val="192531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85F6A6D-7596-340E-2748-FBA46515864B}"/>
              </a:ext>
            </a:extLst>
          </p:cNvPr>
          <p:cNvSpPr txBox="1"/>
          <p:nvPr/>
        </p:nvSpPr>
        <p:spPr>
          <a:xfrm>
            <a:off x="6146073" y="6307517"/>
            <a:ext cx="5752721" cy="369332"/>
          </a:xfrm>
          <a:prstGeom prst="rect">
            <a:avLst/>
          </a:prstGeom>
          <a:noFill/>
        </p:spPr>
        <p:txBody>
          <a:bodyPr wrap="square" rtlCol="0">
            <a:spAutoFit/>
          </a:bodyPr>
          <a:lstStyle/>
          <a:p>
            <a:pPr algn="r"/>
            <a:r>
              <a:rPr lang="en-US" dirty="0">
                <a:solidFill>
                  <a:schemeClr val="tx1">
                    <a:lumMod val="65000"/>
                    <a:lumOff val="35000"/>
                  </a:schemeClr>
                </a:solidFill>
                <a:latin typeface="Century Gothic" panose="020B0502020202020204" pitchFamily="34" charset="0"/>
              </a:rPr>
              <a:t>5-Year Product Strategy Roadmap</a:t>
            </a:r>
          </a:p>
        </p:txBody>
      </p:sp>
      <p:graphicFrame>
        <p:nvGraphicFramePr>
          <p:cNvPr id="12" name="Table 2">
            <a:extLst>
              <a:ext uri="{FF2B5EF4-FFF2-40B4-BE49-F238E27FC236}">
                <a16:creationId xmlns:a16="http://schemas.microsoft.com/office/drawing/2014/main" id="{0F9FCB69-7104-6C93-4E70-78923C808369}"/>
              </a:ext>
            </a:extLst>
          </p:cNvPr>
          <p:cNvGraphicFramePr>
            <a:graphicFrameLocks noGrp="1"/>
          </p:cNvGraphicFramePr>
          <p:nvPr>
            <p:extLst>
              <p:ext uri="{D42A27DB-BD31-4B8C-83A1-F6EECF244321}">
                <p14:modId xmlns:p14="http://schemas.microsoft.com/office/powerpoint/2010/main" val="1971438644"/>
              </p:ext>
            </p:extLst>
          </p:nvPr>
        </p:nvGraphicFramePr>
        <p:xfrm>
          <a:off x="327120" y="307818"/>
          <a:ext cx="11571671" cy="5845477"/>
        </p:xfrm>
        <a:graphic>
          <a:graphicData uri="http://schemas.openxmlformats.org/drawingml/2006/table">
            <a:tbl>
              <a:tblPr firstRow="1">
                <a:tableStyleId>{5C22544A-7EE6-4342-B048-85BDC9FD1C3A}</a:tableStyleId>
              </a:tblPr>
              <a:tblGrid>
                <a:gridCol w="1245551">
                  <a:extLst>
                    <a:ext uri="{9D8B030D-6E8A-4147-A177-3AD203B41FA5}">
                      <a16:colId xmlns:a16="http://schemas.microsoft.com/office/drawing/2014/main" val="602210714"/>
                    </a:ext>
                  </a:extLst>
                </a:gridCol>
                <a:gridCol w="2065224">
                  <a:extLst>
                    <a:ext uri="{9D8B030D-6E8A-4147-A177-3AD203B41FA5}">
                      <a16:colId xmlns:a16="http://schemas.microsoft.com/office/drawing/2014/main" val="1817390762"/>
                    </a:ext>
                  </a:extLst>
                </a:gridCol>
                <a:gridCol w="2065224">
                  <a:extLst>
                    <a:ext uri="{9D8B030D-6E8A-4147-A177-3AD203B41FA5}">
                      <a16:colId xmlns:a16="http://schemas.microsoft.com/office/drawing/2014/main" val="1546263835"/>
                    </a:ext>
                  </a:extLst>
                </a:gridCol>
                <a:gridCol w="2065224">
                  <a:extLst>
                    <a:ext uri="{9D8B030D-6E8A-4147-A177-3AD203B41FA5}">
                      <a16:colId xmlns:a16="http://schemas.microsoft.com/office/drawing/2014/main" val="187052363"/>
                    </a:ext>
                  </a:extLst>
                </a:gridCol>
                <a:gridCol w="2065224">
                  <a:extLst>
                    <a:ext uri="{9D8B030D-6E8A-4147-A177-3AD203B41FA5}">
                      <a16:colId xmlns:a16="http://schemas.microsoft.com/office/drawing/2014/main" val="745651107"/>
                    </a:ext>
                  </a:extLst>
                </a:gridCol>
                <a:gridCol w="2065224">
                  <a:extLst>
                    <a:ext uri="{9D8B030D-6E8A-4147-A177-3AD203B41FA5}">
                      <a16:colId xmlns:a16="http://schemas.microsoft.com/office/drawing/2014/main" val="3183355484"/>
                    </a:ext>
                  </a:extLst>
                </a:gridCol>
              </a:tblGrid>
              <a:tr h="564949">
                <a:tc>
                  <a:txBody>
                    <a:bodyPr/>
                    <a:lstStyle/>
                    <a:p>
                      <a:pPr algn="ctr">
                        <a:lnSpc>
                          <a:spcPct val="100000"/>
                        </a:lnSpc>
                      </a:pPr>
                      <a:endParaRPr lang="en-US" sz="1600" dirty="0">
                        <a:solidFill>
                          <a:schemeClr val="tx1"/>
                        </a:solidFill>
                        <a:latin typeface="Century Gothic" panose="020B0502020202020204" pitchFamily="34" charset="0"/>
                      </a:endParaRPr>
                    </a:p>
                  </a:txBody>
                  <a:tcPr anchor="ctr">
                    <a:lnL w="6350" cap="flat" cmpd="sng" algn="ctr">
                      <a:noFill/>
                      <a:prstDash val="solid"/>
                      <a:round/>
                      <a:headEnd type="none" w="med" len="med"/>
                      <a:tailEnd type="none" w="med" len="med"/>
                    </a:lnL>
                    <a:lnR w="57150" cap="flat" cmpd="sng" algn="ctr">
                      <a:solidFill>
                        <a:schemeClr val="bg1"/>
                      </a:solidFill>
                      <a:prstDash val="solid"/>
                      <a:round/>
                      <a:headEnd type="none" w="med" len="med"/>
                      <a:tailEnd type="none" w="med" len="med"/>
                    </a:lnR>
                    <a:lnT w="3175" cap="flat" cmpd="sng" algn="ctr">
                      <a:no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alpha val="0"/>
                      </a:schemeClr>
                    </a:solidFill>
                  </a:tcPr>
                </a:tc>
                <a:tc>
                  <a:txBody>
                    <a:bodyPr/>
                    <a:lstStyle/>
                    <a:p>
                      <a:pPr algn="ctr">
                        <a:lnSpc>
                          <a:spcPct val="100000"/>
                        </a:lnSpc>
                      </a:pPr>
                      <a:r>
                        <a:rPr lang="en-US" sz="1600" dirty="0">
                          <a:solidFill>
                            <a:schemeClr val="bg1"/>
                          </a:solidFill>
                          <a:latin typeface="Century Gothic" panose="020B0502020202020204" pitchFamily="34" charset="0"/>
                        </a:rPr>
                        <a:t>20XX</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a:lnSpc>
                          <a:spcPct val="100000"/>
                        </a:lnSpc>
                      </a:pPr>
                      <a:r>
                        <a:rPr lang="en-US" sz="1600" dirty="0">
                          <a:solidFill>
                            <a:schemeClr val="bg1"/>
                          </a:solidFill>
                          <a:latin typeface="Century Gothic" panose="020B0502020202020204" pitchFamily="34" charset="0"/>
                        </a:rPr>
                        <a:t>20XX</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a:lnSpc>
                          <a:spcPct val="100000"/>
                        </a:lnSpc>
                      </a:pPr>
                      <a:r>
                        <a:rPr lang="en-US" sz="1600" dirty="0">
                          <a:solidFill>
                            <a:schemeClr val="bg1"/>
                          </a:solidFill>
                          <a:latin typeface="Century Gothic" panose="020B0502020202020204" pitchFamily="34" charset="0"/>
                        </a:rPr>
                        <a:t>20XX</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ctr">
                        <a:lnSpc>
                          <a:spcPct val="100000"/>
                        </a:lnSpc>
                      </a:pPr>
                      <a:r>
                        <a:rPr lang="en-US" sz="1600" dirty="0">
                          <a:solidFill>
                            <a:schemeClr val="bg1"/>
                          </a:solidFill>
                          <a:latin typeface="Century Gothic" panose="020B0502020202020204" pitchFamily="34" charset="0"/>
                        </a:rPr>
                        <a:t>20XX</a:t>
                      </a:r>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lumMod val="7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bg1"/>
                          </a:solidFill>
                          <a:latin typeface="Century Gothic" panose="020B0502020202020204" pitchFamily="34" charset="0"/>
                        </a:rPr>
                        <a:t>20XX</a:t>
                      </a:r>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427613129"/>
                  </a:ext>
                </a:extLst>
              </a:tr>
              <a:tr h="1320132">
                <a:tc>
                  <a:txBody>
                    <a:bodyPr/>
                    <a:lstStyle/>
                    <a:p>
                      <a:pPr algn="ctr">
                        <a:lnSpc>
                          <a:spcPct val="100000"/>
                        </a:lnSpc>
                      </a:pPr>
                      <a:r>
                        <a:rPr lang="en-US" sz="1600" b="1" dirty="0">
                          <a:solidFill>
                            <a:schemeClr val="bg1"/>
                          </a:solidFill>
                          <a:latin typeface="Century Gothic" panose="020B0502020202020204" pitchFamily="34" charset="0"/>
                        </a:rPr>
                        <a:t>Theme 1</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2FB98A">
                        <a:alpha val="85490"/>
                      </a:srgb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50151"/>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alpha val="50151"/>
                      </a:schemeClr>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alpha val="50151"/>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75000"/>
                        <a:alpha val="50151"/>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50000"/>
                        <a:alpha val="50151"/>
                      </a:schemeClr>
                    </a:solidFill>
                  </a:tcPr>
                </a:tc>
                <a:extLst>
                  <a:ext uri="{0D108BD9-81ED-4DB2-BD59-A6C34878D82A}">
                    <a16:rowId xmlns:a16="http://schemas.microsoft.com/office/drawing/2014/main" val="2965858687"/>
                  </a:ext>
                </a:extLst>
              </a:tr>
              <a:tr h="1320132">
                <a:tc>
                  <a:txBody>
                    <a:bodyPr/>
                    <a:lstStyle/>
                    <a:p>
                      <a:pPr algn="ctr">
                        <a:lnSpc>
                          <a:spcPct val="100000"/>
                        </a:lnSpc>
                      </a:pPr>
                      <a:r>
                        <a:rPr lang="en-US" sz="1600" b="1" dirty="0">
                          <a:solidFill>
                            <a:schemeClr val="bg1"/>
                          </a:solidFill>
                          <a:latin typeface="Century Gothic" panose="020B0502020202020204" pitchFamily="34" charset="0"/>
                        </a:rPr>
                        <a:t>Theme 2</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898CE6">
                        <a:alpha val="93333"/>
                      </a:srgb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50151"/>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alpha val="50151"/>
                      </a:schemeClr>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alpha val="50151"/>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75000"/>
                        <a:alpha val="50151"/>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50000"/>
                        <a:alpha val="50151"/>
                      </a:schemeClr>
                    </a:solidFill>
                  </a:tcPr>
                </a:tc>
                <a:extLst>
                  <a:ext uri="{0D108BD9-81ED-4DB2-BD59-A6C34878D82A}">
                    <a16:rowId xmlns:a16="http://schemas.microsoft.com/office/drawing/2014/main" val="4200816345"/>
                  </a:ext>
                </a:extLst>
              </a:tr>
              <a:tr h="1320132">
                <a:tc>
                  <a:txBody>
                    <a:bodyPr/>
                    <a:lstStyle/>
                    <a:p>
                      <a:pPr algn="ctr">
                        <a:lnSpc>
                          <a:spcPct val="100000"/>
                        </a:lnSpc>
                      </a:pPr>
                      <a:r>
                        <a:rPr lang="en-US" sz="1600" b="1" dirty="0">
                          <a:solidFill>
                            <a:schemeClr val="bg1"/>
                          </a:solidFill>
                          <a:latin typeface="Century Gothic" panose="020B0502020202020204" pitchFamily="34" charset="0"/>
                        </a:rPr>
                        <a:t>Theme 3</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DBD65"/>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50151"/>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alpha val="50151"/>
                      </a:schemeClr>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alpha val="50151"/>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75000"/>
                        <a:alpha val="50151"/>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50000"/>
                        <a:alpha val="50151"/>
                      </a:schemeClr>
                    </a:solidFill>
                  </a:tcPr>
                </a:tc>
                <a:extLst>
                  <a:ext uri="{0D108BD9-81ED-4DB2-BD59-A6C34878D82A}">
                    <a16:rowId xmlns:a16="http://schemas.microsoft.com/office/drawing/2014/main" val="992502013"/>
                  </a:ext>
                </a:extLst>
              </a:tr>
              <a:tr h="132013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latin typeface="Century Gothic" panose="020B0502020202020204" pitchFamily="34" charset="0"/>
                        </a:rPr>
                        <a:t>Theme 4</a:t>
                      </a: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A786B"/>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alpha val="50151"/>
                      </a:schemeClr>
                    </a:solidFill>
                  </a:tcPr>
                </a:tc>
                <a:tc>
                  <a:txBody>
                    <a:bodyPr/>
                    <a:lstStyle/>
                    <a:p>
                      <a:pPr algn="l">
                        <a:lnSpc>
                          <a:spcPct val="100000"/>
                        </a:lnSpc>
                      </a:pPr>
                      <a:endParaRPr lang="en-US" sz="1000" dirty="0">
                        <a:solidFill>
                          <a:schemeClr val="tx1"/>
                        </a:solidFill>
                        <a:latin typeface="Century Gothic" panose="020B0502020202020204" pitchFamily="34"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alpha val="50151"/>
                      </a:schemeClr>
                    </a:solidFill>
                  </a:tcPr>
                </a:tc>
                <a:tc>
                  <a:txBody>
                    <a:bodyPr/>
                    <a:lstStyle/>
                    <a:p>
                      <a:pPr>
                        <a:lnSpc>
                          <a:spcPct val="100000"/>
                        </a:lnSpc>
                      </a:pPr>
                      <a:endParaRPr lang="en-US" sz="1000" dirty="0">
                        <a:solidFill>
                          <a:schemeClr val="tx1"/>
                        </a:solidFill>
                        <a:latin typeface="Century Gothic" panose="020B0502020202020204" pitchFamily="34" charset="0"/>
                      </a:endParaRPr>
                    </a:p>
                  </a:txBody>
                  <a:tcPr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alpha val="50151"/>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75000"/>
                        <a:alpha val="50151"/>
                      </a:schemeClr>
                    </a:solidFill>
                  </a:tcPr>
                </a:tc>
                <a:tc>
                  <a:txBody>
                    <a:bodyPr/>
                    <a:lstStyle/>
                    <a:p>
                      <a:pPr marL="0" algn="ctr" defTabSz="914400" rtl="0" eaLnBrk="1" latinLnBrk="0" hangingPunct="1">
                        <a:lnSpc>
                          <a:spcPct val="100000"/>
                        </a:lnSpc>
                      </a:pPr>
                      <a:endParaRPr lang="en-US" sz="1000" kern="1200" dirty="0">
                        <a:solidFill>
                          <a:schemeClr val="tx1"/>
                        </a:solidFill>
                        <a:latin typeface="Century Gothic" panose="020B0502020202020204" pitchFamily="34" charset="0"/>
                        <a:ea typeface="+mn-ea"/>
                        <a:cs typeface="+mn-cs"/>
                      </a:endParaRPr>
                    </a:p>
                  </a:txBody>
                  <a:tcPr marL="0" marR="0" marT="0" marB="0" anchor="ctr">
                    <a:lnL w="5715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571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50000"/>
                        <a:alpha val="50151"/>
                      </a:schemeClr>
                    </a:solidFill>
                  </a:tcPr>
                </a:tc>
                <a:extLst>
                  <a:ext uri="{0D108BD9-81ED-4DB2-BD59-A6C34878D82A}">
                    <a16:rowId xmlns:a16="http://schemas.microsoft.com/office/drawing/2014/main" val="1682252200"/>
                  </a:ext>
                </a:extLst>
              </a:tr>
            </a:tbl>
          </a:graphicData>
        </a:graphic>
      </p:graphicFrame>
      <p:sp>
        <p:nvSpPr>
          <p:cNvPr id="2" name="Rectangle 1">
            <a:extLst>
              <a:ext uri="{FF2B5EF4-FFF2-40B4-BE49-F238E27FC236}">
                <a16:creationId xmlns:a16="http://schemas.microsoft.com/office/drawing/2014/main" id="{C1872241-8ABC-2675-C21F-E0FB4F7AD3E2}"/>
              </a:ext>
            </a:extLst>
          </p:cNvPr>
          <p:cNvSpPr/>
          <p:nvPr/>
        </p:nvSpPr>
        <p:spPr>
          <a:xfrm>
            <a:off x="1785150" y="970889"/>
            <a:ext cx="1766942" cy="316684"/>
          </a:xfrm>
          <a:prstGeom prst="rect">
            <a:avLst/>
          </a:prstGeom>
          <a:solidFill>
            <a:srgbClr val="2FB98A"/>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3" name="Rectangle 2">
            <a:extLst>
              <a:ext uri="{FF2B5EF4-FFF2-40B4-BE49-F238E27FC236}">
                <a16:creationId xmlns:a16="http://schemas.microsoft.com/office/drawing/2014/main" id="{FC43F897-8AB7-A070-4B4B-4640C6550861}"/>
              </a:ext>
            </a:extLst>
          </p:cNvPr>
          <p:cNvSpPr/>
          <p:nvPr/>
        </p:nvSpPr>
        <p:spPr>
          <a:xfrm>
            <a:off x="3769201" y="970889"/>
            <a:ext cx="1766942" cy="316684"/>
          </a:xfrm>
          <a:prstGeom prst="rect">
            <a:avLst/>
          </a:prstGeom>
          <a:solidFill>
            <a:srgbClr val="2FB98A"/>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4" name="Rectangle 3">
            <a:extLst>
              <a:ext uri="{FF2B5EF4-FFF2-40B4-BE49-F238E27FC236}">
                <a16:creationId xmlns:a16="http://schemas.microsoft.com/office/drawing/2014/main" id="{BDF1F7CE-879A-30E1-2810-8B4F66E373B3}"/>
              </a:ext>
            </a:extLst>
          </p:cNvPr>
          <p:cNvSpPr/>
          <p:nvPr/>
        </p:nvSpPr>
        <p:spPr>
          <a:xfrm>
            <a:off x="3763927" y="1371031"/>
            <a:ext cx="2197934" cy="316684"/>
          </a:xfrm>
          <a:prstGeom prst="rect">
            <a:avLst/>
          </a:prstGeom>
          <a:solidFill>
            <a:srgbClr val="2FB98A"/>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7" name="Rectangle 6">
            <a:extLst>
              <a:ext uri="{FF2B5EF4-FFF2-40B4-BE49-F238E27FC236}">
                <a16:creationId xmlns:a16="http://schemas.microsoft.com/office/drawing/2014/main" id="{60D18E93-294F-8776-F5C1-64E146A1B107}"/>
              </a:ext>
            </a:extLst>
          </p:cNvPr>
          <p:cNvSpPr/>
          <p:nvPr/>
        </p:nvSpPr>
        <p:spPr>
          <a:xfrm>
            <a:off x="2006852" y="1761808"/>
            <a:ext cx="2197935" cy="316684"/>
          </a:xfrm>
          <a:prstGeom prst="rect">
            <a:avLst/>
          </a:prstGeom>
          <a:solidFill>
            <a:srgbClr val="2FB98A"/>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8" name="Rectangle 7">
            <a:extLst>
              <a:ext uri="{FF2B5EF4-FFF2-40B4-BE49-F238E27FC236}">
                <a16:creationId xmlns:a16="http://schemas.microsoft.com/office/drawing/2014/main" id="{970F25AB-FEA1-D250-D444-1350F51AE4CB}"/>
              </a:ext>
            </a:extLst>
          </p:cNvPr>
          <p:cNvSpPr/>
          <p:nvPr/>
        </p:nvSpPr>
        <p:spPr>
          <a:xfrm>
            <a:off x="6655858" y="980406"/>
            <a:ext cx="3022295" cy="316684"/>
          </a:xfrm>
          <a:prstGeom prst="rect">
            <a:avLst/>
          </a:prstGeom>
          <a:solidFill>
            <a:srgbClr val="2FB98A"/>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9" name="Rectangle 8">
            <a:extLst>
              <a:ext uri="{FF2B5EF4-FFF2-40B4-BE49-F238E27FC236}">
                <a16:creationId xmlns:a16="http://schemas.microsoft.com/office/drawing/2014/main" id="{A01DC025-C608-24F1-3A83-DBB956C47A43}"/>
              </a:ext>
            </a:extLst>
          </p:cNvPr>
          <p:cNvSpPr/>
          <p:nvPr/>
        </p:nvSpPr>
        <p:spPr>
          <a:xfrm>
            <a:off x="6301110" y="1359848"/>
            <a:ext cx="3244343" cy="316684"/>
          </a:xfrm>
          <a:prstGeom prst="rect">
            <a:avLst/>
          </a:prstGeom>
          <a:solidFill>
            <a:srgbClr val="2FB98A"/>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10" name="Rectangle 9">
            <a:extLst>
              <a:ext uri="{FF2B5EF4-FFF2-40B4-BE49-F238E27FC236}">
                <a16:creationId xmlns:a16="http://schemas.microsoft.com/office/drawing/2014/main" id="{3EE1980B-25B5-9E3B-4272-6F4492F05B55}"/>
              </a:ext>
            </a:extLst>
          </p:cNvPr>
          <p:cNvSpPr/>
          <p:nvPr/>
        </p:nvSpPr>
        <p:spPr>
          <a:xfrm>
            <a:off x="8752089" y="1757489"/>
            <a:ext cx="2197934" cy="316684"/>
          </a:xfrm>
          <a:prstGeom prst="rect">
            <a:avLst/>
          </a:prstGeom>
          <a:solidFill>
            <a:srgbClr val="2FB98A"/>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11" name="Rectangle 10">
            <a:extLst>
              <a:ext uri="{FF2B5EF4-FFF2-40B4-BE49-F238E27FC236}">
                <a16:creationId xmlns:a16="http://schemas.microsoft.com/office/drawing/2014/main" id="{0673A557-C390-3996-5717-FE831F92757C}"/>
              </a:ext>
            </a:extLst>
          </p:cNvPr>
          <p:cNvSpPr/>
          <p:nvPr/>
        </p:nvSpPr>
        <p:spPr>
          <a:xfrm>
            <a:off x="10398369" y="1359848"/>
            <a:ext cx="1363281" cy="316684"/>
          </a:xfrm>
          <a:prstGeom prst="rect">
            <a:avLst/>
          </a:prstGeom>
          <a:solidFill>
            <a:srgbClr val="2FB98A"/>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54" name="Rectangle 53">
            <a:extLst>
              <a:ext uri="{FF2B5EF4-FFF2-40B4-BE49-F238E27FC236}">
                <a16:creationId xmlns:a16="http://schemas.microsoft.com/office/drawing/2014/main" id="{819E51E8-2258-5182-E0F8-13E669CE5CA6}"/>
              </a:ext>
            </a:extLst>
          </p:cNvPr>
          <p:cNvSpPr/>
          <p:nvPr/>
        </p:nvSpPr>
        <p:spPr>
          <a:xfrm>
            <a:off x="1785150" y="2294311"/>
            <a:ext cx="1438696" cy="316684"/>
          </a:xfrm>
          <a:prstGeom prst="rect">
            <a:avLst/>
          </a:prstGeom>
          <a:solidFill>
            <a:srgbClr val="898CE6"/>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55" name="Rectangle 54">
            <a:extLst>
              <a:ext uri="{FF2B5EF4-FFF2-40B4-BE49-F238E27FC236}">
                <a16:creationId xmlns:a16="http://schemas.microsoft.com/office/drawing/2014/main" id="{7E780531-1DA5-C8F6-E5C9-00FF82C5CF8F}"/>
              </a:ext>
            </a:extLst>
          </p:cNvPr>
          <p:cNvSpPr/>
          <p:nvPr/>
        </p:nvSpPr>
        <p:spPr>
          <a:xfrm>
            <a:off x="3769201" y="2294311"/>
            <a:ext cx="2192660" cy="316684"/>
          </a:xfrm>
          <a:prstGeom prst="rect">
            <a:avLst/>
          </a:prstGeom>
          <a:solidFill>
            <a:srgbClr val="898CE6"/>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57" name="Rectangle 56">
            <a:extLst>
              <a:ext uri="{FF2B5EF4-FFF2-40B4-BE49-F238E27FC236}">
                <a16:creationId xmlns:a16="http://schemas.microsoft.com/office/drawing/2014/main" id="{75E4A55A-7A45-F352-C0F9-910DD10A0D87}"/>
              </a:ext>
            </a:extLst>
          </p:cNvPr>
          <p:cNvSpPr/>
          <p:nvPr/>
        </p:nvSpPr>
        <p:spPr>
          <a:xfrm>
            <a:off x="1785150" y="3085230"/>
            <a:ext cx="4870708" cy="316684"/>
          </a:xfrm>
          <a:prstGeom prst="rect">
            <a:avLst/>
          </a:prstGeom>
          <a:solidFill>
            <a:srgbClr val="898CE6"/>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58" name="Rectangle 57">
            <a:extLst>
              <a:ext uri="{FF2B5EF4-FFF2-40B4-BE49-F238E27FC236}">
                <a16:creationId xmlns:a16="http://schemas.microsoft.com/office/drawing/2014/main" id="{BF14651A-BEDD-C5AE-79DB-138911DC9C0F}"/>
              </a:ext>
            </a:extLst>
          </p:cNvPr>
          <p:cNvSpPr/>
          <p:nvPr/>
        </p:nvSpPr>
        <p:spPr>
          <a:xfrm>
            <a:off x="6507216" y="2303828"/>
            <a:ext cx="2244873" cy="316684"/>
          </a:xfrm>
          <a:prstGeom prst="rect">
            <a:avLst/>
          </a:prstGeom>
          <a:solidFill>
            <a:srgbClr val="898CE6"/>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59" name="Rectangle 58">
            <a:extLst>
              <a:ext uri="{FF2B5EF4-FFF2-40B4-BE49-F238E27FC236}">
                <a16:creationId xmlns:a16="http://schemas.microsoft.com/office/drawing/2014/main" id="{C6FBF9AE-6F18-6040-D7F6-D736347BD55C}"/>
              </a:ext>
            </a:extLst>
          </p:cNvPr>
          <p:cNvSpPr/>
          <p:nvPr/>
        </p:nvSpPr>
        <p:spPr>
          <a:xfrm>
            <a:off x="6981542" y="2683270"/>
            <a:ext cx="2563911" cy="316684"/>
          </a:xfrm>
          <a:prstGeom prst="rect">
            <a:avLst/>
          </a:prstGeom>
          <a:solidFill>
            <a:srgbClr val="898CE6"/>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60" name="Rectangle 59">
            <a:extLst>
              <a:ext uri="{FF2B5EF4-FFF2-40B4-BE49-F238E27FC236}">
                <a16:creationId xmlns:a16="http://schemas.microsoft.com/office/drawing/2014/main" id="{5C5F962C-3C1B-A413-8653-A87AB0AB511F}"/>
              </a:ext>
            </a:extLst>
          </p:cNvPr>
          <p:cNvSpPr/>
          <p:nvPr/>
        </p:nvSpPr>
        <p:spPr>
          <a:xfrm>
            <a:off x="9857085" y="3080911"/>
            <a:ext cx="1363282" cy="316684"/>
          </a:xfrm>
          <a:prstGeom prst="rect">
            <a:avLst/>
          </a:prstGeom>
          <a:solidFill>
            <a:srgbClr val="898CE6"/>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61" name="Rectangle 60">
            <a:extLst>
              <a:ext uri="{FF2B5EF4-FFF2-40B4-BE49-F238E27FC236}">
                <a16:creationId xmlns:a16="http://schemas.microsoft.com/office/drawing/2014/main" id="{94C7776A-0122-F2AD-0EEF-0FC67F2955F2}"/>
              </a:ext>
            </a:extLst>
          </p:cNvPr>
          <p:cNvSpPr/>
          <p:nvPr/>
        </p:nvSpPr>
        <p:spPr>
          <a:xfrm>
            <a:off x="10093569" y="2683270"/>
            <a:ext cx="1668081" cy="316684"/>
          </a:xfrm>
          <a:prstGeom prst="rect">
            <a:avLst/>
          </a:prstGeom>
          <a:solidFill>
            <a:srgbClr val="898CE6"/>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62" name="Rectangle 61">
            <a:extLst>
              <a:ext uri="{FF2B5EF4-FFF2-40B4-BE49-F238E27FC236}">
                <a16:creationId xmlns:a16="http://schemas.microsoft.com/office/drawing/2014/main" id="{D0DCBF90-223B-81EC-7BAF-517D90FC8608}"/>
              </a:ext>
            </a:extLst>
          </p:cNvPr>
          <p:cNvSpPr/>
          <p:nvPr/>
        </p:nvSpPr>
        <p:spPr>
          <a:xfrm>
            <a:off x="1785150" y="3618809"/>
            <a:ext cx="4722066" cy="316684"/>
          </a:xfrm>
          <a:prstGeom prst="rect">
            <a:avLst/>
          </a:prstGeom>
          <a:solidFill>
            <a:srgbClr val="EDBD65"/>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64" name="Rectangle 63">
            <a:extLst>
              <a:ext uri="{FF2B5EF4-FFF2-40B4-BE49-F238E27FC236}">
                <a16:creationId xmlns:a16="http://schemas.microsoft.com/office/drawing/2014/main" id="{49402000-2A9A-FFF1-CB51-EEE256F7AD58}"/>
              </a:ext>
            </a:extLst>
          </p:cNvPr>
          <p:cNvSpPr/>
          <p:nvPr/>
        </p:nvSpPr>
        <p:spPr>
          <a:xfrm>
            <a:off x="3763927" y="4018951"/>
            <a:ext cx="1570073" cy="316684"/>
          </a:xfrm>
          <a:prstGeom prst="rect">
            <a:avLst/>
          </a:prstGeom>
          <a:solidFill>
            <a:srgbClr val="EDBD65"/>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65" name="Rectangle 64">
            <a:extLst>
              <a:ext uri="{FF2B5EF4-FFF2-40B4-BE49-F238E27FC236}">
                <a16:creationId xmlns:a16="http://schemas.microsoft.com/office/drawing/2014/main" id="{2D977B12-5F86-F5F3-7E6A-573F36BCFAF6}"/>
              </a:ext>
            </a:extLst>
          </p:cNvPr>
          <p:cNvSpPr/>
          <p:nvPr/>
        </p:nvSpPr>
        <p:spPr>
          <a:xfrm>
            <a:off x="2757129" y="4409728"/>
            <a:ext cx="2197935" cy="316684"/>
          </a:xfrm>
          <a:prstGeom prst="rect">
            <a:avLst/>
          </a:prstGeom>
          <a:solidFill>
            <a:srgbClr val="EDBD65"/>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67" name="Rectangle 66">
            <a:extLst>
              <a:ext uri="{FF2B5EF4-FFF2-40B4-BE49-F238E27FC236}">
                <a16:creationId xmlns:a16="http://schemas.microsoft.com/office/drawing/2014/main" id="{9598A00E-E7B2-37BE-47A3-C5824DCDD947}"/>
              </a:ext>
            </a:extLst>
          </p:cNvPr>
          <p:cNvSpPr/>
          <p:nvPr/>
        </p:nvSpPr>
        <p:spPr>
          <a:xfrm>
            <a:off x="6301110" y="4007768"/>
            <a:ext cx="3244343" cy="316684"/>
          </a:xfrm>
          <a:prstGeom prst="rect">
            <a:avLst/>
          </a:prstGeom>
          <a:solidFill>
            <a:srgbClr val="EDBD65"/>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68" name="Rectangle 67">
            <a:extLst>
              <a:ext uri="{FF2B5EF4-FFF2-40B4-BE49-F238E27FC236}">
                <a16:creationId xmlns:a16="http://schemas.microsoft.com/office/drawing/2014/main" id="{15F451DA-631A-C5A1-7C72-A472A40E22E8}"/>
              </a:ext>
            </a:extLst>
          </p:cNvPr>
          <p:cNvSpPr/>
          <p:nvPr/>
        </p:nvSpPr>
        <p:spPr>
          <a:xfrm>
            <a:off x="7385073" y="4405409"/>
            <a:ext cx="3564950" cy="316684"/>
          </a:xfrm>
          <a:prstGeom prst="rect">
            <a:avLst/>
          </a:prstGeom>
          <a:solidFill>
            <a:srgbClr val="EDBD65"/>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69" name="Rectangle 68">
            <a:extLst>
              <a:ext uri="{FF2B5EF4-FFF2-40B4-BE49-F238E27FC236}">
                <a16:creationId xmlns:a16="http://schemas.microsoft.com/office/drawing/2014/main" id="{9499C934-B591-F0A7-5F32-F94738CD4C17}"/>
              </a:ext>
            </a:extLst>
          </p:cNvPr>
          <p:cNvSpPr/>
          <p:nvPr/>
        </p:nvSpPr>
        <p:spPr>
          <a:xfrm>
            <a:off x="9941169" y="4007768"/>
            <a:ext cx="1820481" cy="316684"/>
          </a:xfrm>
          <a:prstGeom prst="rect">
            <a:avLst/>
          </a:prstGeom>
          <a:solidFill>
            <a:srgbClr val="EDBD65"/>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78" name="Rectangle 77">
            <a:extLst>
              <a:ext uri="{FF2B5EF4-FFF2-40B4-BE49-F238E27FC236}">
                <a16:creationId xmlns:a16="http://schemas.microsoft.com/office/drawing/2014/main" id="{886F883F-9E29-B579-10A2-F75638C61FCB}"/>
              </a:ext>
            </a:extLst>
          </p:cNvPr>
          <p:cNvSpPr/>
          <p:nvPr/>
        </p:nvSpPr>
        <p:spPr>
          <a:xfrm>
            <a:off x="1785149" y="4930306"/>
            <a:ext cx="1978777" cy="316684"/>
          </a:xfrm>
          <a:prstGeom prst="rect">
            <a:avLst/>
          </a:prstGeom>
          <a:solidFill>
            <a:srgbClr val="EA786B"/>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79" name="Rectangle 78">
            <a:extLst>
              <a:ext uri="{FF2B5EF4-FFF2-40B4-BE49-F238E27FC236}">
                <a16:creationId xmlns:a16="http://schemas.microsoft.com/office/drawing/2014/main" id="{98EF10B6-E77D-D992-F031-82AFCD0A6F42}"/>
              </a:ext>
            </a:extLst>
          </p:cNvPr>
          <p:cNvSpPr/>
          <p:nvPr/>
        </p:nvSpPr>
        <p:spPr>
          <a:xfrm>
            <a:off x="4114799" y="4930306"/>
            <a:ext cx="1421343" cy="316684"/>
          </a:xfrm>
          <a:prstGeom prst="rect">
            <a:avLst/>
          </a:prstGeom>
          <a:solidFill>
            <a:srgbClr val="EA786B"/>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80" name="Rectangle 79">
            <a:extLst>
              <a:ext uri="{FF2B5EF4-FFF2-40B4-BE49-F238E27FC236}">
                <a16:creationId xmlns:a16="http://schemas.microsoft.com/office/drawing/2014/main" id="{9CD60589-6042-7B1B-F80C-88E593982408}"/>
              </a:ext>
            </a:extLst>
          </p:cNvPr>
          <p:cNvSpPr/>
          <p:nvPr/>
        </p:nvSpPr>
        <p:spPr>
          <a:xfrm>
            <a:off x="2532185" y="5330448"/>
            <a:ext cx="3429676" cy="316684"/>
          </a:xfrm>
          <a:prstGeom prst="rect">
            <a:avLst/>
          </a:prstGeom>
          <a:solidFill>
            <a:srgbClr val="EA786B"/>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82" name="Rectangle 81">
            <a:extLst>
              <a:ext uri="{FF2B5EF4-FFF2-40B4-BE49-F238E27FC236}">
                <a16:creationId xmlns:a16="http://schemas.microsoft.com/office/drawing/2014/main" id="{0DA7A8AE-BB19-D1CE-30A5-2A35BB4218F5}"/>
              </a:ext>
            </a:extLst>
          </p:cNvPr>
          <p:cNvSpPr/>
          <p:nvPr/>
        </p:nvSpPr>
        <p:spPr>
          <a:xfrm>
            <a:off x="8546123" y="4939823"/>
            <a:ext cx="2585691" cy="316684"/>
          </a:xfrm>
          <a:prstGeom prst="rect">
            <a:avLst/>
          </a:prstGeom>
          <a:solidFill>
            <a:srgbClr val="EA786B"/>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83" name="Rectangle 82">
            <a:extLst>
              <a:ext uri="{FF2B5EF4-FFF2-40B4-BE49-F238E27FC236}">
                <a16:creationId xmlns:a16="http://schemas.microsoft.com/office/drawing/2014/main" id="{73D5A324-7698-2AC9-6C09-D9BB77DC53D4}"/>
              </a:ext>
            </a:extLst>
          </p:cNvPr>
          <p:cNvSpPr/>
          <p:nvPr/>
        </p:nvSpPr>
        <p:spPr>
          <a:xfrm>
            <a:off x="6301110" y="5319265"/>
            <a:ext cx="2245013" cy="316684"/>
          </a:xfrm>
          <a:prstGeom prst="rect">
            <a:avLst/>
          </a:prstGeom>
          <a:solidFill>
            <a:srgbClr val="EA786B"/>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84" name="Rectangle 83">
            <a:extLst>
              <a:ext uri="{FF2B5EF4-FFF2-40B4-BE49-F238E27FC236}">
                <a16:creationId xmlns:a16="http://schemas.microsoft.com/office/drawing/2014/main" id="{E291211A-9088-6F52-81E9-E917E361260A}"/>
              </a:ext>
            </a:extLst>
          </p:cNvPr>
          <p:cNvSpPr/>
          <p:nvPr/>
        </p:nvSpPr>
        <p:spPr>
          <a:xfrm>
            <a:off x="7927728" y="5716906"/>
            <a:ext cx="3022295" cy="316684"/>
          </a:xfrm>
          <a:prstGeom prst="rect">
            <a:avLst/>
          </a:prstGeom>
          <a:solidFill>
            <a:srgbClr val="EA786B"/>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
        <p:nvSpPr>
          <p:cNvPr id="85" name="Rectangle 84">
            <a:extLst>
              <a:ext uri="{FF2B5EF4-FFF2-40B4-BE49-F238E27FC236}">
                <a16:creationId xmlns:a16="http://schemas.microsoft.com/office/drawing/2014/main" id="{53FF5DFB-BBE0-EE19-1D38-4A1BF0779183}"/>
              </a:ext>
            </a:extLst>
          </p:cNvPr>
          <p:cNvSpPr/>
          <p:nvPr/>
        </p:nvSpPr>
        <p:spPr>
          <a:xfrm>
            <a:off x="9659815" y="5319265"/>
            <a:ext cx="2101835" cy="316684"/>
          </a:xfrm>
          <a:prstGeom prst="rect">
            <a:avLst/>
          </a:prstGeom>
          <a:solidFill>
            <a:srgbClr val="EA786B"/>
          </a:solidFill>
          <a:ln>
            <a:noFill/>
          </a:ln>
          <a:effectLst>
            <a:outerShdw blurRad="50800" dist="6350" dir="5400000" algn="ctr" rotWithShape="0">
              <a:srgbClr val="000000">
                <a:alpha val="43137"/>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latin typeface="Century Gothic" panose="020B0502020202020204" pitchFamily="34" charset="0"/>
              </a:rPr>
              <a:t>Task Description</a:t>
            </a:r>
          </a:p>
        </p:txBody>
      </p:sp>
    </p:spTree>
    <p:extLst>
      <p:ext uri="{BB962C8B-B14F-4D97-AF65-F5344CB8AC3E}">
        <p14:creationId xmlns:p14="http://schemas.microsoft.com/office/powerpoint/2010/main" val="2919053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werPoint-Gantt-Chart-with-Dependencies_PowerPoint" id="{66D5AC15-DC8F-1B4B-919D-6A46CB5EAC23}" vid="{6D174A49-E34E-2C40-9083-D339CF5F8A0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Madison</Template>
  <TotalTime>5089</TotalTime>
  <Words>225</Words>
  <Application>Microsoft Macintosh PowerPoint</Application>
  <PresentationFormat>Widescreen</PresentationFormat>
  <Paragraphs>46</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Megan Herchold</cp:lastModifiedBy>
  <cp:revision>20</cp:revision>
  <cp:lastPrinted>2020-08-31T22:23:58Z</cp:lastPrinted>
  <dcterms:created xsi:type="dcterms:W3CDTF">2020-09-16T17:09:31Z</dcterms:created>
  <dcterms:modified xsi:type="dcterms:W3CDTF">2024-06-13T05:52:47Z</dcterms:modified>
</cp:coreProperties>
</file>