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54A0"/>
    <a:srgbClr val="68CADC"/>
    <a:srgbClr val="00E7F2"/>
    <a:srgbClr val="00BD32"/>
    <a:srgbClr val="F0A62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9" autoAdjust="0"/>
    <p:restoredTop sz="86447"/>
  </p:normalViewPr>
  <p:slideViewPr>
    <p:cSldViewPr snapToGrid="0" snapToObjects="1">
      <p:cViewPr varScale="1">
        <p:scale>
          <a:sx n="112" d="100"/>
          <a:sy n="112" d="100"/>
        </p:scale>
        <p:origin x="760"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89000">
              <a:schemeClr val="accent1">
                <a:lumMod val="19746"/>
                <a:lumOff val="80254"/>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79&amp;utm_source=template-powerpoint&amp;utm_medium=content&amp;utm_campaign=6-Month+Product+Roadmap-powerpoint-12079&amp;lpa=6-Month+Product+Roadmap+powerpoint+1207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61008" y="353237"/>
            <a:ext cx="774735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6-Month Product Roadmap Template</a:t>
            </a:r>
          </a:p>
        </p:txBody>
      </p:sp>
      <p:pic>
        <p:nvPicPr>
          <p:cNvPr id="5" name="Picture 4">
            <a:hlinkClick r:id="rId2"/>
            <a:extLst>
              <a:ext uri="{FF2B5EF4-FFF2-40B4-BE49-F238E27FC236}">
                <a16:creationId xmlns:a16="http://schemas.microsoft.com/office/drawing/2014/main" id="{2FE8E282-AF9E-882C-75F6-34C44CE7F1C9}"/>
              </a:ext>
            </a:extLst>
          </p:cNvPr>
          <p:cNvPicPr>
            <a:picLocks noChangeAspect="1"/>
          </p:cNvPicPr>
          <p:nvPr/>
        </p:nvPicPr>
        <p:blipFill>
          <a:blip r:embed="rId3"/>
          <a:srcRect/>
          <a:stretch/>
        </p:blipFill>
        <p:spPr>
          <a:xfrm>
            <a:off x="8833993" y="280262"/>
            <a:ext cx="3041396" cy="604919"/>
          </a:xfrm>
          <a:prstGeom prst="rect">
            <a:avLst/>
          </a:prstGeom>
        </p:spPr>
      </p:pic>
      <p:sp>
        <p:nvSpPr>
          <p:cNvPr id="6" name="TextBox 5">
            <a:extLst>
              <a:ext uri="{FF2B5EF4-FFF2-40B4-BE49-F238E27FC236}">
                <a16:creationId xmlns:a16="http://schemas.microsoft.com/office/drawing/2014/main" id="{AC050FBD-DAC7-D341-47A4-2D3C898C78B0}"/>
              </a:ext>
            </a:extLst>
          </p:cNvPr>
          <p:cNvSpPr txBox="1"/>
          <p:nvPr/>
        </p:nvSpPr>
        <p:spPr>
          <a:xfrm>
            <a:off x="375153" y="1532147"/>
            <a:ext cx="5270273" cy="2784737"/>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Product managers can use this template to communicate the high-level goals, initiatives, and timeline of a product over a six-month period. </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shows a monthly timeline, which can be edited to other timeframes.</a:t>
            </a:r>
          </a:p>
        </p:txBody>
      </p:sp>
      <p:pic>
        <p:nvPicPr>
          <p:cNvPr id="11" name="Picture 10">
            <a:extLst>
              <a:ext uri="{FF2B5EF4-FFF2-40B4-BE49-F238E27FC236}">
                <a16:creationId xmlns:a16="http://schemas.microsoft.com/office/drawing/2014/main" id="{CEC5B9B1-F534-605E-1171-1AA7CFA75AA2}"/>
              </a:ext>
            </a:extLst>
          </p:cNvPr>
          <p:cNvPicPr>
            <a:picLocks noChangeAspect="1"/>
          </p:cNvPicPr>
          <p:nvPr/>
        </p:nvPicPr>
        <p:blipFill>
          <a:blip r:embed="rId4"/>
          <a:srcRect/>
          <a:stretch/>
        </p:blipFill>
        <p:spPr>
          <a:xfrm>
            <a:off x="5995615" y="1685273"/>
            <a:ext cx="5874610" cy="3304169"/>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6146073" y="6307517"/>
            <a:ext cx="5752721" cy="369332"/>
          </a:xfrm>
          <a:prstGeom prst="rect">
            <a:avLst/>
          </a:prstGeom>
          <a:noFill/>
        </p:spPr>
        <p:txBody>
          <a:bodyPr wrap="square" rtlCol="0">
            <a:spAutoFit/>
          </a:bodyPr>
          <a:lstStyle/>
          <a:p>
            <a:pPr algn="r"/>
            <a:r>
              <a:rPr lang="en-US" dirty="0">
                <a:solidFill>
                  <a:schemeClr val="tx1">
                    <a:lumMod val="65000"/>
                    <a:lumOff val="35000"/>
                  </a:schemeClr>
                </a:solidFill>
                <a:latin typeface="Century Gothic" panose="020B0502020202020204" pitchFamily="34" charset="0"/>
              </a:rPr>
              <a:t>6-Month Product Roadmap </a:t>
            </a:r>
            <a:endParaRPr lang="en-US" dirty="0">
              <a:solidFill>
                <a:schemeClr val="tx1">
                  <a:lumMod val="65000"/>
                  <a:lumOff val="35000"/>
                </a:schemeClr>
              </a:solidFill>
              <a:latin typeface="Century Gothic" panose="020B0502020202020204" pitchFamily="34" charset="0"/>
              <a:ea typeface="Arial" charset="0"/>
              <a:cs typeface="Arial" charset="0"/>
            </a:endParaRP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904143701"/>
              </p:ext>
            </p:extLst>
          </p:nvPr>
        </p:nvGraphicFramePr>
        <p:xfrm>
          <a:off x="327121" y="307819"/>
          <a:ext cx="11571674" cy="5839488"/>
        </p:xfrm>
        <a:graphic>
          <a:graphicData uri="http://schemas.openxmlformats.org/drawingml/2006/table">
            <a:tbl>
              <a:tblPr firstRow="1">
                <a:tableStyleId>{5C22544A-7EE6-4342-B048-85BDC9FD1C3A}</a:tableStyleId>
              </a:tblPr>
              <a:tblGrid>
                <a:gridCol w="1056920">
                  <a:extLst>
                    <a:ext uri="{9D8B030D-6E8A-4147-A177-3AD203B41FA5}">
                      <a16:colId xmlns:a16="http://schemas.microsoft.com/office/drawing/2014/main" val="602210714"/>
                    </a:ext>
                  </a:extLst>
                </a:gridCol>
                <a:gridCol w="1752459">
                  <a:extLst>
                    <a:ext uri="{9D8B030D-6E8A-4147-A177-3AD203B41FA5}">
                      <a16:colId xmlns:a16="http://schemas.microsoft.com/office/drawing/2014/main" val="1817390762"/>
                    </a:ext>
                  </a:extLst>
                </a:gridCol>
                <a:gridCol w="1752459">
                  <a:extLst>
                    <a:ext uri="{9D8B030D-6E8A-4147-A177-3AD203B41FA5}">
                      <a16:colId xmlns:a16="http://schemas.microsoft.com/office/drawing/2014/main" val="1546263835"/>
                    </a:ext>
                  </a:extLst>
                </a:gridCol>
                <a:gridCol w="1752459">
                  <a:extLst>
                    <a:ext uri="{9D8B030D-6E8A-4147-A177-3AD203B41FA5}">
                      <a16:colId xmlns:a16="http://schemas.microsoft.com/office/drawing/2014/main" val="187052363"/>
                    </a:ext>
                  </a:extLst>
                </a:gridCol>
                <a:gridCol w="1752459">
                  <a:extLst>
                    <a:ext uri="{9D8B030D-6E8A-4147-A177-3AD203B41FA5}">
                      <a16:colId xmlns:a16="http://schemas.microsoft.com/office/drawing/2014/main" val="745651107"/>
                    </a:ext>
                  </a:extLst>
                </a:gridCol>
                <a:gridCol w="1752459">
                  <a:extLst>
                    <a:ext uri="{9D8B030D-6E8A-4147-A177-3AD203B41FA5}">
                      <a16:colId xmlns:a16="http://schemas.microsoft.com/office/drawing/2014/main" val="3839570682"/>
                    </a:ext>
                  </a:extLst>
                </a:gridCol>
                <a:gridCol w="1752459">
                  <a:extLst>
                    <a:ext uri="{9D8B030D-6E8A-4147-A177-3AD203B41FA5}">
                      <a16:colId xmlns:a16="http://schemas.microsoft.com/office/drawing/2014/main" val="3893106002"/>
                    </a:ext>
                  </a:extLst>
                </a:gridCol>
              </a:tblGrid>
              <a:tr h="729936">
                <a:tc>
                  <a:txBody>
                    <a:bodyPr/>
                    <a:lstStyle/>
                    <a:p>
                      <a:pPr algn="r">
                        <a:lnSpc>
                          <a:spcPct val="100000"/>
                        </a:lnSpc>
                      </a:pPr>
                      <a:endParaRPr lang="en-US" sz="10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dirty="0">
                          <a:solidFill>
                            <a:schemeClr val="bg1"/>
                          </a:solidFill>
                          <a:latin typeface="Century Gothic" panose="020B0502020202020204" pitchFamily="34" charset="0"/>
                        </a:rPr>
                        <a:t>January</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February</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March</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April</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May</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Century Gothic" panose="020B0502020202020204" pitchFamily="34" charset="0"/>
                          <a:ea typeface="+mn-ea"/>
                          <a:cs typeface="+mn-cs"/>
                        </a:rPr>
                        <a:t>June</a:t>
                      </a: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bg1">
                        <a:lumMod val="50000"/>
                        <a:alpha val="49754"/>
                      </a:schemeClr>
                    </a:solidFill>
                  </a:tcPr>
                </a:tc>
                <a:extLst>
                  <a:ext uri="{0D108BD9-81ED-4DB2-BD59-A6C34878D82A}">
                    <a16:rowId xmlns:a16="http://schemas.microsoft.com/office/drawing/2014/main" val="1427613129"/>
                  </a:ext>
                </a:extLst>
              </a:tr>
              <a:tr h="729936">
                <a:tc>
                  <a:txBody>
                    <a:bodyPr/>
                    <a:lstStyle/>
                    <a:p>
                      <a:pPr algn="r">
                        <a:lnSpc>
                          <a:spcPct val="100000"/>
                        </a:lnSpc>
                      </a:pPr>
                      <a:r>
                        <a:rPr lang="en-US" sz="1600" dirty="0">
                          <a:solidFill>
                            <a:schemeClr val="tx1"/>
                          </a:solidFill>
                          <a:latin typeface="Century Gothic" panose="020B0502020202020204" pitchFamily="34" charset="0"/>
                        </a:rPr>
                        <a:t>Step 1</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2965858687"/>
                  </a:ext>
                </a:extLst>
              </a:tr>
              <a:tr h="729936">
                <a:tc>
                  <a:txBody>
                    <a:bodyPr/>
                    <a:lstStyle/>
                    <a:p>
                      <a:pPr algn="r">
                        <a:lnSpc>
                          <a:spcPct val="100000"/>
                        </a:lnSpc>
                      </a:pPr>
                      <a:r>
                        <a:rPr lang="en-US" sz="1600" kern="1200" dirty="0">
                          <a:solidFill>
                            <a:schemeClr val="tx1"/>
                          </a:solidFill>
                          <a:latin typeface="Century Gothic" panose="020B0502020202020204" pitchFamily="34" charset="0"/>
                          <a:ea typeface="+mn-ea"/>
                          <a:cs typeface="+mn-cs"/>
                        </a:rPr>
                        <a:t>Step 2</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4200816345"/>
                  </a:ext>
                </a:extLst>
              </a:tr>
              <a:tr h="729936">
                <a:tc>
                  <a:txBody>
                    <a:bodyPr/>
                    <a:lstStyle/>
                    <a:p>
                      <a:pPr algn="r">
                        <a:lnSpc>
                          <a:spcPct val="100000"/>
                        </a:lnSpc>
                      </a:pPr>
                      <a:r>
                        <a:rPr lang="en-US" sz="1600" kern="1200" dirty="0">
                          <a:solidFill>
                            <a:schemeClr val="tx1"/>
                          </a:solidFill>
                          <a:latin typeface="Century Gothic" panose="020B0502020202020204" pitchFamily="34" charset="0"/>
                          <a:ea typeface="+mn-ea"/>
                          <a:cs typeface="+mn-cs"/>
                        </a:rPr>
                        <a:t>Step 3</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992502013"/>
                  </a:ext>
                </a:extLst>
              </a:tr>
              <a:tr h="729936">
                <a:tc>
                  <a:txBody>
                    <a:bodyPr/>
                    <a:lstStyle/>
                    <a:p>
                      <a:pPr marL="0" algn="r" defTabSz="914400" rtl="0" eaLnBrk="1" latinLnBrk="0" hangingPunct="1">
                        <a:lnSpc>
                          <a:spcPct val="100000"/>
                        </a:lnSpc>
                      </a:pPr>
                      <a:r>
                        <a:rPr lang="en-US" sz="1600" kern="1200" dirty="0">
                          <a:solidFill>
                            <a:schemeClr val="tx1"/>
                          </a:solidFill>
                          <a:latin typeface="Century Gothic" panose="020B0502020202020204" pitchFamily="34" charset="0"/>
                          <a:ea typeface="+mn-ea"/>
                          <a:cs typeface="+mn-cs"/>
                        </a:rPr>
                        <a:t>Step 4</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699537522"/>
                  </a:ext>
                </a:extLst>
              </a:tr>
              <a:tr h="729936">
                <a:tc>
                  <a:txBody>
                    <a:bodyPr/>
                    <a:lstStyle/>
                    <a:p>
                      <a:pPr marL="0" algn="r" defTabSz="914400" rtl="0" eaLnBrk="1" latinLnBrk="0" hangingPunct="1">
                        <a:lnSpc>
                          <a:spcPct val="100000"/>
                        </a:lnSpc>
                      </a:pPr>
                      <a:r>
                        <a:rPr lang="en-US" sz="1600" kern="1200" dirty="0">
                          <a:solidFill>
                            <a:schemeClr val="tx1"/>
                          </a:solidFill>
                          <a:latin typeface="Century Gothic" panose="020B0502020202020204" pitchFamily="34" charset="0"/>
                          <a:ea typeface="+mn-ea"/>
                          <a:cs typeface="+mn-cs"/>
                        </a:rPr>
                        <a:t>Step 5</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3119141191"/>
                  </a:ext>
                </a:extLst>
              </a:tr>
              <a:tr h="729936">
                <a:tc>
                  <a:txBody>
                    <a:bodyPr/>
                    <a:lstStyle/>
                    <a:p>
                      <a:pPr marL="0" algn="r" defTabSz="914400" rtl="0" eaLnBrk="1" latinLnBrk="0" hangingPunct="1">
                        <a:lnSpc>
                          <a:spcPct val="100000"/>
                        </a:lnSpc>
                      </a:pPr>
                      <a:r>
                        <a:rPr lang="en-US" sz="1600" kern="1200" dirty="0">
                          <a:solidFill>
                            <a:schemeClr val="tx1"/>
                          </a:solidFill>
                          <a:latin typeface="Century Gothic" panose="020B0502020202020204" pitchFamily="34" charset="0"/>
                          <a:ea typeface="+mn-ea"/>
                          <a:cs typeface="+mn-cs"/>
                        </a:rPr>
                        <a:t>Step 6</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911561401"/>
                  </a:ext>
                </a:extLst>
              </a:tr>
              <a:tr h="729936">
                <a:tc>
                  <a:txBody>
                    <a:bodyPr/>
                    <a:lstStyle/>
                    <a:p>
                      <a:pPr marL="0" algn="r" defTabSz="914400" rtl="0" eaLnBrk="1" latinLnBrk="0" hangingPunct="1">
                        <a:lnSpc>
                          <a:spcPct val="100000"/>
                        </a:lnSpc>
                      </a:pPr>
                      <a:r>
                        <a:rPr lang="en-US" sz="1600" kern="1200" dirty="0">
                          <a:solidFill>
                            <a:schemeClr val="tx1"/>
                          </a:solidFill>
                          <a:latin typeface="Century Gothic" panose="020B0502020202020204" pitchFamily="34" charset="0"/>
                          <a:ea typeface="+mn-ea"/>
                          <a:cs typeface="+mn-cs"/>
                        </a:rPr>
                        <a:t>Step 7</a:t>
                      </a:r>
                    </a:p>
                  </a:txBody>
                  <a:tcPr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9784"/>
                      </a:schemeClr>
                    </a:solidFill>
                  </a:tcPr>
                </a:tc>
                <a:extLst>
                  <a:ext uri="{0D108BD9-81ED-4DB2-BD59-A6C34878D82A}">
                    <a16:rowId xmlns:a16="http://schemas.microsoft.com/office/drawing/2014/main" val="4294209273"/>
                  </a:ext>
                </a:extLst>
              </a:tr>
            </a:tbl>
          </a:graphicData>
        </a:graphic>
      </p:graphicFrame>
      <p:sp>
        <p:nvSpPr>
          <p:cNvPr id="2" name="Rectangle 1">
            <a:extLst>
              <a:ext uri="{FF2B5EF4-FFF2-40B4-BE49-F238E27FC236}">
                <a16:creationId xmlns:a16="http://schemas.microsoft.com/office/drawing/2014/main" id="{C1872241-8ABC-2675-C21F-E0FB4F7AD3E2}"/>
              </a:ext>
            </a:extLst>
          </p:cNvPr>
          <p:cNvSpPr/>
          <p:nvPr/>
        </p:nvSpPr>
        <p:spPr>
          <a:xfrm>
            <a:off x="1887597" y="1183870"/>
            <a:ext cx="2600427" cy="443239"/>
          </a:xfrm>
          <a:prstGeom prst="rect">
            <a:avLst/>
          </a:prstGeom>
          <a:solidFill>
            <a:schemeClr val="accent1">
              <a:lumMod val="75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1</a:t>
            </a:r>
          </a:p>
        </p:txBody>
      </p:sp>
      <p:sp>
        <p:nvSpPr>
          <p:cNvPr id="3" name="Rectangle 2">
            <a:extLst>
              <a:ext uri="{FF2B5EF4-FFF2-40B4-BE49-F238E27FC236}">
                <a16:creationId xmlns:a16="http://schemas.microsoft.com/office/drawing/2014/main" id="{5DBB81B4-2F7A-CD5A-DEEE-1131932B7A8D}"/>
              </a:ext>
            </a:extLst>
          </p:cNvPr>
          <p:cNvSpPr/>
          <p:nvPr/>
        </p:nvSpPr>
        <p:spPr>
          <a:xfrm>
            <a:off x="3605724" y="1888522"/>
            <a:ext cx="2885611" cy="443239"/>
          </a:xfrm>
          <a:prstGeom prst="rect">
            <a:avLst/>
          </a:prstGeom>
          <a:solidFill>
            <a:srgbClr val="FFC00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2</a:t>
            </a:r>
          </a:p>
        </p:txBody>
      </p:sp>
      <p:sp>
        <p:nvSpPr>
          <p:cNvPr id="4" name="Rectangle 3">
            <a:extLst>
              <a:ext uri="{FF2B5EF4-FFF2-40B4-BE49-F238E27FC236}">
                <a16:creationId xmlns:a16="http://schemas.microsoft.com/office/drawing/2014/main" id="{95E539A1-F654-DDB2-FB39-521864EC96EC}"/>
              </a:ext>
            </a:extLst>
          </p:cNvPr>
          <p:cNvSpPr/>
          <p:nvPr/>
        </p:nvSpPr>
        <p:spPr>
          <a:xfrm>
            <a:off x="5698674" y="2633740"/>
            <a:ext cx="2600427" cy="443239"/>
          </a:xfrm>
          <a:prstGeom prst="rect">
            <a:avLst/>
          </a:prstGeom>
          <a:solidFill>
            <a:schemeClr val="accent1">
              <a:lumMod val="75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1</a:t>
            </a:r>
          </a:p>
        </p:txBody>
      </p:sp>
      <p:sp>
        <p:nvSpPr>
          <p:cNvPr id="7" name="Rectangle 6">
            <a:extLst>
              <a:ext uri="{FF2B5EF4-FFF2-40B4-BE49-F238E27FC236}">
                <a16:creationId xmlns:a16="http://schemas.microsoft.com/office/drawing/2014/main" id="{96B8438E-91C7-7EFD-1ACA-6B116C79B23B}"/>
              </a:ext>
            </a:extLst>
          </p:cNvPr>
          <p:cNvSpPr/>
          <p:nvPr/>
        </p:nvSpPr>
        <p:spPr>
          <a:xfrm>
            <a:off x="3605724" y="3390154"/>
            <a:ext cx="2749809" cy="443239"/>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3</a:t>
            </a:r>
          </a:p>
        </p:txBody>
      </p:sp>
      <p:sp>
        <p:nvSpPr>
          <p:cNvPr id="8" name="Rectangle 7">
            <a:extLst>
              <a:ext uri="{FF2B5EF4-FFF2-40B4-BE49-F238E27FC236}">
                <a16:creationId xmlns:a16="http://schemas.microsoft.com/office/drawing/2014/main" id="{1B9853D4-A766-BFD3-BBA1-49ACAD1A0034}"/>
              </a:ext>
            </a:extLst>
          </p:cNvPr>
          <p:cNvSpPr/>
          <p:nvPr/>
        </p:nvSpPr>
        <p:spPr>
          <a:xfrm>
            <a:off x="7496269" y="4094815"/>
            <a:ext cx="2109457" cy="443239"/>
          </a:xfrm>
          <a:prstGeom prst="rect">
            <a:avLst/>
          </a:prstGeom>
          <a:solidFill>
            <a:srgbClr val="7054A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4</a:t>
            </a:r>
          </a:p>
        </p:txBody>
      </p:sp>
      <p:sp>
        <p:nvSpPr>
          <p:cNvPr id="9" name="Rectangle 8">
            <a:extLst>
              <a:ext uri="{FF2B5EF4-FFF2-40B4-BE49-F238E27FC236}">
                <a16:creationId xmlns:a16="http://schemas.microsoft.com/office/drawing/2014/main" id="{32BAC3F4-DD82-1C0E-E64B-E42D8EF59C59}"/>
              </a:ext>
            </a:extLst>
          </p:cNvPr>
          <p:cNvSpPr/>
          <p:nvPr/>
        </p:nvSpPr>
        <p:spPr>
          <a:xfrm>
            <a:off x="9201144" y="4831657"/>
            <a:ext cx="1355198" cy="443239"/>
          </a:xfrm>
          <a:prstGeom prst="rect">
            <a:avLst/>
          </a:prstGeom>
          <a:solidFill>
            <a:srgbClr val="FFC00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2</a:t>
            </a:r>
          </a:p>
        </p:txBody>
      </p:sp>
      <p:sp>
        <p:nvSpPr>
          <p:cNvPr id="10" name="Rectangle 9">
            <a:extLst>
              <a:ext uri="{FF2B5EF4-FFF2-40B4-BE49-F238E27FC236}">
                <a16:creationId xmlns:a16="http://schemas.microsoft.com/office/drawing/2014/main" id="{9975FD74-0956-0F9C-2697-B1D0CDC51E05}"/>
              </a:ext>
            </a:extLst>
          </p:cNvPr>
          <p:cNvSpPr/>
          <p:nvPr/>
        </p:nvSpPr>
        <p:spPr>
          <a:xfrm>
            <a:off x="10139881" y="5555890"/>
            <a:ext cx="1355198" cy="443239"/>
          </a:xfrm>
          <a:prstGeom prst="rect">
            <a:avLst/>
          </a:prstGeom>
          <a:solidFill>
            <a:schemeClr val="accent1">
              <a:lumMod val="75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entury Gothic" panose="020B0502020202020204" pitchFamily="34" charset="0"/>
              </a:rPr>
              <a:t>Activity 1</a:t>
            </a:r>
          </a:p>
        </p:txBody>
      </p:sp>
      <p:sp>
        <p:nvSpPr>
          <p:cNvPr id="11" name="Rectangle 10">
            <a:extLst>
              <a:ext uri="{FF2B5EF4-FFF2-40B4-BE49-F238E27FC236}">
                <a16:creationId xmlns:a16="http://schemas.microsoft.com/office/drawing/2014/main" id="{4C8A873F-ABB5-C6B2-AB17-0FDC77DAE512}"/>
              </a:ext>
            </a:extLst>
          </p:cNvPr>
          <p:cNvSpPr/>
          <p:nvPr/>
        </p:nvSpPr>
        <p:spPr>
          <a:xfrm>
            <a:off x="1397202" y="6356571"/>
            <a:ext cx="193610" cy="193610"/>
          </a:xfrm>
          <a:prstGeom prst="rect">
            <a:avLst/>
          </a:prstGeom>
          <a:solidFill>
            <a:schemeClr val="accent1">
              <a:lumMod val="75000"/>
            </a:schemeClr>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576D6885-4E6B-A340-9CB0-B0857487EA12}"/>
              </a:ext>
            </a:extLst>
          </p:cNvPr>
          <p:cNvSpPr txBox="1"/>
          <p:nvPr/>
        </p:nvSpPr>
        <p:spPr>
          <a:xfrm>
            <a:off x="1590812" y="6335134"/>
            <a:ext cx="979714" cy="230832"/>
          </a:xfrm>
          <a:prstGeom prst="rect">
            <a:avLst/>
          </a:prstGeom>
          <a:noFill/>
        </p:spPr>
        <p:txBody>
          <a:bodyPr wrap="square" rtlCol="0">
            <a:spAutoFit/>
          </a:bodyPr>
          <a:lstStyle/>
          <a:p>
            <a:r>
              <a:rPr lang="en-US" sz="900" dirty="0">
                <a:latin typeface="Century Gothic" panose="020B0502020202020204" pitchFamily="34" charset="0"/>
              </a:rPr>
              <a:t>Activity 1</a:t>
            </a:r>
          </a:p>
        </p:txBody>
      </p:sp>
      <p:sp>
        <p:nvSpPr>
          <p:cNvPr id="14" name="Rectangle 13">
            <a:extLst>
              <a:ext uri="{FF2B5EF4-FFF2-40B4-BE49-F238E27FC236}">
                <a16:creationId xmlns:a16="http://schemas.microsoft.com/office/drawing/2014/main" id="{668F0B24-CBE1-D34E-A8EB-38E3E5DAA438}"/>
              </a:ext>
            </a:extLst>
          </p:cNvPr>
          <p:cNvSpPr/>
          <p:nvPr/>
        </p:nvSpPr>
        <p:spPr>
          <a:xfrm>
            <a:off x="2635836" y="6356571"/>
            <a:ext cx="193610" cy="193610"/>
          </a:xfrm>
          <a:prstGeom prst="rect">
            <a:avLst/>
          </a:prstGeom>
          <a:solidFill>
            <a:srgbClr val="FFC00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0736733-D6B1-E5C8-73D9-090796A6F317}"/>
              </a:ext>
            </a:extLst>
          </p:cNvPr>
          <p:cNvSpPr txBox="1"/>
          <p:nvPr/>
        </p:nvSpPr>
        <p:spPr>
          <a:xfrm>
            <a:off x="2829446" y="6335134"/>
            <a:ext cx="979714" cy="230832"/>
          </a:xfrm>
          <a:prstGeom prst="rect">
            <a:avLst/>
          </a:prstGeom>
          <a:noFill/>
        </p:spPr>
        <p:txBody>
          <a:bodyPr wrap="square" rtlCol="0">
            <a:spAutoFit/>
          </a:bodyPr>
          <a:lstStyle/>
          <a:p>
            <a:r>
              <a:rPr lang="en-US" sz="900" dirty="0">
                <a:latin typeface="Century Gothic" panose="020B0502020202020204" pitchFamily="34" charset="0"/>
              </a:rPr>
              <a:t>Activity 2</a:t>
            </a:r>
          </a:p>
        </p:txBody>
      </p:sp>
      <p:sp>
        <p:nvSpPr>
          <p:cNvPr id="16" name="Rectangle 15">
            <a:extLst>
              <a:ext uri="{FF2B5EF4-FFF2-40B4-BE49-F238E27FC236}">
                <a16:creationId xmlns:a16="http://schemas.microsoft.com/office/drawing/2014/main" id="{CDA331FD-247F-2A54-C0D2-85FEF42CB134}"/>
              </a:ext>
            </a:extLst>
          </p:cNvPr>
          <p:cNvSpPr/>
          <p:nvPr/>
        </p:nvSpPr>
        <p:spPr>
          <a:xfrm>
            <a:off x="3874470" y="6356571"/>
            <a:ext cx="193610" cy="193610"/>
          </a:xfrm>
          <a:prstGeom prst="rect">
            <a:avLst/>
          </a:prstGeom>
          <a:solidFill>
            <a:srgbClr val="92D05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C11295E0-49AA-C2F6-249D-9855D38750CD}"/>
              </a:ext>
            </a:extLst>
          </p:cNvPr>
          <p:cNvSpPr txBox="1"/>
          <p:nvPr/>
        </p:nvSpPr>
        <p:spPr>
          <a:xfrm>
            <a:off x="4068080" y="6335134"/>
            <a:ext cx="979714" cy="230832"/>
          </a:xfrm>
          <a:prstGeom prst="rect">
            <a:avLst/>
          </a:prstGeom>
          <a:noFill/>
        </p:spPr>
        <p:txBody>
          <a:bodyPr wrap="square" rtlCol="0">
            <a:spAutoFit/>
          </a:bodyPr>
          <a:lstStyle/>
          <a:p>
            <a:r>
              <a:rPr lang="en-US" sz="900" dirty="0">
                <a:latin typeface="Century Gothic" panose="020B0502020202020204" pitchFamily="34" charset="0"/>
              </a:rPr>
              <a:t>Activity 3</a:t>
            </a:r>
          </a:p>
        </p:txBody>
      </p:sp>
      <p:sp>
        <p:nvSpPr>
          <p:cNvPr id="18" name="Rectangle 17">
            <a:extLst>
              <a:ext uri="{FF2B5EF4-FFF2-40B4-BE49-F238E27FC236}">
                <a16:creationId xmlns:a16="http://schemas.microsoft.com/office/drawing/2014/main" id="{411676E3-6734-F627-195B-172DB25DE229}"/>
              </a:ext>
            </a:extLst>
          </p:cNvPr>
          <p:cNvSpPr/>
          <p:nvPr/>
        </p:nvSpPr>
        <p:spPr>
          <a:xfrm>
            <a:off x="5113104" y="6356571"/>
            <a:ext cx="193610" cy="193610"/>
          </a:xfrm>
          <a:prstGeom prst="rect">
            <a:avLst/>
          </a:prstGeom>
          <a:solidFill>
            <a:srgbClr val="7054A0"/>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2641F4EE-E154-B1B6-25CC-0E99633D45A3}"/>
              </a:ext>
            </a:extLst>
          </p:cNvPr>
          <p:cNvSpPr txBox="1"/>
          <p:nvPr/>
        </p:nvSpPr>
        <p:spPr>
          <a:xfrm>
            <a:off x="5306714" y="6335134"/>
            <a:ext cx="979714" cy="230832"/>
          </a:xfrm>
          <a:prstGeom prst="rect">
            <a:avLst/>
          </a:prstGeom>
          <a:noFill/>
        </p:spPr>
        <p:txBody>
          <a:bodyPr wrap="square" rtlCol="0">
            <a:spAutoFit/>
          </a:bodyPr>
          <a:lstStyle/>
          <a:p>
            <a:r>
              <a:rPr lang="en-US" sz="900" dirty="0">
                <a:latin typeface="Century Gothic" panose="020B0502020202020204" pitchFamily="34" charset="0"/>
              </a:rPr>
              <a:t>Activity 4</a:t>
            </a:r>
          </a:p>
        </p:txBody>
      </p:sp>
    </p:spTree>
    <p:extLst>
      <p:ext uri="{BB962C8B-B14F-4D97-AF65-F5344CB8AC3E}">
        <p14:creationId xmlns:p14="http://schemas.microsoft.com/office/powerpoint/2010/main" val="291905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4905</TotalTime>
  <Words>196</Words>
  <Application>Microsoft Macintosh PowerPoint</Application>
  <PresentationFormat>Widescreen</PresentationFormat>
  <Paragraphs>33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15</cp:revision>
  <cp:lastPrinted>2020-08-31T22:23:58Z</cp:lastPrinted>
  <dcterms:created xsi:type="dcterms:W3CDTF">2020-09-16T17:09:31Z</dcterms:created>
  <dcterms:modified xsi:type="dcterms:W3CDTF">2024-06-13T05:51:22Z</dcterms:modified>
</cp:coreProperties>
</file>