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9" r:id="rId3"/>
    <p:sldId id="258" r:id="rId4"/>
  </p:sldIdLst>
  <p:sldSz cx="12192000" cy="6858000"/>
  <p:notesSz cx="6858000" cy="9144000"/>
  <p:embeddedFontLst>
    <p:embeddedFont>
      <p:font typeface="Century Gothic" panose="020B0502020202020204" pitchFamily="34" charset="0"/>
      <p:regular r:id="rId6"/>
      <p:bold r:id="rId7"/>
      <p:italic r:id="rId8"/>
      <p:boldItalic r:id="rId9"/>
    </p:embeddedFont>
    <p:embeddedFont>
      <p:font typeface="Play" pitchFamily="82" charset="77"/>
      <p:regular r:id="rId10"/>
      <p:bold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j1B77xqfojkaM/51SYhtGz8JRW2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7D6231-78D7-4C78-A15F-EF143F0DD9CE}">
  <a:tblStyle styleId="{EA7D6231-78D7-4C78-A15F-EF143F0DD9CE}"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85483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a:spLocks noGrp="1"/>
          </p:cNvSpPr>
          <p:nvPr>
            <p:ph type="pic" idx="2"/>
          </p:nvPr>
        </p:nvSpPr>
        <p:spPr>
          <a:xfrm>
            <a:off x="5183188" y="987425"/>
            <a:ext cx="6172200" cy="4873625"/>
          </a:xfrm>
          <a:prstGeom prst="rect">
            <a:avLst/>
          </a:prstGeom>
          <a:noFill/>
          <a:ln>
            <a:noFill/>
          </a:ln>
        </p:spPr>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smartsheet.com/try-it?trp=12079&amp;utm_source=template-powerpoint&amp;utm_medium=content&amp;utm_campaign=Product+Stages+Roadmap-powerpoint-12079&amp;lpa=Product+Stages+Roadmap+powerpoint+12079" TargetMode="Externa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88"/>
        <p:cNvGrpSpPr/>
        <p:nvPr/>
      </p:nvGrpSpPr>
      <p:grpSpPr>
        <a:xfrm>
          <a:off x="0" y="0"/>
          <a:ext cx="0" cy="0"/>
          <a:chOff x="0" y="0"/>
          <a:chExt cx="0" cy="0"/>
        </a:xfrm>
      </p:grpSpPr>
      <p:pic>
        <p:nvPicPr>
          <p:cNvPr id="4" name="Picture 3" descr="Stone wall texture">
            <a:extLst>
              <a:ext uri="{FF2B5EF4-FFF2-40B4-BE49-F238E27FC236}">
                <a16:creationId xmlns:a16="http://schemas.microsoft.com/office/drawing/2014/main" id="{4A29C22F-DDBD-46A1-AA24-B879AC0BF2F6}"/>
              </a:ext>
            </a:extLst>
          </p:cNvPr>
          <p:cNvPicPr>
            <a:picLocks noChangeAspect="1"/>
          </p:cNvPicPr>
          <p:nvPr/>
        </p:nvPicPr>
        <p:blipFill rotWithShape="1">
          <a:blip r:embed="rId4">
            <a:alphaModFix amt="35000"/>
          </a:blip>
          <a:srcRect b="15625"/>
          <a:stretch/>
        </p:blipFill>
        <p:spPr>
          <a:xfrm>
            <a:off x="0" y="0"/>
            <a:ext cx="12192000" cy="6858000"/>
          </a:xfrm>
          <a:prstGeom prst="rect">
            <a:avLst/>
          </a:prstGeom>
        </p:spPr>
      </p:pic>
      <p:sp>
        <p:nvSpPr>
          <p:cNvPr id="90" name="Google Shape;90;p1"/>
          <p:cNvSpPr txBox="1"/>
          <p:nvPr/>
        </p:nvSpPr>
        <p:spPr>
          <a:xfrm>
            <a:off x="249647" y="254470"/>
            <a:ext cx="548900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Product Stages Roadmap Template</a:t>
            </a:r>
          </a:p>
        </p:txBody>
      </p:sp>
      <p:sp>
        <p:nvSpPr>
          <p:cNvPr id="91" name="Google Shape;91;p1"/>
          <p:cNvSpPr txBox="1"/>
          <p:nvPr/>
        </p:nvSpPr>
        <p:spPr>
          <a:xfrm>
            <a:off x="302000" y="1532147"/>
            <a:ext cx="6035737" cy="369327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b="1" i="0" u="none" strike="noStrike" dirty="0">
                <a:solidFill>
                  <a:srgbClr val="000000"/>
                </a:solidFill>
                <a:latin typeface="Century Gothic"/>
                <a:ea typeface="Century Gothic"/>
                <a:cs typeface="Century Gothic"/>
                <a:sym typeface="Century Gothic"/>
              </a:rPr>
              <a:t>When to Use This Template: </a:t>
            </a:r>
            <a:r>
              <a:rPr lang="en-US" sz="1200" i="0" u="none" strike="noStrike" dirty="0">
                <a:solidFill>
                  <a:srgbClr val="000000"/>
                </a:solidFill>
                <a:latin typeface="Century Gothic"/>
                <a:ea typeface="Century Gothic"/>
                <a:cs typeface="Century Gothic"/>
                <a:sym typeface="Century Gothic"/>
              </a:rPr>
              <a:t>Use this template to outline the key phases of a project or product development process. Project managers, product developers, and business strategists can use it to present the sequential stages of their project to stakeholders, as well as in kickoff meetings, strategy sessions, and progress reviews to provide a comprehensive overview of the project's lifecycle and key deliverables.</a:t>
            </a:r>
          </a:p>
          <a:p>
            <a:pPr marL="0" marR="0" lvl="0" indent="0" algn="l" rtl="0">
              <a:lnSpc>
                <a:spcPct val="150000"/>
              </a:lnSpc>
              <a:spcBef>
                <a:spcPts val="0"/>
              </a:spcBef>
              <a:spcAft>
                <a:spcPts val="0"/>
              </a:spcAft>
              <a:buNone/>
            </a:pPr>
            <a:endParaRPr lang="en-US" sz="1200" b="1" i="0" u="none" strike="noStrike"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US" sz="1200" b="1" i="0" u="none" strike="noStrike" dirty="0">
                <a:solidFill>
                  <a:srgbClr val="000000"/>
                </a:solidFill>
                <a:latin typeface="Century Gothic"/>
                <a:ea typeface="Century Gothic"/>
                <a:cs typeface="Century Gothic"/>
                <a:sym typeface="Century Gothic"/>
              </a:rPr>
              <a:t>Notable Template Features: </a:t>
            </a:r>
            <a:r>
              <a:rPr lang="en-US" sz="1200" i="0" u="none" strike="noStrike" dirty="0">
                <a:solidFill>
                  <a:srgbClr val="000000"/>
                </a:solidFill>
                <a:latin typeface="Century Gothic"/>
                <a:ea typeface="Century Gothic"/>
                <a:cs typeface="Century Gothic"/>
                <a:sym typeface="Century Gothic"/>
              </a:rPr>
              <a:t>The template includes arrows to represent the phases of a product roadmap. For each product development phase, enter key details about your strategic objectives, activities, and deliverables. The visual structure of this customizable template enables you to easily communicate complex processes, making it an effective tool for project planning and communication.</a:t>
            </a:r>
            <a:endParaRPr sz="1200" dirty="0"/>
          </a:p>
        </p:txBody>
      </p:sp>
      <p:pic>
        <p:nvPicPr>
          <p:cNvPr id="92" name="Google Shape;92;p1"/>
          <p:cNvPicPr preferRelativeResize="0"/>
          <p:nvPr/>
        </p:nvPicPr>
        <p:blipFill>
          <a:blip r:embed="rId5"/>
          <a:srcRect/>
          <a:stretch/>
        </p:blipFill>
        <p:spPr>
          <a:xfrm>
            <a:off x="6479843" y="1656050"/>
            <a:ext cx="5356405" cy="3011819"/>
          </a:xfrm>
          <a:prstGeom prst="rect">
            <a:avLst/>
          </a:prstGeom>
          <a:noFill/>
          <a:ln>
            <a:noFill/>
          </a:ln>
          <a:effectLst>
            <a:outerShdw blurRad="152400" dist="38100" dir="2700000" sx="101000" sy="101000" algn="tl" rotWithShape="0">
              <a:srgbClr val="000000">
                <a:alpha val="40000"/>
              </a:srgbClr>
            </a:outerShdw>
          </a:effectLst>
        </p:spPr>
      </p:pic>
      <p:pic>
        <p:nvPicPr>
          <p:cNvPr id="93" name="Google Shape;93;p1">
            <a:hlinkClick r:id="rId6"/>
          </p:cNvPr>
          <p:cNvPicPr preferRelativeResize="0"/>
          <p:nvPr/>
        </p:nvPicPr>
        <p:blipFill rotWithShape="1">
          <a:blip r:embed="rId7">
            <a:alphaModFix/>
          </a:blip>
          <a:srcRect/>
          <a:stretch/>
        </p:blipFill>
        <p:spPr>
          <a:xfrm>
            <a:off x="8833993" y="280262"/>
            <a:ext cx="3041396" cy="6049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98"/>
        <p:cNvGrpSpPr/>
        <p:nvPr/>
      </p:nvGrpSpPr>
      <p:grpSpPr>
        <a:xfrm>
          <a:off x="0" y="0"/>
          <a:ext cx="0" cy="0"/>
          <a:chOff x="0" y="0"/>
          <a:chExt cx="0" cy="0"/>
        </a:xfrm>
      </p:grpSpPr>
      <p:pic>
        <p:nvPicPr>
          <p:cNvPr id="57" name="Picture 56" descr="Stone wall texture">
            <a:extLst>
              <a:ext uri="{FF2B5EF4-FFF2-40B4-BE49-F238E27FC236}">
                <a16:creationId xmlns:a16="http://schemas.microsoft.com/office/drawing/2014/main" id="{67DAE0CC-A50E-3ACD-84C6-B10F04FE8568}"/>
              </a:ext>
            </a:extLst>
          </p:cNvPr>
          <p:cNvPicPr>
            <a:picLocks noChangeAspect="1"/>
          </p:cNvPicPr>
          <p:nvPr/>
        </p:nvPicPr>
        <p:blipFill rotWithShape="1">
          <a:blip r:embed="rId4">
            <a:alphaModFix amt="35000"/>
          </a:blip>
          <a:srcRect b="15625"/>
          <a:stretch/>
        </p:blipFill>
        <p:spPr>
          <a:xfrm>
            <a:off x="0" y="0"/>
            <a:ext cx="12192000" cy="6858000"/>
          </a:xfrm>
          <a:prstGeom prst="rect">
            <a:avLst/>
          </a:prstGeom>
        </p:spPr>
      </p:pic>
      <p:grpSp>
        <p:nvGrpSpPr>
          <p:cNvPr id="53" name="Group 52">
            <a:extLst>
              <a:ext uri="{FF2B5EF4-FFF2-40B4-BE49-F238E27FC236}">
                <a16:creationId xmlns:a16="http://schemas.microsoft.com/office/drawing/2014/main" id="{B47BF519-4944-0882-3ACE-248D0D1FB898}"/>
              </a:ext>
            </a:extLst>
          </p:cNvPr>
          <p:cNvGrpSpPr/>
          <p:nvPr/>
        </p:nvGrpSpPr>
        <p:grpSpPr>
          <a:xfrm>
            <a:off x="379189" y="1381981"/>
            <a:ext cx="1797298" cy="539566"/>
            <a:chOff x="379189" y="1381981"/>
            <a:chExt cx="1797298" cy="539566"/>
          </a:xfrm>
        </p:grpSpPr>
        <p:sp>
          <p:nvSpPr>
            <p:cNvPr id="51" name="Rectangle 50">
              <a:extLst>
                <a:ext uri="{FF2B5EF4-FFF2-40B4-BE49-F238E27FC236}">
                  <a16:creationId xmlns:a16="http://schemas.microsoft.com/office/drawing/2014/main" id="{8AE27BDD-598B-F5CC-48EA-AEF4F828B7C1}"/>
                </a:ext>
              </a:extLst>
            </p:cNvPr>
            <p:cNvSpPr/>
            <p:nvPr/>
          </p:nvSpPr>
          <p:spPr>
            <a:xfrm>
              <a:off x="379189" y="1381981"/>
              <a:ext cx="1797298" cy="5395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182880" rtlCol="0" anchor="t"/>
            <a:lstStyle/>
            <a:p>
              <a:endParaRPr lang="en-US" sz="1200" dirty="0">
                <a:solidFill>
                  <a:schemeClr val="tx1">
                    <a:lumMod val="65000"/>
                    <a:lumOff val="35000"/>
                  </a:schemeClr>
                </a:solidFill>
                <a:latin typeface="Century Gothic" panose="020B0502020202020204" pitchFamily="34" charset="0"/>
              </a:endParaRPr>
            </a:p>
          </p:txBody>
        </p:sp>
        <p:sp>
          <p:nvSpPr>
            <p:cNvPr id="52" name="Google Shape;130;p2">
              <a:extLst>
                <a:ext uri="{FF2B5EF4-FFF2-40B4-BE49-F238E27FC236}">
                  <a16:creationId xmlns:a16="http://schemas.microsoft.com/office/drawing/2014/main" id="{6F47D1EC-97D7-662B-000E-CEFFB87ACC21}"/>
                </a:ext>
              </a:extLst>
            </p:cNvPr>
            <p:cNvSpPr txBox="1"/>
            <p:nvPr/>
          </p:nvSpPr>
          <p:spPr>
            <a:xfrm>
              <a:off x="437780" y="1505636"/>
              <a:ext cx="1305687" cy="27695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200" b="1" dirty="0">
                  <a:solidFill>
                    <a:srgbClr val="7F7F7F"/>
                  </a:solidFill>
                  <a:latin typeface="Century Gothic"/>
                  <a:ea typeface="Century Gothic"/>
                  <a:cs typeface="Century Gothic"/>
                  <a:sym typeface="Century Gothic"/>
                </a:rPr>
                <a:t>Our Approach</a:t>
              </a:r>
            </a:p>
          </p:txBody>
        </p:sp>
      </p:grpSp>
      <p:sp>
        <p:nvSpPr>
          <p:cNvPr id="2" name="TextBox 1">
            <a:extLst>
              <a:ext uri="{FF2B5EF4-FFF2-40B4-BE49-F238E27FC236}">
                <a16:creationId xmlns:a16="http://schemas.microsoft.com/office/drawing/2014/main" id="{CC14999A-5FB6-AAAA-4BFD-D5BB5EFD09E9}"/>
              </a:ext>
            </a:extLst>
          </p:cNvPr>
          <p:cNvSpPr txBox="1"/>
          <p:nvPr/>
        </p:nvSpPr>
        <p:spPr>
          <a:xfrm>
            <a:off x="5760720" y="60276"/>
            <a:ext cx="6372665" cy="363176"/>
          </a:xfrm>
          <a:prstGeom prst="rect">
            <a:avLst/>
          </a:prstGeom>
          <a:noFill/>
          <a:effectLst/>
        </p:spPr>
        <p:txBody>
          <a:bodyPr wrap="square" lIns="91440" tIns="73152" rIns="182880" bIns="73152" rtlCol="0" anchor="t" anchorCtr="0">
            <a:spAutoFit/>
          </a:bodyPr>
          <a:lstStyle/>
          <a:p>
            <a:pPr algn="r"/>
            <a:r>
              <a:rPr lang="en-US" dirty="0">
                <a:solidFill>
                  <a:schemeClr val="tx1">
                    <a:lumMod val="65000"/>
                    <a:lumOff val="35000"/>
                  </a:schemeClr>
                </a:solidFill>
                <a:latin typeface="Century Gothic" panose="020B0502020202020204" pitchFamily="34" charset="0"/>
              </a:rPr>
              <a:t>PowerPoint Product Stages Roadmap Template</a:t>
            </a:r>
          </a:p>
        </p:txBody>
      </p:sp>
      <p:sp>
        <p:nvSpPr>
          <p:cNvPr id="44" name="Rectangle 43">
            <a:extLst>
              <a:ext uri="{FF2B5EF4-FFF2-40B4-BE49-F238E27FC236}">
                <a16:creationId xmlns:a16="http://schemas.microsoft.com/office/drawing/2014/main" id="{1407498B-6425-0E06-E9BE-E3185A32C52F}"/>
              </a:ext>
            </a:extLst>
          </p:cNvPr>
          <p:cNvSpPr/>
          <p:nvPr/>
        </p:nvSpPr>
        <p:spPr>
          <a:xfrm>
            <a:off x="379189" y="3450116"/>
            <a:ext cx="1152688" cy="1262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182880" rtlCol="0" anchor="t"/>
          <a:lstStyle/>
          <a:p>
            <a:endParaRPr lang="en-US" sz="1200" dirty="0">
              <a:solidFill>
                <a:schemeClr val="tx1">
                  <a:lumMod val="65000"/>
                  <a:lumOff val="35000"/>
                </a:schemeClr>
              </a:solidFill>
              <a:latin typeface="Century Gothic" panose="020B0502020202020204" pitchFamily="34" charset="0"/>
            </a:endParaRPr>
          </a:p>
        </p:txBody>
      </p:sp>
      <p:sp>
        <p:nvSpPr>
          <p:cNvPr id="45" name="Rectangle 44">
            <a:extLst>
              <a:ext uri="{FF2B5EF4-FFF2-40B4-BE49-F238E27FC236}">
                <a16:creationId xmlns:a16="http://schemas.microsoft.com/office/drawing/2014/main" id="{21D57941-9A0A-6182-BD56-1B2CACC97B3A}"/>
              </a:ext>
            </a:extLst>
          </p:cNvPr>
          <p:cNvSpPr/>
          <p:nvPr/>
        </p:nvSpPr>
        <p:spPr>
          <a:xfrm>
            <a:off x="379189" y="4803184"/>
            <a:ext cx="1152688" cy="1262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182880" rtlCol="0" anchor="t"/>
          <a:lstStyle/>
          <a:p>
            <a:endParaRPr lang="en-US" sz="1200" dirty="0">
              <a:solidFill>
                <a:schemeClr val="tx1">
                  <a:lumMod val="65000"/>
                  <a:lumOff val="35000"/>
                </a:schemeClr>
              </a:solidFill>
              <a:latin typeface="Century Gothic" panose="020B0502020202020204" pitchFamily="34" charset="0"/>
            </a:endParaRPr>
          </a:p>
        </p:txBody>
      </p:sp>
      <p:sp>
        <p:nvSpPr>
          <p:cNvPr id="43" name="Rectangle 42">
            <a:extLst>
              <a:ext uri="{FF2B5EF4-FFF2-40B4-BE49-F238E27FC236}">
                <a16:creationId xmlns:a16="http://schemas.microsoft.com/office/drawing/2014/main" id="{DC8CFD7A-EC8A-A8EC-4A8F-7A195CADE0CE}"/>
              </a:ext>
            </a:extLst>
          </p:cNvPr>
          <p:cNvSpPr/>
          <p:nvPr/>
        </p:nvSpPr>
        <p:spPr>
          <a:xfrm>
            <a:off x="379189" y="2097047"/>
            <a:ext cx="1152688" cy="1262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182880" rtlCol="0" anchor="t"/>
          <a:lstStyle/>
          <a:p>
            <a:endParaRPr lang="en-US" sz="1200" dirty="0">
              <a:solidFill>
                <a:schemeClr val="tx1">
                  <a:lumMod val="65000"/>
                  <a:lumOff val="35000"/>
                </a:schemeClr>
              </a:solidFill>
              <a:latin typeface="Century Gothic" panose="020B0502020202020204" pitchFamily="34" charset="0"/>
            </a:endParaRPr>
          </a:p>
        </p:txBody>
      </p:sp>
      <p:sp>
        <p:nvSpPr>
          <p:cNvPr id="3" name="Chevron 2">
            <a:extLst>
              <a:ext uri="{FF2B5EF4-FFF2-40B4-BE49-F238E27FC236}">
                <a16:creationId xmlns:a16="http://schemas.microsoft.com/office/drawing/2014/main" id="{DCB81132-4DC3-A893-5DB1-B40EFFFBA2CF}"/>
              </a:ext>
            </a:extLst>
          </p:cNvPr>
          <p:cNvSpPr/>
          <p:nvPr/>
        </p:nvSpPr>
        <p:spPr>
          <a:xfrm>
            <a:off x="1626421" y="1248777"/>
            <a:ext cx="2223336" cy="785324"/>
          </a:xfrm>
          <a:prstGeom prst="chevron">
            <a:avLst>
              <a:gd name="adj" fmla="val 27269"/>
            </a:avLst>
          </a:prstGeom>
          <a:solidFill>
            <a:srgbClr val="FC99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entury Gothic" panose="020B0502020202020204" pitchFamily="34" charset="0"/>
              </a:rPr>
              <a:t>Stage Title</a:t>
            </a:r>
          </a:p>
        </p:txBody>
      </p:sp>
      <p:sp>
        <p:nvSpPr>
          <p:cNvPr id="4" name="Chevron 3">
            <a:extLst>
              <a:ext uri="{FF2B5EF4-FFF2-40B4-BE49-F238E27FC236}">
                <a16:creationId xmlns:a16="http://schemas.microsoft.com/office/drawing/2014/main" id="{3E52F423-B20B-6664-D6E7-D6230B08CEC1}"/>
              </a:ext>
            </a:extLst>
          </p:cNvPr>
          <p:cNvSpPr/>
          <p:nvPr/>
        </p:nvSpPr>
        <p:spPr>
          <a:xfrm>
            <a:off x="3681673" y="1248777"/>
            <a:ext cx="2223335" cy="785324"/>
          </a:xfrm>
          <a:prstGeom prst="chevron">
            <a:avLst>
              <a:gd name="adj" fmla="val 27748"/>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entury Gothic" panose="020B0502020202020204" pitchFamily="34" charset="0"/>
              </a:rPr>
              <a:t>Stage Title</a:t>
            </a:r>
          </a:p>
        </p:txBody>
      </p:sp>
      <p:sp>
        <p:nvSpPr>
          <p:cNvPr id="5" name="Chevron 4">
            <a:extLst>
              <a:ext uri="{FF2B5EF4-FFF2-40B4-BE49-F238E27FC236}">
                <a16:creationId xmlns:a16="http://schemas.microsoft.com/office/drawing/2014/main" id="{4A07E945-D22A-24E0-B287-1D91B7B11EBD}"/>
              </a:ext>
            </a:extLst>
          </p:cNvPr>
          <p:cNvSpPr/>
          <p:nvPr/>
        </p:nvSpPr>
        <p:spPr>
          <a:xfrm>
            <a:off x="5736926" y="1248777"/>
            <a:ext cx="2223333" cy="785324"/>
          </a:xfrm>
          <a:prstGeom prst="chevron">
            <a:avLst>
              <a:gd name="adj" fmla="val 27508"/>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entury Gothic" panose="020B0502020202020204" pitchFamily="34" charset="0"/>
              </a:rPr>
              <a:t>Stage Title</a:t>
            </a:r>
          </a:p>
        </p:txBody>
      </p:sp>
      <p:sp>
        <p:nvSpPr>
          <p:cNvPr id="6" name="Chevron 5">
            <a:extLst>
              <a:ext uri="{FF2B5EF4-FFF2-40B4-BE49-F238E27FC236}">
                <a16:creationId xmlns:a16="http://schemas.microsoft.com/office/drawing/2014/main" id="{844F16D6-B118-BE42-833C-AA3A41552A4E}"/>
              </a:ext>
            </a:extLst>
          </p:cNvPr>
          <p:cNvSpPr/>
          <p:nvPr/>
        </p:nvSpPr>
        <p:spPr>
          <a:xfrm>
            <a:off x="7792179" y="1248777"/>
            <a:ext cx="2223335" cy="785324"/>
          </a:xfrm>
          <a:prstGeom prst="chevron">
            <a:avLst>
              <a:gd name="adj" fmla="val 2702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entury Gothic" panose="020B0502020202020204" pitchFamily="34" charset="0"/>
              </a:rPr>
              <a:t>Stage Title</a:t>
            </a:r>
          </a:p>
        </p:txBody>
      </p:sp>
      <p:sp>
        <p:nvSpPr>
          <p:cNvPr id="7" name="Chevron 6">
            <a:extLst>
              <a:ext uri="{FF2B5EF4-FFF2-40B4-BE49-F238E27FC236}">
                <a16:creationId xmlns:a16="http://schemas.microsoft.com/office/drawing/2014/main" id="{70C84E1E-EB71-317C-3EE8-5C6C462E57A6}"/>
              </a:ext>
            </a:extLst>
          </p:cNvPr>
          <p:cNvSpPr/>
          <p:nvPr/>
        </p:nvSpPr>
        <p:spPr>
          <a:xfrm>
            <a:off x="9847434" y="1248777"/>
            <a:ext cx="1955895" cy="785324"/>
          </a:xfrm>
          <a:prstGeom prst="chevron">
            <a:avLst>
              <a:gd name="adj" fmla="val 2750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entury Gothic" panose="020B0502020202020204" pitchFamily="34" charset="0"/>
              </a:rPr>
              <a:t>Stage Title</a:t>
            </a:r>
          </a:p>
        </p:txBody>
      </p:sp>
      <p:sp>
        <p:nvSpPr>
          <p:cNvPr id="8" name="Rectangle 7">
            <a:extLst>
              <a:ext uri="{FF2B5EF4-FFF2-40B4-BE49-F238E27FC236}">
                <a16:creationId xmlns:a16="http://schemas.microsoft.com/office/drawing/2014/main" id="{1F8ED2CE-5B15-A50F-B7E7-8B5D174FCD27}"/>
              </a:ext>
            </a:extLst>
          </p:cNvPr>
          <p:cNvSpPr/>
          <p:nvPr/>
        </p:nvSpPr>
        <p:spPr>
          <a:xfrm>
            <a:off x="9847434" y="2097047"/>
            <a:ext cx="1955895" cy="1262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p:txBody>
      </p:sp>
      <p:sp>
        <p:nvSpPr>
          <p:cNvPr id="9" name="Rectangle 8">
            <a:extLst>
              <a:ext uri="{FF2B5EF4-FFF2-40B4-BE49-F238E27FC236}">
                <a16:creationId xmlns:a16="http://schemas.microsoft.com/office/drawing/2014/main" id="{C0D6D20B-3C13-A4B0-87F8-9D8EACBD9660}"/>
              </a:ext>
            </a:extLst>
          </p:cNvPr>
          <p:cNvSpPr/>
          <p:nvPr/>
        </p:nvSpPr>
        <p:spPr>
          <a:xfrm>
            <a:off x="7792180" y="2097047"/>
            <a:ext cx="1955895" cy="1262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p:txBody>
      </p:sp>
      <p:sp>
        <p:nvSpPr>
          <p:cNvPr id="10" name="Rectangle 9">
            <a:extLst>
              <a:ext uri="{FF2B5EF4-FFF2-40B4-BE49-F238E27FC236}">
                <a16:creationId xmlns:a16="http://schemas.microsoft.com/office/drawing/2014/main" id="{91B40BCD-BA54-B5EA-4377-745C850A4647}"/>
              </a:ext>
            </a:extLst>
          </p:cNvPr>
          <p:cNvSpPr/>
          <p:nvPr/>
        </p:nvSpPr>
        <p:spPr>
          <a:xfrm>
            <a:off x="5736927" y="2097047"/>
            <a:ext cx="1955895" cy="1262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p:txBody>
      </p:sp>
      <p:sp>
        <p:nvSpPr>
          <p:cNvPr id="11" name="Rectangle 10">
            <a:extLst>
              <a:ext uri="{FF2B5EF4-FFF2-40B4-BE49-F238E27FC236}">
                <a16:creationId xmlns:a16="http://schemas.microsoft.com/office/drawing/2014/main" id="{F68EE38F-590D-F2D4-76A3-58C2CE66063E}"/>
              </a:ext>
            </a:extLst>
          </p:cNvPr>
          <p:cNvSpPr/>
          <p:nvPr/>
        </p:nvSpPr>
        <p:spPr>
          <a:xfrm>
            <a:off x="3681674" y="2097047"/>
            <a:ext cx="1955895" cy="1262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p:txBody>
      </p:sp>
      <p:sp>
        <p:nvSpPr>
          <p:cNvPr id="12" name="Rectangle 11">
            <a:extLst>
              <a:ext uri="{FF2B5EF4-FFF2-40B4-BE49-F238E27FC236}">
                <a16:creationId xmlns:a16="http://schemas.microsoft.com/office/drawing/2014/main" id="{BD3B80B0-9BF1-426E-E36D-36DF515401F4}"/>
              </a:ext>
            </a:extLst>
          </p:cNvPr>
          <p:cNvSpPr/>
          <p:nvPr/>
        </p:nvSpPr>
        <p:spPr>
          <a:xfrm>
            <a:off x="1626421" y="2097047"/>
            <a:ext cx="1955895" cy="1262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p:txBody>
      </p:sp>
      <p:sp>
        <p:nvSpPr>
          <p:cNvPr id="13" name="Oval 12">
            <a:extLst>
              <a:ext uri="{FF2B5EF4-FFF2-40B4-BE49-F238E27FC236}">
                <a16:creationId xmlns:a16="http://schemas.microsoft.com/office/drawing/2014/main" id="{81B36C3B-DC52-3DFD-6044-724057647842}"/>
              </a:ext>
            </a:extLst>
          </p:cNvPr>
          <p:cNvSpPr/>
          <p:nvPr/>
        </p:nvSpPr>
        <p:spPr>
          <a:xfrm>
            <a:off x="2413921" y="770801"/>
            <a:ext cx="660969" cy="660969"/>
          </a:xfrm>
          <a:prstGeom prst="ellipse">
            <a:avLst/>
          </a:prstGeom>
          <a:solidFill>
            <a:srgbClr val="FC997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1</a:t>
            </a:r>
          </a:p>
        </p:txBody>
      </p:sp>
      <p:sp>
        <p:nvSpPr>
          <p:cNvPr id="14" name="Oval 13">
            <a:extLst>
              <a:ext uri="{FF2B5EF4-FFF2-40B4-BE49-F238E27FC236}">
                <a16:creationId xmlns:a16="http://schemas.microsoft.com/office/drawing/2014/main" id="{EF364E2F-58F2-0DB7-9D05-2F1FC7003930}"/>
              </a:ext>
            </a:extLst>
          </p:cNvPr>
          <p:cNvSpPr/>
          <p:nvPr/>
        </p:nvSpPr>
        <p:spPr>
          <a:xfrm>
            <a:off x="4462856" y="770801"/>
            <a:ext cx="660969" cy="660969"/>
          </a:xfrm>
          <a:prstGeom prst="ellipse">
            <a:avLst/>
          </a:prstGeom>
          <a:solidFill>
            <a:schemeClr val="accent1">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2</a:t>
            </a:r>
          </a:p>
        </p:txBody>
      </p:sp>
      <p:sp>
        <p:nvSpPr>
          <p:cNvPr id="15" name="Oval 14">
            <a:extLst>
              <a:ext uri="{FF2B5EF4-FFF2-40B4-BE49-F238E27FC236}">
                <a16:creationId xmlns:a16="http://schemas.microsoft.com/office/drawing/2014/main" id="{B4A0C4AD-C850-DE18-33B8-84674A60EDB0}"/>
              </a:ext>
            </a:extLst>
          </p:cNvPr>
          <p:cNvSpPr/>
          <p:nvPr/>
        </p:nvSpPr>
        <p:spPr>
          <a:xfrm>
            <a:off x="6485901" y="770801"/>
            <a:ext cx="660969" cy="660969"/>
          </a:xfrm>
          <a:prstGeom prst="ellipse">
            <a:avLst/>
          </a:prstGeom>
          <a:solidFill>
            <a:schemeClr val="accent5">
              <a:lumMod val="7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3</a:t>
            </a:r>
          </a:p>
        </p:txBody>
      </p:sp>
      <p:sp>
        <p:nvSpPr>
          <p:cNvPr id="16" name="Oval 15">
            <a:extLst>
              <a:ext uri="{FF2B5EF4-FFF2-40B4-BE49-F238E27FC236}">
                <a16:creationId xmlns:a16="http://schemas.microsoft.com/office/drawing/2014/main" id="{1DDF009F-26AE-24F9-B783-2589E089D4C9}"/>
              </a:ext>
            </a:extLst>
          </p:cNvPr>
          <p:cNvSpPr/>
          <p:nvPr/>
        </p:nvSpPr>
        <p:spPr>
          <a:xfrm>
            <a:off x="8553380" y="770801"/>
            <a:ext cx="660969" cy="660969"/>
          </a:xfrm>
          <a:prstGeom prst="ellipse">
            <a:avLst/>
          </a:prstGeom>
          <a:solidFill>
            <a:schemeClr val="accent6">
              <a:lumMod val="7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4</a:t>
            </a:r>
          </a:p>
        </p:txBody>
      </p:sp>
      <p:sp>
        <p:nvSpPr>
          <p:cNvPr id="17" name="Oval 16">
            <a:extLst>
              <a:ext uri="{FF2B5EF4-FFF2-40B4-BE49-F238E27FC236}">
                <a16:creationId xmlns:a16="http://schemas.microsoft.com/office/drawing/2014/main" id="{738DF14F-0246-008B-7B0D-200690BA7011}"/>
              </a:ext>
            </a:extLst>
          </p:cNvPr>
          <p:cNvSpPr/>
          <p:nvPr/>
        </p:nvSpPr>
        <p:spPr>
          <a:xfrm>
            <a:off x="10491021" y="770801"/>
            <a:ext cx="660969" cy="660969"/>
          </a:xfrm>
          <a:prstGeom prst="ellipse">
            <a:avLst/>
          </a:prstGeom>
          <a:solidFill>
            <a:schemeClr val="accent1">
              <a:lumMod val="7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5</a:t>
            </a:r>
          </a:p>
        </p:txBody>
      </p:sp>
      <p:sp>
        <p:nvSpPr>
          <p:cNvPr id="18" name="Rectangle 17">
            <a:extLst>
              <a:ext uri="{FF2B5EF4-FFF2-40B4-BE49-F238E27FC236}">
                <a16:creationId xmlns:a16="http://schemas.microsoft.com/office/drawing/2014/main" id="{FC4225F7-D500-9A06-3365-CEB3B3C9DDA4}"/>
              </a:ext>
            </a:extLst>
          </p:cNvPr>
          <p:cNvSpPr/>
          <p:nvPr/>
        </p:nvSpPr>
        <p:spPr>
          <a:xfrm>
            <a:off x="9847434" y="3449954"/>
            <a:ext cx="1955895" cy="1262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p:txBody>
      </p:sp>
      <p:sp>
        <p:nvSpPr>
          <p:cNvPr id="19" name="Rectangle 18">
            <a:extLst>
              <a:ext uri="{FF2B5EF4-FFF2-40B4-BE49-F238E27FC236}">
                <a16:creationId xmlns:a16="http://schemas.microsoft.com/office/drawing/2014/main" id="{3247DA6A-BC3F-0256-7DE0-1C682445DC1F}"/>
              </a:ext>
            </a:extLst>
          </p:cNvPr>
          <p:cNvSpPr/>
          <p:nvPr/>
        </p:nvSpPr>
        <p:spPr>
          <a:xfrm>
            <a:off x="7792180" y="3449954"/>
            <a:ext cx="1955895" cy="1262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p:txBody>
      </p:sp>
      <p:sp>
        <p:nvSpPr>
          <p:cNvPr id="20" name="Rectangle 19">
            <a:extLst>
              <a:ext uri="{FF2B5EF4-FFF2-40B4-BE49-F238E27FC236}">
                <a16:creationId xmlns:a16="http://schemas.microsoft.com/office/drawing/2014/main" id="{55D4F1E0-785B-9F18-2076-EB255736EEB7}"/>
              </a:ext>
            </a:extLst>
          </p:cNvPr>
          <p:cNvSpPr/>
          <p:nvPr/>
        </p:nvSpPr>
        <p:spPr>
          <a:xfrm>
            <a:off x="5736927" y="3449954"/>
            <a:ext cx="1955895" cy="1262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p:txBody>
      </p:sp>
      <p:sp>
        <p:nvSpPr>
          <p:cNvPr id="21" name="Rectangle 20">
            <a:extLst>
              <a:ext uri="{FF2B5EF4-FFF2-40B4-BE49-F238E27FC236}">
                <a16:creationId xmlns:a16="http://schemas.microsoft.com/office/drawing/2014/main" id="{D78743A1-B6DA-DBAB-ED26-121B57B97C75}"/>
              </a:ext>
            </a:extLst>
          </p:cNvPr>
          <p:cNvSpPr/>
          <p:nvPr/>
        </p:nvSpPr>
        <p:spPr>
          <a:xfrm>
            <a:off x="3681674" y="3449954"/>
            <a:ext cx="1955895" cy="1262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p:txBody>
      </p:sp>
      <p:sp>
        <p:nvSpPr>
          <p:cNvPr id="22" name="Rectangle 21">
            <a:extLst>
              <a:ext uri="{FF2B5EF4-FFF2-40B4-BE49-F238E27FC236}">
                <a16:creationId xmlns:a16="http://schemas.microsoft.com/office/drawing/2014/main" id="{ACA3B0FA-0BFA-329B-F2AF-3565265A2992}"/>
              </a:ext>
            </a:extLst>
          </p:cNvPr>
          <p:cNvSpPr/>
          <p:nvPr/>
        </p:nvSpPr>
        <p:spPr>
          <a:xfrm>
            <a:off x="1626421" y="3449954"/>
            <a:ext cx="1955895" cy="1262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p:txBody>
      </p:sp>
      <p:sp>
        <p:nvSpPr>
          <p:cNvPr id="23" name="Rectangle 22">
            <a:extLst>
              <a:ext uri="{FF2B5EF4-FFF2-40B4-BE49-F238E27FC236}">
                <a16:creationId xmlns:a16="http://schemas.microsoft.com/office/drawing/2014/main" id="{4FA3C12C-7443-2C68-E118-479E59730076}"/>
              </a:ext>
            </a:extLst>
          </p:cNvPr>
          <p:cNvSpPr/>
          <p:nvPr/>
        </p:nvSpPr>
        <p:spPr>
          <a:xfrm>
            <a:off x="9847434" y="4802861"/>
            <a:ext cx="1955895" cy="1262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p:txBody>
      </p:sp>
      <p:sp>
        <p:nvSpPr>
          <p:cNvPr id="24" name="Rectangle 23">
            <a:extLst>
              <a:ext uri="{FF2B5EF4-FFF2-40B4-BE49-F238E27FC236}">
                <a16:creationId xmlns:a16="http://schemas.microsoft.com/office/drawing/2014/main" id="{B0CCF7BB-D86D-FD9C-DFCE-39EC65E01021}"/>
              </a:ext>
            </a:extLst>
          </p:cNvPr>
          <p:cNvSpPr/>
          <p:nvPr/>
        </p:nvSpPr>
        <p:spPr>
          <a:xfrm>
            <a:off x="7792180" y="4802861"/>
            <a:ext cx="1955895" cy="1262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p:txBody>
      </p:sp>
      <p:sp>
        <p:nvSpPr>
          <p:cNvPr id="25" name="Rectangle 24">
            <a:extLst>
              <a:ext uri="{FF2B5EF4-FFF2-40B4-BE49-F238E27FC236}">
                <a16:creationId xmlns:a16="http://schemas.microsoft.com/office/drawing/2014/main" id="{F5418D8E-579A-D7C7-67AA-25E5696D0348}"/>
              </a:ext>
            </a:extLst>
          </p:cNvPr>
          <p:cNvSpPr/>
          <p:nvPr/>
        </p:nvSpPr>
        <p:spPr>
          <a:xfrm>
            <a:off x="5736927" y="4802861"/>
            <a:ext cx="1955895" cy="1262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p:txBody>
      </p:sp>
      <p:sp>
        <p:nvSpPr>
          <p:cNvPr id="26" name="Rectangle 25">
            <a:extLst>
              <a:ext uri="{FF2B5EF4-FFF2-40B4-BE49-F238E27FC236}">
                <a16:creationId xmlns:a16="http://schemas.microsoft.com/office/drawing/2014/main" id="{8CF5AA0F-0364-3918-3A3C-516D5CCFD947}"/>
              </a:ext>
            </a:extLst>
          </p:cNvPr>
          <p:cNvSpPr/>
          <p:nvPr/>
        </p:nvSpPr>
        <p:spPr>
          <a:xfrm>
            <a:off x="3681674" y="4802861"/>
            <a:ext cx="1955895" cy="1262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p:txBody>
      </p:sp>
      <p:sp>
        <p:nvSpPr>
          <p:cNvPr id="27" name="Rectangle 26">
            <a:extLst>
              <a:ext uri="{FF2B5EF4-FFF2-40B4-BE49-F238E27FC236}">
                <a16:creationId xmlns:a16="http://schemas.microsoft.com/office/drawing/2014/main" id="{00E51797-E64A-308C-8A94-CA4C0CE0403F}"/>
              </a:ext>
            </a:extLst>
          </p:cNvPr>
          <p:cNvSpPr/>
          <p:nvPr/>
        </p:nvSpPr>
        <p:spPr>
          <a:xfrm>
            <a:off x="1626421" y="4802861"/>
            <a:ext cx="1955895" cy="1262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Description</a:t>
            </a:r>
          </a:p>
        </p:txBody>
      </p:sp>
      <p:grpSp>
        <p:nvGrpSpPr>
          <p:cNvPr id="54" name="Group 53">
            <a:extLst>
              <a:ext uri="{FF2B5EF4-FFF2-40B4-BE49-F238E27FC236}">
                <a16:creationId xmlns:a16="http://schemas.microsoft.com/office/drawing/2014/main" id="{8C685011-5536-B724-8744-3BFBB98F0302}"/>
              </a:ext>
            </a:extLst>
          </p:cNvPr>
          <p:cNvGrpSpPr/>
          <p:nvPr/>
        </p:nvGrpSpPr>
        <p:grpSpPr>
          <a:xfrm>
            <a:off x="598331" y="2176107"/>
            <a:ext cx="714405" cy="714405"/>
            <a:chOff x="598331" y="2176107"/>
            <a:chExt cx="714405" cy="714405"/>
          </a:xfrm>
        </p:grpSpPr>
        <p:sp>
          <p:nvSpPr>
            <p:cNvPr id="29" name="Google Shape;128;p2">
              <a:extLst>
                <a:ext uri="{FF2B5EF4-FFF2-40B4-BE49-F238E27FC236}">
                  <a16:creationId xmlns:a16="http://schemas.microsoft.com/office/drawing/2014/main" id="{F9D148C3-2695-B6B8-6A60-C3AEADB6A17F}"/>
                </a:ext>
              </a:extLst>
            </p:cNvPr>
            <p:cNvSpPr/>
            <p:nvPr/>
          </p:nvSpPr>
          <p:spPr>
            <a:xfrm>
              <a:off x="598331" y="2176107"/>
              <a:ext cx="714405" cy="714405"/>
            </a:xfrm>
            <a:prstGeom prst="ellipse">
              <a:avLst/>
            </a:prstGeom>
            <a:solidFill>
              <a:srgbClr val="7F7F7F"/>
            </a:solidFill>
            <a:ln w="381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dirty="0">
                <a:solidFill>
                  <a:schemeClr val="lt1"/>
                </a:solidFill>
                <a:latin typeface="Century Gothic"/>
                <a:ea typeface="Century Gothic"/>
                <a:cs typeface="Century Gothic"/>
                <a:sym typeface="Century Gothic"/>
              </a:endParaRPr>
            </a:p>
          </p:txBody>
        </p:sp>
        <p:pic>
          <p:nvPicPr>
            <p:cNvPr id="30" name="Google Shape;129;p2" descr="A white arrow in a bullseye&#10;&#10;Description automatically generated">
              <a:extLst>
                <a:ext uri="{FF2B5EF4-FFF2-40B4-BE49-F238E27FC236}">
                  <a16:creationId xmlns:a16="http://schemas.microsoft.com/office/drawing/2014/main" id="{352D91CF-7EDE-B744-5199-90182B7F72B7}"/>
                </a:ext>
              </a:extLst>
            </p:cNvPr>
            <p:cNvPicPr preferRelativeResize="0"/>
            <p:nvPr/>
          </p:nvPicPr>
          <p:blipFill rotWithShape="1">
            <a:blip r:embed="rId5">
              <a:alphaModFix/>
            </a:blip>
            <a:srcRect/>
            <a:stretch/>
          </p:blipFill>
          <p:spPr>
            <a:xfrm>
              <a:off x="781236" y="2316949"/>
              <a:ext cx="426510" cy="426510"/>
            </a:xfrm>
            <a:prstGeom prst="rect">
              <a:avLst/>
            </a:prstGeom>
            <a:noFill/>
            <a:ln>
              <a:noFill/>
            </a:ln>
          </p:spPr>
        </p:pic>
      </p:grpSp>
      <p:sp>
        <p:nvSpPr>
          <p:cNvPr id="31" name="Google Shape;130;p2">
            <a:extLst>
              <a:ext uri="{FF2B5EF4-FFF2-40B4-BE49-F238E27FC236}">
                <a16:creationId xmlns:a16="http://schemas.microsoft.com/office/drawing/2014/main" id="{729CB4CB-54A4-486E-2B97-6B56C1CB6D95}"/>
              </a:ext>
            </a:extLst>
          </p:cNvPr>
          <p:cNvSpPr txBox="1"/>
          <p:nvPr/>
        </p:nvSpPr>
        <p:spPr>
          <a:xfrm>
            <a:off x="379189" y="2884301"/>
            <a:ext cx="115268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rgbClr val="7F7F7F"/>
                </a:solidFill>
                <a:latin typeface="Century Gothic"/>
                <a:ea typeface="Century Gothic"/>
                <a:cs typeface="Century Gothic"/>
                <a:sym typeface="Century Gothic"/>
              </a:rPr>
              <a:t>Strategic</a:t>
            </a:r>
          </a:p>
          <a:p>
            <a:pPr marL="0" marR="0" lvl="0" indent="0" algn="ctr" rtl="0">
              <a:spcBef>
                <a:spcPts val="0"/>
              </a:spcBef>
              <a:spcAft>
                <a:spcPts val="0"/>
              </a:spcAft>
              <a:buNone/>
            </a:pPr>
            <a:r>
              <a:rPr lang="en-US" sz="1200" b="1" dirty="0">
                <a:solidFill>
                  <a:srgbClr val="7F7F7F"/>
                </a:solidFill>
                <a:latin typeface="Century Gothic"/>
                <a:ea typeface="Century Gothic"/>
                <a:cs typeface="Century Gothic"/>
                <a:sym typeface="Century Gothic"/>
              </a:rPr>
              <a:t>Objectives</a:t>
            </a:r>
          </a:p>
        </p:txBody>
      </p:sp>
      <p:sp>
        <p:nvSpPr>
          <p:cNvPr id="38" name="Google Shape;130;p2">
            <a:extLst>
              <a:ext uri="{FF2B5EF4-FFF2-40B4-BE49-F238E27FC236}">
                <a16:creationId xmlns:a16="http://schemas.microsoft.com/office/drawing/2014/main" id="{4839E7BD-8C3E-1F53-3504-B431A4C93B4C}"/>
              </a:ext>
            </a:extLst>
          </p:cNvPr>
          <p:cNvSpPr txBox="1"/>
          <p:nvPr/>
        </p:nvSpPr>
        <p:spPr>
          <a:xfrm>
            <a:off x="379189" y="4240921"/>
            <a:ext cx="115268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rgbClr val="7F7F7F"/>
                </a:solidFill>
                <a:latin typeface="Century Gothic"/>
                <a:ea typeface="Century Gothic"/>
                <a:cs typeface="Century Gothic"/>
                <a:sym typeface="Century Gothic"/>
              </a:rPr>
              <a:t>Key Milestones</a:t>
            </a:r>
          </a:p>
        </p:txBody>
      </p:sp>
      <p:sp>
        <p:nvSpPr>
          <p:cNvPr id="42" name="Google Shape;130;p2">
            <a:extLst>
              <a:ext uri="{FF2B5EF4-FFF2-40B4-BE49-F238E27FC236}">
                <a16:creationId xmlns:a16="http://schemas.microsoft.com/office/drawing/2014/main" id="{52433E87-6EE7-900B-1E4D-F5EB5DACC1AB}"/>
              </a:ext>
            </a:extLst>
          </p:cNvPr>
          <p:cNvSpPr txBox="1"/>
          <p:nvPr/>
        </p:nvSpPr>
        <p:spPr>
          <a:xfrm>
            <a:off x="339970" y="5593433"/>
            <a:ext cx="1231127"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rgbClr val="7F7F7F"/>
                </a:solidFill>
                <a:latin typeface="Century Gothic"/>
                <a:ea typeface="Century Gothic"/>
                <a:cs typeface="Century Gothic"/>
                <a:sym typeface="Century Gothic"/>
              </a:rPr>
              <a:t>Deliverables</a:t>
            </a:r>
          </a:p>
        </p:txBody>
      </p:sp>
      <p:grpSp>
        <p:nvGrpSpPr>
          <p:cNvPr id="55" name="Group 54">
            <a:extLst>
              <a:ext uri="{FF2B5EF4-FFF2-40B4-BE49-F238E27FC236}">
                <a16:creationId xmlns:a16="http://schemas.microsoft.com/office/drawing/2014/main" id="{03636CEF-F230-A59F-3908-144A1B4934F9}"/>
              </a:ext>
            </a:extLst>
          </p:cNvPr>
          <p:cNvGrpSpPr/>
          <p:nvPr/>
        </p:nvGrpSpPr>
        <p:grpSpPr>
          <a:xfrm>
            <a:off x="598331" y="3532727"/>
            <a:ext cx="714405" cy="714405"/>
            <a:chOff x="598331" y="3532727"/>
            <a:chExt cx="714405" cy="714405"/>
          </a:xfrm>
        </p:grpSpPr>
        <p:sp>
          <p:nvSpPr>
            <p:cNvPr id="36" name="Google Shape;128;p2">
              <a:extLst>
                <a:ext uri="{FF2B5EF4-FFF2-40B4-BE49-F238E27FC236}">
                  <a16:creationId xmlns:a16="http://schemas.microsoft.com/office/drawing/2014/main" id="{EFDDCA00-43DE-6FC0-1486-E4251D509E0C}"/>
                </a:ext>
              </a:extLst>
            </p:cNvPr>
            <p:cNvSpPr/>
            <p:nvPr/>
          </p:nvSpPr>
          <p:spPr>
            <a:xfrm>
              <a:off x="598331" y="3532727"/>
              <a:ext cx="714405" cy="714405"/>
            </a:xfrm>
            <a:prstGeom prst="ellipse">
              <a:avLst/>
            </a:prstGeom>
            <a:solidFill>
              <a:srgbClr val="7F7F7F"/>
            </a:solidFill>
            <a:ln w="381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dirty="0">
                <a:solidFill>
                  <a:schemeClr val="lt1"/>
                </a:solidFill>
                <a:latin typeface="Century Gothic"/>
                <a:ea typeface="Century Gothic"/>
                <a:cs typeface="Century Gothic"/>
                <a:sym typeface="Century Gothic"/>
              </a:endParaRPr>
            </a:p>
          </p:txBody>
        </p:sp>
        <p:pic>
          <p:nvPicPr>
            <p:cNvPr id="48" name="Picture 47" descr="A white flag on a black background&#10;&#10;Description automatically generated">
              <a:extLst>
                <a:ext uri="{FF2B5EF4-FFF2-40B4-BE49-F238E27FC236}">
                  <a16:creationId xmlns:a16="http://schemas.microsoft.com/office/drawing/2014/main" id="{B064BA4A-2618-FB62-8622-C85F4ADDAF93}"/>
                </a:ext>
              </a:extLst>
            </p:cNvPr>
            <p:cNvPicPr>
              <a:picLocks noChangeAspect="1"/>
            </p:cNvPicPr>
            <p:nvPr/>
          </p:nvPicPr>
          <p:blipFill>
            <a:blip r:embed="rId6"/>
            <a:stretch>
              <a:fillRect/>
            </a:stretch>
          </p:blipFill>
          <p:spPr>
            <a:xfrm>
              <a:off x="766487" y="3670867"/>
              <a:ext cx="429768" cy="429768"/>
            </a:xfrm>
            <a:prstGeom prst="rect">
              <a:avLst/>
            </a:prstGeom>
          </p:spPr>
        </p:pic>
      </p:grpSp>
      <p:grpSp>
        <p:nvGrpSpPr>
          <p:cNvPr id="56" name="Group 55">
            <a:extLst>
              <a:ext uri="{FF2B5EF4-FFF2-40B4-BE49-F238E27FC236}">
                <a16:creationId xmlns:a16="http://schemas.microsoft.com/office/drawing/2014/main" id="{6B6A4BAF-D556-7A6B-B674-3A3F3A96B89D}"/>
              </a:ext>
            </a:extLst>
          </p:cNvPr>
          <p:cNvGrpSpPr/>
          <p:nvPr/>
        </p:nvGrpSpPr>
        <p:grpSpPr>
          <a:xfrm>
            <a:off x="598331" y="4885239"/>
            <a:ext cx="714405" cy="714405"/>
            <a:chOff x="598331" y="4885239"/>
            <a:chExt cx="714405" cy="714405"/>
          </a:xfrm>
        </p:grpSpPr>
        <p:sp>
          <p:nvSpPr>
            <p:cNvPr id="40" name="Google Shape;128;p2">
              <a:extLst>
                <a:ext uri="{FF2B5EF4-FFF2-40B4-BE49-F238E27FC236}">
                  <a16:creationId xmlns:a16="http://schemas.microsoft.com/office/drawing/2014/main" id="{14E6C660-972B-4A30-A843-AABFF41B235F}"/>
                </a:ext>
              </a:extLst>
            </p:cNvPr>
            <p:cNvSpPr/>
            <p:nvPr/>
          </p:nvSpPr>
          <p:spPr>
            <a:xfrm>
              <a:off x="598331" y="4885239"/>
              <a:ext cx="714405" cy="714405"/>
            </a:xfrm>
            <a:prstGeom prst="ellipse">
              <a:avLst/>
            </a:prstGeom>
            <a:solidFill>
              <a:srgbClr val="7F7F7F"/>
            </a:solidFill>
            <a:ln w="381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50" name="Picture 49" descr="A white check mark in a circle&#10;&#10;Description automatically generated">
              <a:extLst>
                <a:ext uri="{FF2B5EF4-FFF2-40B4-BE49-F238E27FC236}">
                  <a16:creationId xmlns:a16="http://schemas.microsoft.com/office/drawing/2014/main" id="{3E5D3319-F80C-8196-4EDF-801C19761666}"/>
                </a:ext>
              </a:extLst>
            </p:cNvPr>
            <p:cNvPicPr>
              <a:picLocks noChangeAspect="1"/>
            </p:cNvPicPr>
            <p:nvPr/>
          </p:nvPicPr>
          <p:blipFill>
            <a:blip r:embed="rId7"/>
            <a:stretch>
              <a:fillRect/>
            </a:stretch>
          </p:blipFill>
          <p:spPr>
            <a:xfrm>
              <a:off x="740649" y="5023379"/>
              <a:ext cx="429768" cy="429768"/>
            </a:xfrm>
            <a:prstGeom prst="rect">
              <a:avLst/>
            </a:prstGeom>
          </p:spPr>
        </p:pic>
      </p:grpSp>
    </p:spTree>
    <p:extLst>
      <p:ext uri="{BB962C8B-B14F-4D97-AF65-F5344CB8AC3E}">
        <p14:creationId xmlns:p14="http://schemas.microsoft.com/office/powerpoint/2010/main" val="271712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graphicFrame>
        <p:nvGraphicFramePr>
          <p:cNvPr id="150" name="Google Shape;150;p3"/>
          <p:cNvGraphicFramePr/>
          <p:nvPr>
            <p:extLst>
              <p:ext uri="{D42A27DB-BD31-4B8C-83A1-F6EECF244321}">
                <p14:modId xmlns:p14="http://schemas.microsoft.com/office/powerpoint/2010/main" val="1685253919"/>
              </p:ext>
            </p:extLst>
          </p:nvPr>
        </p:nvGraphicFramePr>
        <p:xfrm>
          <a:off x="787790" y="1050352"/>
          <a:ext cx="10227225" cy="2468350"/>
        </p:xfrm>
        <a:graphic>
          <a:graphicData uri="http://schemas.openxmlformats.org/drawingml/2006/table">
            <a:tbl>
              <a:tblPr firstRow="1" firstCol="1" bandRow="1">
                <a:noFill/>
                <a:tableStyleId>{EA7D6231-78D7-4C78-A15F-EF143F0DD9CE}</a:tableStyleId>
              </a:tblPr>
              <a:tblGrid>
                <a:gridCol w="1022722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en-US" sz="1600" b="1" u="none" strike="noStrike" cap="none" dirty="0">
                          <a:solidFill>
                            <a:schemeClr val="dk1"/>
                          </a:solidFill>
                          <a:latin typeface="Century Gothic"/>
                          <a:ea typeface="Century Gothic"/>
                          <a:cs typeface="Century Gothic"/>
                          <a:sym typeface="Century Gothic"/>
                        </a:rPr>
                        <a:t>DISCLAIMER</a:t>
                      </a:r>
                      <a:endParaRPr sz="1200" b="1"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b="0" u="none" strike="noStrike" cap="none" dirty="0">
                          <a:solidFill>
                            <a:schemeClr val="dk1"/>
                          </a:solidFill>
                          <a:latin typeface="Century Gothic"/>
                          <a:ea typeface="Century Gothic"/>
                          <a:cs typeface="Century Gothic"/>
                          <a:sym typeface="Century Gothic"/>
                        </a:rPr>
                        <a:t> </a:t>
                      </a:r>
                      <a:endParaRPr dirty="0"/>
                    </a:p>
                    <a:p>
                      <a:pPr marL="0" marR="0" lvl="0" indent="0" algn="l" rtl="0">
                        <a:spcBef>
                          <a:spcPts val="0"/>
                        </a:spcBef>
                        <a:spcAft>
                          <a:spcPts val="0"/>
                        </a:spcAft>
                        <a:buNone/>
                      </a:pPr>
                      <a:r>
                        <a:rPr lang="en-US" sz="1400" b="0" u="none" strike="noStrike" cap="none" dirty="0">
                          <a:solidFill>
                            <a:schemeClr val="dk1"/>
                          </a:solidFill>
                          <a:latin typeface="Century Gothic"/>
                          <a:ea typeface="Century Gothic"/>
                          <a:cs typeface="Century Gothic"/>
                          <a:sym typeface="Century Gothic"/>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sz="1400" b="0" u="none" strike="noStrike" cap="none" dirty="0">
                        <a:solidFill>
                          <a:schemeClr val="dk1"/>
                        </a:solidFill>
                        <a:latin typeface="Century Gothic"/>
                        <a:ea typeface="Century Gothic"/>
                        <a:cs typeface="Century Gothic"/>
                        <a:sym typeface="Century Gothic"/>
                      </a:endParaRPr>
                    </a:p>
                  </a:txBody>
                  <a:tcPr marL="22860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308</Words>
  <Application>Microsoft Macintosh PowerPoint</Application>
  <PresentationFormat>Widescreen</PresentationFormat>
  <Paragraphs>101</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Play</vt:lpstr>
      <vt:lpstr>Arial</vt:lpstr>
      <vt:lpstr>Century Gothic</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Megan Herchold</cp:lastModifiedBy>
  <cp:revision>10</cp:revision>
  <dcterms:created xsi:type="dcterms:W3CDTF">2021-07-07T23:54:57Z</dcterms:created>
  <dcterms:modified xsi:type="dcterms:W3CDTF">2024-06-13T05:57:13Z</dcterms:modified>
</cp:coreProperties>
</file>