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63" r:id="rId3"/>
    <p:sldId id="362"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C4F2F1"/>
    <a:srgbClr val="FCBFB3"/>
    <a:srgbClr val="FC9974"/>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17" autoAdjust="0"/>
    <p:restoredTop sz="95714"/>
  </p:normalViewPr>
  <p:slideViewPr>
    <p:cSldViewPr snapToGrid="0" snapToObjects="1">
      <p:cViewPr varScale="1">
        <p:scale>
          <a:sx n="118" d="100"/>
          <a:sy n="118" d="100"/>
        </p:scale>
        <p:origin x="944"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542839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811620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60"/>
            <a:grayscl/>
            <a:extLst>
              <a:ext uri="{BEBA8EAE-BF5A-486C-A8C5-ECC9F3942E4B}">
                <a14:imgProps xmlns:a14="http://schemas.microsoft.com/office/drawing/2010/main">
                  <a14:imgLayer r:embed="rId1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1426&amp;utm_source=template-powerpoint&amp;utm_medium=content&amp;utm_campaign=Sample+Simple+Project+Plan-powerpoint-11426&amp;lpa=Sample+Simple+Project+Plan+powerpoint+1142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6" y="254470"/>
            <a:ext cx="8037103" cy="584775"/>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Project Plan Template Example </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794000" cy="3892732"/>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r>
              <a:rPr lang="en-US" sz="1600" b="0" i="0" u="none" strike="noStrike" dirty="0">
                <a:solidFill>
                  <a:srgbClr val="000000"/>
                </a:solidFill>
                <a:effectLst/>
                <a:latin typeface="Century Gothic" panose="020B0502020202020204" pitchFamily="34" charset="0"/>
              </a:rPr>
              <a:t>This single-slide template is best suited for project managers who need a simple format for presenting the project deliverables, tasks, and task timelines over one year.</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 Features: </a:t>
            </a:r>
            <a:r>
              <a:rPr lang="en-US" sz="1600" b="0" i="0" u="none" strike="noStrike" dirty="0">
                <a:solidFill>
                  <a:srgbClr val="000000"/>
                </a:solidFill>
                <a:effectLst/>
                <a:latin typeface="Century Gothic" panose="020B0502020202020204" pitchFamily="34" charset="0"/>
              </a:rPr>
              <a:t>This template showcases a straightforward table layout including a horizontal bar chart illustrating each task’s duration. Use the ‘today’ indicator to easily see which tasks are finished, ongoing, or pending. Customize the tasks and timelines to align with your project.</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3"/>
          <a:srcRect/>
          <a:stretch/>
        </p:blipFill>
        <p:spPr>
          <a:xfrm>
            <a:off x="6469505" y="1648227"/>
            <a:ext cx="5377081" cy="3027467"/>
          </a:xfrm>
          <a:prstGeom prst="rect">
            <a:avLst/>
          </a:prstGeom>
          <a:effectLst>
            <a:outerShdw blurRad="152400" dist="38100" dir="2700000" sx="101000" sy="101000" algn="tl" rotWithShape="0">
              <a:prstClr val="black">
                <a:alpha val="40000"/>
              </a:prstClr>
            </a:outerShdw>
          </a:effectLst>
        </p:spPr>
      </p:pic>
      <p:pic>
        <p:nvPicPr>
          <p:cNvPr id="8" name="Picture 7">
            <a:hlinkClick r:id="rId4"/>
            <a:extLst>
              <a:ext uri="{FF2B5EF4-FFF2-40B4-BE49-F238E27FC236}">
                <a16:creationId xmlns:a16="http://schemas.microsoft.com/office/drawing/2014/main" id="{FD9B85DC-4C2C-4C7F-EDB3-584168D5801B}"/>
              </a:ext>
            </a:extLst>
          </p:cNvPr>
          <p:cNvPicPr>
            <a:picLocks noChangeAspect="1"/>
          </p:cNvPicPr>
          <p:nvPr/>
        </p:nvPicPr>
        <p:blipFill>
          <a:blip r:embed="rId5"/>
          <a:srcRect/>
          <a:stretch/>
        </p:blipFill>
        <p:spPr>
          <a:xfrm>
            <a:off x="8833993" y="280262"/>
            <a:ext cx="3041396" cy="604919"/>
          </a:xfrm>
          <a:prstGeom prst="rect">
            <a:avLst/>
          </a:prstGeom>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b="1" dirty="0">
                <a:solidFill>
                  <a:schemeClr val="tx1">
                    <a:lumMod val="65000"/>
                    <a:lumOff val="35000"/>
                  </a:schemeClr>
                </a:solidFill>
                <a:latin typeface="Century Gothic" panose="020B0502020202020204" pitchFamily="34" charset="0"/>
              </a:rPr>
              <a:t>EXAMPLE</a:t>
            </a:r>
            <a:r>
              <a:rPr lang="en-US" dirty="0">
                <a:solidFill>
                  <a:schemeClr val="tx1">
                    <a:lumMod val="65000"/>
                    <a:lumOff val="35000"/>
                  </a:schemeClr>
                </a:solidFill>
                <a:latin typeface="Century Gothic" panose="020B0502020202020204" pitchFamily="34" charset="0"/>
              </a:rPr>
              <a:t> Simple Project Plan Template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a:lnSpc>
                          <a:spcPct val="100000"/>
                        </a:lnSpc>
                      </a:pPr>
                      <a:r>
                        <a:rPr lang="en-US" sz="1200" b="0" dirty="0">
                          <a:solidFill>
                            <a:schemeClr val="tx1"/>
                          </a:solidFill>
                          <a:latin typeface="Century Gothic" panose="020B0502020202020204" pitchFamily="34" charset="0"/>
                        </a:rPr>
                        <a:t>Project Scope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nSpc>
                          <a:spcPct val="100000"/>
                        </a:lnSpc>
                      </a:pPr>
                      <a:r>
                        <a:rPr lang="en-US" sz="1200" b="0" dirty="0">
                          <a:solidFill>
                            <a:schemeClr val="tx1"/>
                          </a:solidFill>
                          <a:latin typeface="Century Gothic" panose="020B0502020202020204" pitchFamily="34" charset="0"/>
                        </a:rPr>
                        <a:t>Define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200" dirty="0">
                          <a:solidFill>
                            <a:schemeClr val="tx1"/>
                          </a:solidFill>
                          <a:latin typeface="Century Gothic" panose="020B0502020202020204" pitchFamily="34" charset="0"/>
                        </a:rPr>
                        <a:t>Schedule Stakeholder Interviews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a:lnSpc>
                          <a:spcPct val="100000"/>
                        </a:lnSpc>
                      </a:pPr>
                      <a:endParaRPr lang="en-US" sz="1200" b="0" dirty="0">
                        <a:solidFill>
                          <a:srgbClr val="FF0000"/>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200" b="0" dirty="0">
                          <a:solidFill>
                            <a:schemeClr val="tx1"/>
                          </a:solidFill>
                          <a:latin typeface="Century Gothic" panose="020B0502020202020204" pitchFamily="34" charset="0"/>
                        </a:rPr>
                        <a:t>Write Scope Statement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WBS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Breakdown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Assign Responsibility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Review with Stakeholders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Project Schedule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Estimate Duration of Each Task</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Set Milestones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r>
                        <a:rPr lang="en-US" sz="1200" b="0" kern="1200" dirty="0">
                          <a:solidFill>
                            <a:schemeClr val="tx1"/>
                          </a:solidFill>
                          <a:latin typeface="Century Gothic" panose="020B0502020202020204" pitchFamily="34" charset="0"/>
                          <a:ea typeface="+mn-ea"/>
                          <a:cs typeface="+mn-cs"/>
                        </a:rPr>
                        <a:t>Complete a Gantt Chart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Today</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1084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dirty="0">
                <a:solidFill>
                  <a:schemeClr val="tx1">
                    <a:lumMod val="65000"/>
                    <a:lumOff val="35000"/>
                  </a:schemeClr>
                </a:solidFill>
                <a:latin typeface="Century Gothic" panose="020B0502020202020204" pitchFamily="34" charset="0"/>
              </a:rPr>
              <a:t>Simple Project Plan Template</a:t>
            </a:r>
          </a:p>
        </p:txBody>
      </p:sp>
      <p:graphicFrame>
        <p:nvGraphicFramePr>
          <p:cNvPr id="8" name="Table 2">
            <a:extLst>
              <a:ext uri="{FF2B5EF4-FFF2-40B4-BE49-F238E27FC236}">
                <a16:creationId xmlns:a16="http://schemas.microsoft.com/office/drawing/2014/main" id="{0ABA9E3B-A6EF-10D2-1F53-4FC7A2B5D99D}"/>
              </a:ext>
            </a:extLst>
          </p:cNvPr>
          <p:cNvGraphicFramePr>
            <a:graphicFrameLocks noGrp="1"/>
          </p:cNvGraphicFramePr>
          <p:nvPr>
            <p:extLst>
              <p:ext uri="{D42A27DB-BD31-4B8C-83A1-F6EECF244321}">
                <p14:modId xmlns:p14="http://schemas.microsoft.com/office/powerpoint/2010/main" val="2318716364"/>
              </p:ext>
            </p:extLst>
          </p:nvPr>
        </p:nvGraphicFramePr>
        <p:xfrm>
          <a:off x="221175" y="555540"/>
          <a:ext cx="11824836" cy="5147676"/>
        </p:xfrm>
        <a:graphic>
          <a:graphicData uri="http://schemas.openxmlformats.org/drawingml/2006/table">
            <a:tbl>
              <a:tblPr firstRow="1" bandRow="1">
                <a:tableStyleId>{5C22544A-7EE6-4342-B048-85BDC9FD1C3A}</a:tableStyleId>
              </a:tblPr>
              <a:tblGrid>
                <a:gridCol w="1305967">
                  <a:extLst>
                    <a:ext uri="{9D8B030D-6E8A-4147-A177-3AD203B41FA5}">
                      <a16:colId xmlns:a16="http://schemas.microsoft.com/office/drawing/2014/main" val="602210714"/>
                    </a:ext>
                  </a:extLst>
                </a:gridCol>
                <a:gridCol w="2737253">
                  <a:extLst>
                    <a:ext uri="{9D8B030D-6E8A-4147-A177-3AD203B41FA5}">
                      <a16:colId xmlns:a16="http://schemas.microsoft.com/office/drawing/2014/main" val="2264568315"/>
                    </a:ext>
                  </a:extLst>
                </a:gridCol>
                <a:gridCol w="648468">
                  <a:extLst>
                    <a:ext uri="{9D8B030D-6E8A-4147-A177-3AD203B41FA5}">
                      <a16:colId xmlns:a16="http://schemas.microsoft.com/office/drawing/2014/main" val="745651107"/>
                    </a:ext>
                  </a:extLst>
                </a:gridCol>
                <a:gridCol w="648468">
                  <a:extLst>
                    <a:ext uri="{9D8B030D-6E8A-4147-A177-3AD203B41FA5}">
                      <a16:colId xmlns:a16="http://schemas.microsoft.com/office/drawing/2014/main" val="3839570682"/>
                    </a:ext>
                  </a:extLst>
                </a:gridCol>
                <a:gridCol w="648468">
                  <a:extLst>
                    <a:ext uri="{9D8B030D-6E8A-4147-A177-3AD203B41FA5}">
                      <a16:colId xmlns:a16="http://schemas.microsoft.com/office/drawing/2014/main" val="3893106002"/>
                    </a:ext>
                  </a:extLst>
                </a:gridCol>
                <a:gridCol w="648468">
                  <a:extLst>
                    <a:ext uri="{9D8B030D-6E8A-4147-A177-3AD203B41FA5}">
                      <a16:colId xmlns:a16="http://schemas.microsoft.com/office/drawing/2014/main" val="1453603295"/>
                    </a:ext>
                  </a:extLst>
                </a:gridCol>
                <a:gridCol w="648468">
                  <a:extLst>
                    <a:ext uri="{9D8B030D-6E8A-4147-A177-3AD203B41FA5}">
                      <a16:colId xmlns:a16="http://schemas.microsoft.com/office/drawing/2014/main" val="3405603126"/>
                    </a:ext>
                  </a:extLst>
                </a:gridCol>
                <a:gridCol w="648468">
                  <a:extLst>
                    <a:ext uri="{9D8B030D-6E8A-4147-A177-3AD203B41FA5}">
                      <a16:colId xmlns:a16="http://schemas.microsoft.com/office/drawing/2014/main" val="4188645958"/>
                    </a:ext>
                  </a:extLst>
                </a:gridCol>
                <a:gridCol w="648468">
                  <a:extLst>
                    <a:ext uri="{9D8B030D-6E8A-4147-A177-3AD203B41FA5}">
                      <a16:colId xmlns:a16="http://schemas.microsoft.com/office/drawing/2014/main" val="370284219"/>
                    </a:ext>
                  </a:extLst>
                </a:gridCol>
                <a:gridCol w="648468">
                  <a:extLst>
                    <a:ext uri="{9D8B030D-6E8A-4147-A177-3AD203B41FA5}">
                      <a16:colId xmlns:a16="http://schemas.microsoft.com/office/drawing/2014/main" val="2570255189"/>
                    </a:ext>
                  </a:extLst>
                </a:gridCol>
                <a:gridCol w="648468">
                  <a:extLst>
                    <a:ext uri="{9D8B030D-6E8A-4147-A177-3AD203B41FA5}">
                      <a16:colId xmlns:a16="http://schemas.microsoft.com/office/drawing/2014/main" val="4253557748"/>
                    </a:ext>
                  </a:extLst>
                </a:gridCol>
                <a:gridCol w="648468">
                  <a:extLst>
                    <a:ext uri="{9D8B030D-6E8A-4147-A177-3AD203B41FA5}">
                      <a16:colId xmlns:a16="http://schemas.microsoft.com/office/drawing/2014/main" val="732807866"/>
                    </a:ext>
                  </a:extLst>
                </a:gridCol>
                <a:gridCol w="648468">
                  <a:extLst>
                    <a:ext uri="{9D8B030D-6E8A-4147-A177-3AD203B41FA5}">
                      <a16:colId xmlns:a16="http://schemas.microsoft.com/office/drawing/2014/main" val="1262655051"/>
                    </a:ext>
                  </a:extLst>
                </a:gridCol>
                <a:gridCol w="648468">
                  <a:extLst>
                    <a:ext uri="{9D8B030D-6E8A-4147-A177-3AD203B41FA5}">
                      <a16:colId xmlns:a16="http://schemas.microsoft.com/office/drawing/2014/main" val="2519593283"/>
                    </a:ext>
                  </a:extLst>
                </a:gridCol>
              </a:tblGrid>
              <a:tr h="273510">
                <a:tc gridSpan="2">
                  <a:txBody>
                    <a:bodyPr/>
                    <a:lstStyle/>
                    <a:p>
                      <a:endParaRPr lang="en-US" sz="900" b="1"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41574">
                <a:tc>
                  <a:txBody>
                    <a:bodyPr/>
                    <a:lstStyle/>
                    <a:p>
                      <a:pPr>
                        <a:lnSpc>
                          <a:spcPct val="100000"/>
                        </a:lnSpc>
                      </a:pPr>
                      <a:r>
                        <a:rPr lang="en-US" sz="12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nSpc>
                          <a:spcPct val="100000"/>
                        </a:lnSpc>
                      </a:pPr>
                      <a:r>
                        <a:rPr lang="en-US" sz="1200" b="0" dirty="0">
                          <a:solidFill>
                            <a:schemeClr val="tx1"/>
                          </a:solidFill>
                          <a:latin typeface="Century Gothic" panose="020B0502020202020204" pitchFamily="34" charset="0"/>
                        </a:rPr>
                        <a:t>Task Description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2965858687"/>
                  </a:ext>
                </a:extLst>
              </a:tr>
              <a:tr h="541574">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Additional Descriptions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2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699537522"/>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2">
                        <a:lumMod val="9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2">
                        <a:lumMod val="90000"/>
                        <a:alpha val="20000"/>
                      </a:schemeClr>
                    </a:solidFill>
                  </a:tcPr>
                </a:tc>
                <a:extLst>
                  <a:ext uri="{0D108BD9-81ED-4DB2-BD59-A6C34878D82A}">
                    <a16:rowId xmlns:a16="http://schemas.microsoft.com/office/drawing/2014/main" val="4294209273"/>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541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l" defTabSz="914400" rtl="0" eaLnBrk="1" latinLnBrk="0" hangingPunct="1">
                        <a:lnSpc>
                          <a:spcPct val="100000"/>
                        </a:lnSpc>
                      </a:pPr>
                      <a:endParaRPr lang="en-US" sz="1200" b="0" kern="1200" dirty="0">
                        <a:solidFill>
                          <a:schemeClr val="tx1"/>
                        </a:solidFill>
                        <a:latin typeface="Century Gothic" panose="020B0502020202020204" pitchFamily="34" charset="0"/>
                        <a:ea typeface="+mn-ea"/>
                        <a:cs typeface="+mn-cs"/>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bl>
          </a:graphicData>
        </a:graphic>
      </p:graphicFrame>
      <p:sp>
        <p:nvSpPr>
          <p:cNvPr id="9" name="Rectangle 8">
            <a:extLst>
              <a:ext uri="{FF2B5EF4-FFF2-40B4-BE49-F238E27FC236}">
                <a16:creationId xmlns:a16="http://schemas.microsoft.com/office/drawing/2014/main" id="{8B0D8BBB-7E5A-2B7E-B69B-E629CBDB7790}"/>
              </a:ext>
            </a:extLst>
          </p:cNvPr>
          <p:cNvSpPr/>
          <p:nvPr/>
        </p:nvSpPr>
        <p:spPr>
          <a:xfrm>
            <a:off x="5013598" y="916378"/>
            <a:ext cx="520939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7" name="Rectangle 36">
            <a:extLst>
              <a:ext uri="{FF2B5EF4-FFF2-40B4-BE49-F238E27FC236}">
                <a16:creationId xmlns:a16="http://schemas.microsoft.com/office/drawing/2014/main" id="{DA846A5C-1419-A704-E526-CBC389A164A6}"/>
              </a:ext>
            </a:extLst>
          </p:cNvPr>
          <p:cNvSpPr/>
          <p:nvPr/>
        </p:nvSpPr>
        <p:spPr>
          <a:xfrm>
            <a:off x="221175" y="6248685"/>
            <a:ext cx="1828800" cy="437700"/>
          </a:xfrm>
          <a:prstGeom prst="rect">
            <a:avLst/>
          </a:prstGeom>
          <a:solidFill>
            <a:schemeClr val="accent6">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39" name="Rectangle 38">
            <a:extLst>
              <a:ext uri="{FF2B5EF4-FFF2-40B4-BE49-F238E27FC236}">
                <a16:creationId xmlns:a16="http://schemas.microsoft.com/office/drawing/2014/main" id="{3FBD1872-4400-036C-02C1-538C574AC292}"/>
              </a:ext>
            </a:extLst>
          </p:cNvPr>
          <p:cNvSpPr/>
          <p:nvPr/>
        </p:nvSpPr>
        <p:spPr>
          <a:xfrm>
            <a:off x="2166912" y="6248685"/>
            <a:ext cx="1828800" cy="437700"/>
          </a:xfrm>
          <a:prstGeom prst="rect">
            <a:avLst/>
          </a:prstGeom>
          <a:solidFill>
            <a:schemeClr val="accent1">
              <a:lumMod val="60000"/>
              <a:lumOff val="4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Title</a:t>
            </a:r>
            <a:endParaRPr lang="en-US" sz="1600" dirty="0">
              <a:solidFill>
                <a:schemeClr val="tx1"/>
              </a:solidFill>
              <a:latin typeface="Century Gothic" panose="020B0502020202020204" pitchFamily="34" charset="0"/>
            </a:endParaRPr>
          </a:p>
        </p:txBody>
      </p:sp>
      <p:sp>
        <p:nvSpPr>
          <p:cNvPr id="2" name="Rectangle 1">
            <a:extLst>
              <a:ext uri="{FF2B5EF4-FFF2-40B4-BE49-F238E27FC236}">
                <a16:creationId xmlns:a16="http://schemas.microsoft.com/office/drawing/2014/main" id="{D2CF070C-DA75-B498-E0B4-25690F994F0B}"/>
              </a:ext>
            </a:extLst>
          </p:cNvPr>
          <p:cNvSpPr/>
          <p:nvPr/>
        </p:nvSpPr>
        <p:spPr>
          <a:xfrm>
            <a:off x="5086749" y="1453085"/>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3" name="Rectangle 2">
            <a:extLst>
              <a:ext uri="{FF2B5EF4-FFF2-40B4-BE49-F238E27FC236}">
                <a16:creationId xmlns:a16="http://schemas.microsoft.com/office/drawing/2014/main" id="{EE29CCB4-1E81-F0B3-6D00-C72EA1ABED13}"/>
              </a:ext>
            </a:extLst>
          </p:cNvPr>
          <p:cNvSpPr/>
          <p:nvPr/>
        </p:nvSpPr>
        <p:spPr>
          <a:xfrm>
            <a:off x="5564999" y="1989792"/>
            <a:ext cx="1888447"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4" name="Rectangle 3">
            <a:extLst>
              <a:ext uri="{FF2B5EF4-FFF2-40B4-BE49-F238E27FC236}">
                <a16:creationId xmlns:a16="http://schemas.microsoft.com/office/drawing/2014/main" id="{9E5EC0A7-FCCD-43A8-C850-09F4A609BBD4}"/>
              </a:ext>
            </a:extLst>
          </p:cNvPr>
          <p:cNvSpPr/>
          <p:nvPr/>
        </p:nvSpPr>
        <p:spPr>
          <a:xfrm>
            <a:off x="6246473" y="2521909"/>
            <a:ext cx="2614063" cy="36831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5A2C3000-3EA0-B71B-23FD-1751C8A3DD7F}"/>
              </a:ext>
            </a:extLst>
          </p:cNvPr>
          <p:cNvSpPr/>
          <p:nvPr/>
        </p:nvSpPr>
        <p:spPr>
          <a:xfrm>
            <a:off x="8862343" y="2521909"/>
            <a:ext cx="2713961" cy="3729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88004AB7-7A58-8799-A709-E4D40ADE233E}"/>
              </a:ext>
            </a:extLst>
          </p:cNvPr>
          <p:cNvSpPr/>
          <p:nvPr/>
        </p:nvSpPr>
        <p:spPr>
          <a:xfrm>
            <a:off x="6246473" y="3079084"/>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FB774F58-268E-58E2-A817-027F10585169}"/>
              </a:ext>
            </a:extLst>
          </p:cNvPr>
          <p:cNvSpPr/>
          <p:nvPr/>
        </p:nvSpPr>
        <p:spPr>
          <a:xfrm>
            <a:off x="6975196" y="3617633"/>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0" name="Rectangle 9">
            <a:extLst>
              <a:ext uri="{FF2B5EF4-FFF2-40B4-BE49-F238E27FC236}">
                <a16:creationId xmlns:a16="http://schemas.microsoft.com/office/drawing/2014/main" id="{BEF466D2-0938-6E4C-33F1-952CCF03EA70}"/>
              </a:ext>
            </a:extLst>
          </p:cNvPr>
          <p:cNvSpPr/>
          <p:nvPr/>
        </p:nvSpPr>
        <p:spPr>
          <a:xfrm>
            <a:off x="7661777" y="4156182"/>
            <a:ext cx="2614063"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4" name="Rectangle 13">
            <a:extLst>
              <a:ext uri="{FF2B5EF4-FFF2-40B4-BE49-F238E27FC236}">
                <a16:creationId xmlns:a16="http://schemas.microsoft.com/office/drawing/2014/main" id="{D5F4E53E-29D1-06B7-2237-708F5A52989D}"/>
              </a:ext>
            </a:extLst>
          </p:cNvPr>
          <p:cNvSpPr/>
          <p:nvPr/>
        </p:nvSpPr>
        <p:spPr>
          <a:xfrm>
            <a:off x="8168605" y="4708767"/>
            <a:ext cx="210723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708B9884-0000-6B55-47AD-87FC61680B8E}"/>
              </a:ext>
            </a:extLst>
          </p:cNvPr>
          <p:cNvSpPr/>
          <p:nvPr/>
        </p:nvSpPr>
        <p:spPr>
          <a:xfrm>
            <a:off x="9589259" y="5247688"/>
            <a:ext cx="2381566" cy="3683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DE8DEB4-CCE6-947B-BF8A-D48216CB151C}"/>
              </a:ext>
            </a:extLst>
          </p:cNvPr>
          <p:cNvSpPr/>
          <p:nvPr/>
        </p:nvSpPr>
        <p:spPr>
          <a:xfrm>
            <a:off x="5932248" y="5789941"/>
            <a:ext cx="955391" cy="36831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Today</a:t>
            </a:r>
          </a:p>
        </p:txBody>
      </p:sp>
      <p:cxnSp>
        <p:nvCxnSpPr>
          <p:cNvPr id="21" name="Straight Connector 20">
            <a:extLst>
              <a:ext uri="{FF2B5EF4-FFF2-40B4-BE49-F238E27FC236}">
                <a16:creationId xmlns:a16="http://schemas.microsoft.com/office/drawing/2014/main" id="{76617985-0F5F-F5DC-D622-2DF4BAE1E149}"/>
              </a:ext>
            </a:extLst>
          </p:cNvPr>
          <p:cNvCxnSpPr>
            <a:cxnSpLocks/>
            <a:endCxn id="17" idx="0"/>
          </p:cNvCxnSpPr>
          <p:nvPr/>
        </p:nvCxnSpPr>
        <p:spPr>
          <a:xfrm>
            <a:off x="6409944" y="800955"/>
            <a:ext cx="0" cy="4988986"/>
          </a:xfrm>
          <a:prstGeom prst="line">
            <a:avLst/>
          </a:prstGeom>
          <a:ln w="12700">
            <a:prstDash val="sys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9040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15329</TotalTime>
  <Words>270</Words>
  <Application>Microsoft Macintosh PowerPoint</Application>
  <PresentationFormat>Widescreen</PresentationFormat>
  <Paragraphs>59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Office81</cp:lastModifiedBy>
  <cp:revision>155</cp:revision>
  <cp:lastPrinted>2020-08-31T22:23:58Z</cp:lastPrinted>
  <dcterms:created xsi:type="dcterms:W3CDTF">2021-07-07T23:54:57Z</dcterms:created>
  <dcterms:modified xsi:type="dcterms:W3CDTF">2024-06-20T04:00:00Z</dcterms:modified>
</cp:coreProperties>
</file>