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64" r:id="rId3"/>
    <p:sldId id="265" r:id="rId4"/>
    <p:sldId id="273" r:id="rId5"/>
    <p:sldId id="274" r:id="rId6"/>
    <p:sldId id="275" r:id="rId7"/>
    <p:sldId id="279" r:id="rId8"/>
    <p:sldId id="277" r:id="rId9"/>
    <p:sldId id="278" r:id="rId10"/>
    <p:sldId id="258"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Play" pitchFamily="8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ECC"/>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p:restoredTop sz="94658"/>
  </p:normalViewPr>
  <p:slideViewPr>
    <p:cSldViewPr snapToGrid="0">
      <p:cViewPr varScale="1">
        <p:scale>
          <a:sx n="120" d="100"/>
          <a:sy n="120" d="100"/>
        </p:scale>
        <p:origin x="96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1199&amp;utm_source=template-powerpoint&amp;utm_medium=content&amp;utm_campaign=Business+Case+for+Project+Portfolio+Management+Presentation-powerpoint-11199&amp;lpa=Business+Case+for+Project+Portfolio+Management+Presentation+powerpoint+11199"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Business Case for Project Portfolio Management Presentation Template</a:t>
            </a:r>
          </a:p>
        </p:txBody>
      </p:sp>
      <p:sp>
        <p:nvSpPr>
          <p:cNvPr id="91" name="Google Shape;91;p1"/>
          <p:cNvSpPr txBox="1"/>
          <p:nvPr/>
        </p:nvSpPr>
        <p:spPr>
          <a:xfrm>
            <a:off x="389369" y="1646835"/>
            <a:ext cx="4243591" cy="23544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b="1" i="0" u="none" strike="noStrike" dirty="0">
                <a:solidFill>
                  <a:srgbClr val="000000"/>
                </a:solidFill>
                <a:latin typeface="Century Gothic"/>
                <a:ea typeface="Century Gothic"/>
                <a:cs typeface="Century Gothic"/>
                <a:sym typeface="Century Gothic"/>
              </a:rPr>
              <a:t>When to Use This Template: </a:t>
            </a:r>
            <a:r>
              <a:rPr lang="en-US" i="0" u="none" strike="noStrike" dirty="0">
                <a:solidFill>
                  <a:srgbClr val="000000"/>
                </a:solidFill>
                <a:latin typeface="Century Gothic"/>
                <a:ea typeface="Century Gothic"/>
                <a:cs typeface="Century Gothic"/>
                <a:sym typeface="Century Gothic"/>
              </a:rPr>
              <a:t>Use this template to present a business case for implementing PPM within an organization. It outlines the benefits, solutions to common challenges, and steps for implementing PPM, making it suitable for convincing stakeholders of its value and guiding the implementation process.</a:t>
            </a:r>
          </a:p>
        </p:txBody>
      </p:sp>
      <p:pic>
        <p:nvPicPr>
          <p:cNvPr id="92" name="Google Shape;92;p1"/>
          <p:cNvPicPr preferRelativeResize="0"/>
          <p:nvPr/>
        </p:nvPicPr>
        <p:blipFill>
          <a:blip r:embed="rId4" cstate="email">
            <a:extLst>
              <a:ext uri="{28A0092B-C50C-407E-A947-70E740481C1C}">
                <a14:useLocalDpi xmlns:a14="http://schemas.microsoft.com/office/drawing/2010/main"/>
              </a:ext>
            </a:extLst>
          </a:blip>
          <a:srcRect/>
          <a:stretch/>
        </p:blipFill>
        <p:spPr>
          <a:xfrm>
            <a:off x="5215800" y="1730916"/>
            <a:ext cx="4686483" cy="2634437"/>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7" cstate="email">
            <a:extLst>
              <a:ext uri="{28A0092B-C50C-407E-A947-70E740481C1C}">
                <a14:useLocalDpi xmlns:a14="http://schemas.microsoft.com/office/drawing/2010/main"/>
              </a:ext>
            </a:extLst>
          </a:blip>
          <a:srcRect/>
          <a:stretch/>
        </p:blipFill>
        <p:spPr>
          <a:xfrm>
            <a:off x="7044223" y="2491981"/>
            <a:ext cx="4699894" cy="2640258"/>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8" cstate="email">
            <a:extLst>
              <a:ext uri="{28A0092B-C50C-407E-A947-70E740481C1C}">
                <a14:useLocalDpi xmlns:a14="http://schemas.microsoft.com/office/drawing/2010/main"/>
              </a:ext>
            </a:extLst>
          </a:blip>
          <a:srcRect/>
          <a:stretch/>
        </p:blipFill>
        <p:spPr>
          <a:xfrm>
            <a:off x="6096000" y="3809865"/>
            <a:ext cx="4572017" cy="2644748"/>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yscrapers shown from view looking up">
            <a:extLst>
              <a:ext uri="{FF2B5EF4-FFF2-40B4-BE49-F238E27FC236}">
                <a16:creationId xmlns:a16="http://schemas.microsoft.com/office/drawing/2014/main" id="{52F96645-7728-095F-92C7-C0161B9A7B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
          <a:stretch/>
        </p:blipFill>
        <p:spPr>
          <a:xfrm>
            <a:off x="0" y="0"/>
            <a:ext cx="12192000" cy="7195438"/>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472505" y="4702306"/>
            <a:ext cx="11246990" cy="1015663"/>
          </a:xfrm>
          <a:prstGeom prst="rect">
            <a:avLst/>
          </a:prstGeom>
          <a:noFill/>
          <a:effectLst>
            <a:outerShdw blurRad="56387" dist="25400" dir="5400000" algn="ctr" rotWithShape="0">
              <a:srgbClr val="000000">
                <a:alpha val="76392"/>
              </a:srgbClr>
            </a:outerShdw>
          </a:effectLst>
        </p:spPr>
        <p:txBody>
          <a:bodyPr wrap="none" rtlCol="0">
            <a:spAutoFit/>
          </a:bodyPr>
          <a:lstStyle/>
          <a:p>
            <a:pPr algn="ctr"/>
            <a:r>
              <a:rPr lang="en-US" sz="6000" b="1" dirty="0">
                <a:solidFill>
                  <a:schemeClr val="bg1"/>
                </a:solidFill>
                <a:latin typeface="Century Gothic" panose="020B0502020202020204" pitchFamily="34" charset="0"/>
              </a:rPr>
              <a:t>Project Portfolio Management</a:t>
            </a:r>
          </a:p>
        </p:txBody>
      </p:sp>
      <p:sp>
        <p:nvSpPr>
          <p:cNvPr id="5" name="TextBox 4">
            <a:extLst>
              <a:ext uri="{FF2B5EF4-FFF2-40B4-BE49-F238E27FC236}">
                <a16:creationId xmlns:a16="http://schemas.microsoft.com/office/drawing/2014/main" id="{99BAA701-DE53-9724-33BE-40138F1FBE83}"/>
              </a:ext>
            </a:extLst>
          </p:cNvPr>
          <p:cNvSpPr txBox="1"/>
          <p:nvPr/>
        </p:nvSpPr>
        <p:spPr>
          <a:xfrm>
            <a:off x="4152999" y="5717969"/>
            <a:ext cx="3886000" cy="584775"/>
          </a:xfrm>
          <a:prstGeom prst="rect">
            <a:avLst/>
          </a:prstGeom>
          <a:noFill/>
          <a:effectLst>
            <a:outerShdw blurRad="56387" dist="25400" dir="5400000" algn="ctr" rotWithShape="0">
              <a:srgbClr val="000000">
                <a:alpha val="76392"/>
              </a:srgbClr>
            </a:outerShdw>
          </a:effectLst>
        </p:spPr>
        <p:txBody>
          <a:bodyPr wrap="none" rtlCol="0">
            <a:spAutoFit/>
          </a:bodyPr>
          <a:lstStyle/>
          <a:p>
            <a:pPr algn="ctr"/>
            <a:r>
              <a:rPr lang="en-US" sz="3200" dirty="0">
                <a:solidFill>
                  <a:schemeClr val="bg1"/>
                </a:solidFill>
                <a:latin typeface="Century Gothic" panose="020B0502020202020204" pitchFamily="34" charset="0"/>
              </a:rPr>
              <a:t>The Business Case </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on sitting and wri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727456" cy="1077218"/>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How Project Portfolio </a:t>
            </a:r>
            <a:br>
              <a:rPr lang="en-US" sz="3200" b="1" dirty="0">
                <a:solidFill>
                  <a:schemeClr val="accent4">
                    <a:lumMod val="75000"/>
                  </a:schemeClr>
                </a:solidFill>
                <a:latin typeface="Century Gothic" panose="020B0502020202020204" pitchFamily="34" charset="0"/>
              </a:rPr>
            </a:br>
            <a:r>
              <a:rPr lang="en-US" sz="3200" b="1" dirty="0">
                <a:solidFill>
                  <a:schemeClr val="accent4">
                    <a:lumMod val="75000"/>
                  </a:schemeClr>
                </a:solidFill>
                <a:latin typeface="Century Gothic" panose="020B0502020202020204" pitchFamily="34" charset="0"/>
              </a:rPr>
              <a:t>Management Works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1478792"/>
            <a:ext cx="8321056" cy="3524042"/>
          </a:xfrm>
          <a:prstGeom prst="rect">
            <a:avLst/>
          </a:prstGeom>
          <a:noFill/>
        </p:spPr>
        <p:txBody>
          <a:bodyPr wrap="square" rtlCol="0">
            <a:spAutoFit/>
          </a:bodyPr>
          <a:lstStyle/>
          <a:p>
            <a:pPr>
              <a:spcBef>
                <a:spcPts val="1800"/>
              </a:spcBef>
            </a:pPr>
            <a:r>
              <a:rPr lang="en-US" sz="1800" dirty="0">
                <a:solidFill>
                  <a:schemeClr val="tx1">
                    <a:lumMod val="75000"/>
                    <a:lumOff val="25000"/>
                  </a:schemeClr>
                </a:solidFill>
                <a:latin typeface="Century Gothic" panose="020B0502020202020204" pitchFamily="34" charset="0"/>
              </a:rPr>
              <a:t>Project portfolio management (PPM) is a holistic approach that helps companies organize, prioritize, and execute multiple projects. This method ensures all initiatives align with business objectives, receive necessary resources, and work in unison.</a:t>
            </a:r>
          </a:p>
          <a:p>
            <a:pPr>
              <a:spcBef>
                <a:spcPts val="1800"/>
              </a:spcBef>
            </a:pPr>
            <a:r>
              <a:rPr lang="en-US" sz="2200" b="1" dirty="0">
                <a:solidFill>
                  <a:schemeClr val="tx1">
                    <a:lumMod val="75000"/>
                    <a:lumOff val="25000"/>
                  </a:schemeClr>
                </a:solidFill>
                <a:latin typeface="Century Gothic" panose="020B0502020202020204" pitchFamily="34" charset="0"/>
              </a:rPr>
              <a:t>Key PPM Components:</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Defining all projects within the portfolio</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Prioritizing projects to maximize value</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Allocating resources efficiently across projects</a:t>
            </a:r>
          </a:p>
          <a:p>
            <a:pPr marL="285750" indent="-285750">
              <a:spcBef>
                <a:spcPts val="1200"/>
              </a:spcBef>
              <a:buFont typeface="Arial" panose="020B0604020202020204" pitchFamily="34" charset="0"/>
              <a:buChar char="•"/>
            </a:pPr>
            <a:r>
              <a:rPr lang="en-US" sz="1800" dirty="0">
                <a:solidFill>
                  <a:schemeClr val="tx1">
                    <a:lumMod val="75000"/>
                    <a:lumOff val="25000"/>
                  </a:schemeClr>
                </a:solidFill>
                <a:latin typeface="Century Gothic" panose="020B0502020202020204" pitchFamily="34" charset="0"/>
              </a:rPr>
              <a:t>Tracking progress and performance of projects</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 and white spiralling staircase">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51409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 Solves These Common Problems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76932"/>
            <a:ext cx="8321056" cy="3406061"/>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Strategic Alignment: </a:t>
            </a:r>
            <a:r>
              <a:rPr lang="en-US" sz="1800" dirty="0">
                <a:solidFill>
                  <a:schemeClr val="tx1">
                    <a:lumMod val="75000"/>
                    <a:lumOff val="25000"/>
                  </a:schemeClr>
                </a:solidFill>
                <a:latin typeface="Century Gothic" panose="020B0502020202020204" pitchFamily="34" charset="0"/>
              </a:rPr>
              <a:t>Ensure projects are aligned with organizational goals and strategies.</a:t>
            </a:r>
          </a:p>
          <a:p>
            <a:pPr>
              <a:spcBef>
                <a:spcPts val="1600"/>
              </a:spcBef>
            </a:pPr>
            <a:r>
              <a:rPr lang="en-US" sz="1800" b="1" dirty="0">
                <a:solidFill>
                  <a:schemeClr val="tx1">
                    <a:lumMod val="75000"/>
                    <a:lumOff val="25000"/>
                  </a:schemeClr>
                </a:solidFill>
                <a:latin typeface="Century Gothic" panose="020B0502020202020204" pitchFamily="34" charset="0"/>
              </a:rPr>
              <a:t>Project Selection: </a:t>
            </a:r>
            <a:r>
              <a:rPr lang="en-US" sz="1800" dirty="0">
                <a:solidFill>
                  <a:schemeClr val="tx1">
                    <a:lumMod val="75000"/>
                    <a:lumOff val="25000"/>
                  </a:schemeClr>
                </a:solidFill>
                <a:latin typeface="Century Gothic" panose="020B0502020202020204" pitchFamily="34" charset="0"/>
              </a:rPr>
              <a:t>Prioritize high-value projects using data-driven decision-making.</a:t>
            </a:r>
          </a:p>
          <a:p>
            <a:pPr>
              <a:spcBef>
                <a:spcPts val="1600"/>
              </a:spcBef>
            </a:pPr>
            <a:r>
              <a:rPr lang="en-US" sz="1800" b="1" dirty="0">
                <a:solidFill>
                  <a:schemeClr val="tx1">
                    <a:lumMod val="75000"/>
                    <a:lumOff val="25000"/>
                  </a:schemeClr>
                </a:solidFill>
                <a:latin typeface="Century Gothic" panose="020B0502020202020204" pitchFamily="34" charset="0"/>
              </a:rPr>
              <a:t>Resource Conflicts: </a:t>
            </a:r>
            <a:r>
              <a:rPr lang="en-US" sz="1800" dirty="0">
                <a:solidFill>
                  <a:schemeClr val="tx1">
                    <a:lumMod val="75000"/>
                    <a:lumOff val="25000"/>
                  </a:schemeClr>
                </a:solidFill>
                <a:latin typeface="Century Gothic" panose="020B0502020202020204" pitchFamily="34" charset="0"/>
              </a:rPr>
              <a:t>Efficiently allocate resources to complete key projects faster.</a:t>
            </a:r>
          </a:p>
          <a:p>
            <a:pPr>
              <a:spcBef>
                <a:spcPts val="1600"/>
              </a:spcBef>
            </a:pPr>
            <a:r>
              <a:rPr lang="en-US" sz="1800" b="1" dirty="0">
                <a:solidFill>
                  <a:schemeClr val="tx1">
                    <a:lumMod val="75000"/>
                    <a:lumOff val="25000"/>
                  </a:schemeClr>
                </a:solidFill>
                <a:latin typeface="Century Gothic" panose="020B0502020202020204" pitchFamily="34" charset="0"/>
              </a:rPr>
              <a:t>Risk Management: </a:t>
            </a:r>
            <a:r>
              <a:rPr lang="en-US" sz="1800" dirty="0">
                <a:solidFill>
                  <a:schemeClr val="tx1">
                    <a:lumMod val="75000"/>
                    <a:lumOff val="25000"/>
                  </a:schemeClr>
                </a:solidFill>
                <a:latin typeface="Century Gothic" panose="020B0502020202020204" pitchFamily="34" charset="0"/>
              </a:rPr>
              <a:t>Identify, assess, and mitigate risks across the portfolio.</a:t>
            </a:r>
          </a:p>
          <a:p>
            <a:pPr>
              <a:spcBef>
                <a:spcPts val="1600"/>
              </a:spcBef>
            </a:pPr>
            <a:r>
              <a:rPr lang="en-US" sz="1800" b="1" dirty="0">
                <a:solidFill>
                  <a:schemeClr val="tx1">
                    <a:lumMod val="75000"/>
                    <a:lumOff val="25000"/>
                  </a:schemeClr>
                </a:solidFill>
                <a:latin typeface="Century Gothic" panose="020B0502020202020204" pitchFamily="34" charset="0"/>
              </a:rPr>
              <a:t>Visibility and Transparency: </a:t>
            </a:r>
            <a:r>
              <a:rPr lang="en-US" sz="1800" dirty="0">
                <a:solidFill>
                  <a:schemeClr val="tx1">
                    <a:lumMod val="75000"/>
                    <a:lumOff val="25000"/>
                  </a:schemeClr>
                </a:solidFill>
                <a:latin typeface="Century Gothic" panose="020B0502020202020204" pitchFamily="34" charset="0"/>
              </a:rPr>
              <a:t>Provide a holistic view of project performance and health.</a:t>
            </a:r>
          </a:p>
        </p:txBody>
      </p:sp>
    </p:spTree>
    <p:extLst>
      <p:ext uri="{BB962C8B-B14F-4D97-AF65-F5344CB8AC3E}">
        <p14:creationId xmlns:p14="http://schemas.microsoft.com/office/powerpoint/2010/main" val="113873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ng exposure shot from a moving train">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4226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PPM’s Many Benefits, Part 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2"/>
            <a:ext cx="8321056" cy="3611245"/>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Strategic Alignment: </a:t>
            </a:r>
            <a:r>
              <a:rPr lang="en-US" sz="1800" dirty="0">
                <a:solidFill>
                  <a:schemeClr val="tx1">
                    <a:lumMod val="75000"/>
                    <a:lumOff val="25000"/>
                  </a:schemeClr>
                </a:solidFill>
                <a:latin typeface="Century Gothic" panose="020B0502020202020204" pitchFamily="34" charset="0"/>
              </a:rPr>
              <a:t>Projects align with the organization’s goals.</a:t>
            </a:r>
          </a:p>
          <a:p>
            <a:pPr>
              <a:spcBef>
                <a:spcPts val="1600"/>
              </a:spcBef>
            </a:pPr>
            <a:r>
              <a:rPr lang="en-US" sz="1800" b="1" dirty="0">
                <a:solidFill>
                  <a:schemeClr val="tx1">
                    <a:lumMod val="75000"/>
                    <a:lumOff val="25000"/>
                  </a:schemeClr>
                </a:solidFill>
                <a:latin typeface="Century Gothic" panose="020B0502020202020204" pitchFamily="34" charset="0"/>
              </a:rPr>
              <a:t>Improved Project Selection: </a:t>
            </a:r>
            <a:r>
              <a:rPr lang="en-US" sz="1800" dirty="0">
                <a:solidFill>
                  <a:schemeClr val="tx1">
                    <a:lumMod val="75000"/>
                    <a:lumOff val="25000"/>
                  </a:schemeClr>
                </a:solidFill>
                <a:latin typeface="Century Gothic" panose="020B0502020202020204" pitchFamily="34" charset="0"/>
              </a:rPr>
              <a:t>Projects are selected based on business value.</a:t>
            </a:r>
          </a:p>
          <a:p>
            <a:pPr>
              <a:spcBef>
                <a:spcPts val="1600"/>
              </a:spcBef>
            </a:pPr>
            <a:r>
              <a:rPr lang="en-US" sz="1800" b="1" dirty="0">
                <a:solidFill>
                  <a:schemeClr val="tx1">
                    <a:lumMod val="75000"/>
                    <a:lumOff val="25000"/>
                  </a:schemeClr>
                </a:solidFill>
                <a:latin typeface="Century Gothic" panose="020B0502020202020204" pitchFamily="34" charset="0"/>
              </a:rPr>
              <a:t>Better Project ROI: </a:t>
            </a:r>
            <a:r>
              <a:rPr lang="en-US" sz="1800" dirty="0">
                <a:solidFill>
                  <a:schemeClr val="tx1">
                    <a:lumMod val="75000"/>
                    <a:lumOff val="25000"/>
                  </a:schemeClr>
                </a:solidFill>
                <a:latin typeface="Century Gothic" panose="020B0502020202020204" pitchFamily="34" charset="0"/>
              </a:rPr>
              <a:t>Better project selection and execution raise ROI.</a:t>
            </a:r>
          </a:p>
          <a:p>
            <a:pPr>
              <a:spcBef>
                <a:spcPts val="1600"/>
              </a:spcBef>
            </a:pPr>
            <a:r>
              <a:rPr lang="en-US" sz="1800" b="1" dirty="0">
                <a:solidFill>
                  <a:schemeClr val="tx1">
                    <a:lumMod val="75000"/>
                    <a:lumOff val="25000"/>
                  </a:schemeClr>
                </a:solidFill>
                <a:latin typeface="Century Gothic" panose="020B0502020202020204" pitchFamily="34" charset="0"/>
              </a:rPr>
              <a:t>Resource Optimization: </a:t>
            </a:r>
            <a:r>
              <a:rPr lang="en-US" sz="1800" dirty="0">
                <a:solidFill>
                  <a:schemeClr val="tx1">
                    <a:lumMod val="75000"/>
                    <a:lumOff val="25000"/>
                  </a:schemeClr>
                </a:solidFill>
                <a:latin typeface="Century Gothic" panose="020B0502020202020204" pitchFamily="34" charset="0"/>
              </a:rPr>
              <a:t>Resources are allocated to prioritized projects.</a:t>
            </a:r>
          </a:p>
          <a:p>
            <a:pPr>
              <a:spcBef>
                <a:spcPts val="1600"/>
              </a:spcBef>
            </a:pPr>
            <a:r>
              <a:rPr lang="en-US" sz="1800" b="1" dirty="0">
                <a:solidFill>
                  <a:schemeClr val="tx1">
                    <a:lumMod val="75000"/>
                    <a:lumOff val="25000"/>
                  </a:schemeClr>
                </a:solidFill>
                <a:latin typeface="Century Gothic" panose="020B0502020202020204" pitchFamily="34" charset="0"/>
              </a:rPr>
              <a:t>Faster Project Completion: </a:t>
            </a:r>
            <a:r>
              <a:rPr lang="en-US" sz="1800" dirty="0">
                <a:solidFill>
                  <a:schemeClr val="tx1">
                    <a:lumMod val="75000"/>
                    <a:lumOff val="25000"/>
                  </a:schemeClr>
                </a:solidFill>
                <a:latin typeface="Century Gothic" panose="020B0502020202020204" pitchFamily="34" charset="0"/>
              </a:rPr>
              <a:t>Prioritization leads to faster completion of</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key projects.</a:t>
            </a:r>
          </a:p>
          <a:p>
            <a:pPr>
              <a:spcBef>
                <a:spcPts val="1600"/>
              </a:spcBef>
            </a:pPr>
            <a:r>
              <a:rPr lang="en-US" sz="1800" b="1" dirty="0">
                <a:solidFill>
                  <a:schemeClr val="tx1">
                    <a:lumMod val="75000"/>
                    <a:lumOff val="25000"/>
                  </a:schemeClr>
                </a:solidFill>
                <a:latin typeface="Century Gothic" panose="020B0502020202020204" pitchFamily="34" charset="0"/>
              </a:rPr>
              <a:t>Budget Alignment: </a:t>
            </a:r>
            <a:r>
              <a:rPr lang="en-US" sz="1800" dirty="0">
                <a:solidFill>
                  <a:schemeClr val="tx1">
                    <a:lumMod val="75000"/>
                    <a:lumOff val="25000"/>
                  </a:schemeClr>
                </a:solidFill>
                <a:latin typeface="Century Gothic" panose="020B0502020202020204" pitchFamily="34" charset="0"/>
              </a:rPr>
              <a:t>Centralized management ensures alignment with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department budgets.</a:t>
            </a:r>
          </a:p>
        </p:txBody>
      </p:sp>
    </p:spTree>
    <p:extLst>
      <p:ext uri="{BB962C8B-B14F-4D97-AF65-F5344CB8AC3E}">
        <p14:creationId xmlns:p14="http://schemas.microsoft.com/office/powerpoint/2010/main" val="141957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in a mee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PPM’s Many Benefits, Part 2</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47958"/>
            <a:ext cx="8422656" cy="5406608"/>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Project Transparency: </a:t>
            </a:r>
            <a:r>
              <a:rPr lang="en-US" sz="1800" dirty="0">
                <a:solidFill>
                  <a:schemeClr val="tx1">
                    <a:lumMod val="75000"/>
                    <a:lumOff val="25000"/>
                  </a:schemeClr>
                </a:solidFill>
                <a:latin typeface="Century Gothic" panose="020B0502020202020204" pitchFamily="34" charset="0"/>
              </a:rPr>
              <a:t>PPM software provides clear, real-time project visibility through dashboards.</a:t>
            </a:r>
            <a:endParaRPr lang="en-US" sz="1800" b="1" dirty="0">
              <a:solidFill>
                <a:schemeClr val="tx1">
                  <a:lumMod val="75000"/>
                  <a:lumOff val="25000"/>
                </a:schemeClr>
              </a:solidFill>
              <a:latin typeface="Century Gothic" panose="020B0502020202020204" pitchFamily="34" charset="0"/>
            </a:endParaRPr>
          </a:p>
          <a:p>
            <a:pPr>
              <a:spcBef>
                <a:spcPts val="1600"/>
              </a:spcBef>
            </a:pPr>
            <a:r>
              <a:rPr lang="en-US" sz="1800" b="1" dirty="0">
                <a:solidFill>
                  <a:schemeClr val="tx1">
                    <a:lumMod val="75000"/>
                    <a:lumOff val="25000"/>
                  </a:schemeClr>
                </a:solidFill>
                <a:latin typeface="Century Gothic" panose="020B0502020202020204" pitchFamily="34" charset="0"/>
              </a:rPr>
              <a:t>Collaborative Decision-Making: </a:t>
            </a:r>
            <a:r>
              <a:rPr lang="en-US" sz="1800" dirty="0">
                <a:solidFill>
                  <a:schemeClr val="tx1">
                    <a:lumMod val="75000"/>
                    <a:lumOff val="25000"/>
                  </a:schemeClr>
                </a:solidFill>
                <a:latin typeface="Century Gothic" panose="020B0502020202020204" pitchFamily="34" charset="0"/>
              </a:rPr>
              <a:t>Transparency creates a collaborative environment.</a:t>
            </a:r>
          </a:p>
          <a:p>
            <a:pPr>
              <a:spcBef>
                <a:spcPts val="1600"/>
              </a:spcBef>
            </a:pPr>
            <a:r>
              <a:rPr lang="en-US" sz="1800" b="1" dirty="0">
                <a:solidFill>
                  <a:schemeClr val="tx1">
                    <a:lumMod val="75000"/>
                    <a:lumOff val="25000"/>
                  </a:schemeClr>
                </a:solidFill>
                <a:latin typeface="Century Gothic" panose="020B0502020202020204" pitchFamily="34" charset="0"/>
              </a:rPr>
              <a:t>Adaptability to Market Changes: </a:t>
            </a:r>
            <a:r>
              <a:rPr lang="en-US" sz="1800" dirty="0">
                <a:solidFill>
                  <a:schemeClr val="tx1">
                    <a:lumMod val="75000"/>
                    <a:lumOff val="25000"/>
                  </a:schemeClr>
                </a:solidFill>
                <a:latin typeface="Century Gothic" panose="020B0502020202020204" pitchFamily="34" charset="0"/>
              </a:rPr>
              <a:t>Aligning strategy with market conditions enhances adaptability.</a:t>
            </a:r>
          </a:p>
          <a:p>
            <a:pPr>
              <a:spcBef>
                <a:spcPts val="1600"/>
              </a:spcBef>
            </a:pPr>
            <a:r>
              <a:rPr lang="en-US" sz="1800" b="1" dirty="0">
                <a:solidFill>
                  <a:schemeClr val="tx1">
                    <a:lumMod val="75000"/>
                    <a:lumOff val="25000"/>
                  </a:schemeClr>
                </a:solidFill>
                <a:latin typeface="Century Gothic" panose="020B0502020202020204" pitchFamily="34" charset="0"/>
              </a:rPr>
              <a:t>Risk Management: </a:t>
            </a:r>
            <a:r>
              <a:rPr lang="en-US" sz="1800" dirty="0">
                <a:solidFill>
                  <a:schemeClr val="tx1">
                    <a:lumMod val="75000"/>
                    <a:lumOff val="25000"/>
                  </a:schemeClr>
                </a:solidFill>
                <a:latin typeface="Century Gothic" panose="020B0502020202020204" pitchFamily="34" charset="0"/>
              </a:rPr>
              <a:t>Clear processes strengthen risk management efforts.</a:t>
            </a:r>
          </a:p>
          <a:p>
            <a:pPr>
              <a:spcBef>
                <a:spcPts val="1600"/>
              </a:spcBef>
            </a:pPr>
            <a:r>
              <a:rPr lang="en-US" sz="1800" b="1" dirty="0">
                <a:solidFill>
                  <a:schemeClr val="tx1">
                    <a:lumMod val="75000"/>
                    <a:lumOff val="25000"/>
                  </a:schemeClr>
                </a:solidFill>
                <a:latin typeface="Century Gothic" panose="020B0502020202020204" pitchFamily="34" charset="0"/>
              </a:rPr>
              <a:t>Performance Measurement: </a:t>
            </a:r>
            <a:r>
              <a:rPr lang="en-US" sz="1800" dirty="0">
                <a:solidFill>
                  <a:schemeClr val="tx1">
                    <a:lumMod val="75000"/>
                    <a:lumOff val="25000"/>
                  </a:schemeClr>
                </a:solidFill>
                <a:latin typeface="Century Gothic" panose="020B0502020202020204" pitchFamily="34" charset="0"/>
              </a:rPr>
              <a:t>Focused metrics drive consistent performance evaluation.</a:t>
            </a:r>
          </a:p>
          <a:p>
            <a:pPr>
              <a:spcBef>
                <a:spcPts val="1600"/>
              </a:spcBef>
            </a:pPr>
            <a:r>
              <a:rPr lang="en-US" sz="1800" b="1" dirty="0">
                <a:solidFill>
                  <a:schemeClr val="tx1">
                    <a:lumMod val="75000"/>
                    <a:lumOff val="25000"/>
                  </a:schemeClr>
                </a:solidFill>
                <a:latin typeface="Century Gothic" panose="020B0502020202020204" pitchFamily="34" charset="0"/>
              </a:rPr>
              <a:t>Accountability for Results: </a:t>
            </a:r>
            <a:r>
              <a:rPr lang="en-US" sz="1800" dirty="0">
                <a:solidFill>
                  <a:schemeClr val="tx1">
                    <a:lumMod val="75000"/>
                    <a:lumOff val="25000"/>
                  </a:schemeClr>
                </a:solidFill>
                <a:latin typeface="Century Gothic" panose="020B0502020202020204" pitchFamily="34" charset="0"/>
              </a:rPr>
              <a:t>Built-in accountability ensures ownership of outcomes.</a:t>
            </a:r>
          </a:p>
          <a:p>
            <a:pPr>
              <a:spcBef>
                <a:spcPts val="1600"/>
              </a:spcBef>
            </a:pPr>
            <a:r>
              <a:rPr lang="en-US" sz="1800" b="1" dirty="0">
                <a:solidFill>
                  <a:schemeClr val="tx1">
                    <a:lumMod val="75000"/>
                    <a:lumOff val="25000"/>
                  </a:schemeClr>
                </a:solidFill>
                <a:latin typeface="Century Gothic" panose="020B0502020202020204" pitchFamily="34" charset="0"/>
              </a:rPr>
              <a:t>Better Long-Term Planning: </a:t>
            </a:r>
            <a:r>
              <a:rPr lang="en-US" sz="1800" dirty="0">
                <a:solidFill>
                  <a:schemeClr val="tx1">
                    <a:lumMod val="75000"/>
                    <a:lumOff val="25000"/>
                  </a:schemeClr>
                </a:solidFill>
                <a:latin typeface="Century Gothic" panose="020B0502020202020204" pitchFamily="34" charset="0"/>
              </a:rPr>
              <a:t>Strategic alignment enables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longer-term thinking.</a:t>
            </a:r>
          </a:p>
          <a:p>
            <a:pPr>
              <a:spcBef>
                <a:spcPts val="1600"/>
              </a:spcBef>
            </a:pPr>
            <a:r>
              <a:rPr lang="en-US" sz="1800" b="1" dirty="0">
                <a:solidFill>
                  <a:schemeClr val="tx1">
                    <a:lumMod val="75000"/>
                    <a:lumOff val="25000"/>
                  </a:schemeClr>
                </a:solidFill>
                <a:latin typeface="Century Gothic" panose="020B0502020202020204" pitchFamily="34" charset="0"/>
              </a:rPr>
              <a:t>Competitive Advantage: </a:t>
            </a:r>
            <a:r>
              <a:rPr lang="en-US" sz="1800" dirty="0">
                <a:solidFill>
                  <a:schemeClr val="tx1">
                    <a:lumMod val="75000"/>
                    <a:lumOff val="25000"/>
                  </a:schemeClr>
                </a:solidFill>
                <a:latin typeface="Century Gothic" panose="020B0502020202020204" pitchFamily="34" charset="0"/>
              </a:rPr>
              <a:t>Effective PPM provides a competitive edge.</a:t>
            </a:r>
          </a:p>
        </p:txBody>
      </p:sp>
    </p:spTree>
    <p:extLst>
      <p:ext uri="{BB962C8B-B14F-4D97-AF65-F5344CB8AC3E}">
        <p14:creationId xmlns:p14="http://schemas.microsoft.com/office/powerpoint/2010/main" val="389250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in a meeting">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Overcoming PPM Challenges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1"/>
            <a:ext cx="3992896" cy="4816703"/>
          </a:xfrm>
          <a:prstGeom prst="rect">
            <a:avLst/>
          </a:prstGeom>
          <a:noFill/>
        </p:spPr>
        <p:txBody>
          <a:bodyPr wrap="square" rtlCol="0">
            <a:spAutoFit/>
          </a:bodyPr>
          <a:lstStyle/>
          <a:p>
            <a:pPr>
              <a:spcBef>
                <a:spcPts val="1800"/>
              </a:spcBef>
            </a:pPr>
            <a:r>
              <a:rPr lang="en-US" sz="1800" b="1" dirty="0">
                <a:solidFill>
                  <a:schemeClr val="tx1">
                    <a:lumMod val="75000"/>
                    <a:lumOff val="25000"/>
                  </a:schemeClr>
                </a:solidFill>
                <a:latin typeface="Century Gothic" panose="020B0502020202020204" pitchFamily="34" charset="0"/>
              </a:rPr>
              <a:t>High Initial Investment: </a:t>
            </a:r>
          </a:p>
          <a:p>
            <a:pPr>
              <a:spcBef>
                <a:spcPts val="600"/>
              </a:spcBef>
            </a:pPr>
            <a:r>
              <a:rPr lang="en-US" sz="1600" dirty="0">
                <a:solidFill>
                  <a:schemeClr val="tx1">
                    <a:lumMod val="75000"/>
                    <a:lumOff val="25000"/>
                  </a:schemeClr>
                </a:solidFill>
                <a:latin typeface="Century Gothic" panose="020B0502020202020204" pitchFamily="34" charset="0"/>
              </a:rPr>
              <a:t>Assess and compare tools and staffing to ensure cost-effectiveness.</a:t>
            </a:r>
          </a:p>
          <a:p>
            <a:pPr>
              <a:spcBef>
                <a:spcPts val="1800"/>
              </a:spcBef>
            </a:pPr>
            <a:r>
              <a:rPr lang="en-US" sz="1800" b="1" dirty="0">
                <a:solidFill>
                  <a:schemeClr val="tx1">
                    <a:lumMod val="75000"/>
                    <a:lumOff val="25000"/>
                  </a:schemeClr>
                </a:solidFill>
                <a:latin typeface="Century Gothic" panose="020B0502020202020204" pitchFamily="34" charset="0"/>
              </a:rPr>
              <a:t>Potentially Long Implementation: </a:t>
            </a:r>
          </a:p>
          <a:p>
            <a:pPr>
              <a:spcBef>
                <a:spcPts val="600"/>
              </a:spcBef>
            </a:pPr>
            <a:r>
              <a:rPr lang="en-US" sz="1600" dirty="0">
                <a:solidFill>
                  <a:schemeClr val="tx1">
                    <a:lumMod val="75000"/>
                    <a:lumOff val="25000"/>
                  </a:schemeClr>
                </a:solidFill>
                <a:latin typeface="Century Gothic" panose="020B0502020202020204" pitchFamily="34" charset="0"/>
              </a:rPr>
              <a:t>Develop a clear implementation plan. Use Lean methodologies for flexibility.</a:t>
            </a:r>
          </a:p>
          <a:p>
            <a:pPr>
              <a:spcBef>
                <a:spcPts val="1800"/>
              </a:spcBef>
            </a:pPr>
            <a:r>
              <a:rPr lang="en-US" sz="1800" b="1" dirty="0">
                <a:solidFill>
                  <a:schemeClr val="tx1">
                    <a:lumMod val="75000"/>
                    <a:lumOff val="25000"/>
                  </a:schemeClr>
                </a:solidFill>
                <a:latin typeface="Century Gothic" panose="020B0502020202020204" pitchFamily="34" charset="0"/>
              </a:rPr>
              <a:t>Ongoing Administrative Costs:</a:t>
            </a:r>
          </a:p>
          <a:p>
            <a:pPr>
              <a:spcBef>
                <a:spcPts val="600"/>
              </a:spcBef>
            </a:pPr>
            <a:r>
              <a:rPr lang="en-US" sz="1600" dirty="0">
                <a:solidFill>
                  <a:schemeClr val="tx1">
                    <a:lumMod val="75000"/>
                    <a:lumOff val="25000"/>
                  </a:schemeClr>
                </a:solidFill>
                <a:latin typeface="Century Gothic" panose="020B0502020202020204" pitchFamily="34" charset="0"/>
              </a:rPr>
              <a:t>Automate PPM processes.</a:t>
            </a:r>
          </a:p>
          <a:p>
            <a:pPr>
              <a:spcBef>
                <a:spcPts val="600"/>
              </a:spcBef>
            </a:pPr>
            <a:r>
              <a:rPr lang="en-US" sz="1600" dirty="0">
                <a:solidFill>
                  <a:schemeClr val="tx1">
                    <a:lumMod val="75000"/>
                    <a:lumOff val="25000"/>
                  </a:schemeClr>
                </a:solidFill>
                <a:latin typeface="Century Gothic" panose="020B0502020202020204" pitchFamily="34" charset="0"/>
              </a:rPr>
              <a:t>Regularly optimize tasks to </a:t>
            </a:r>
            <a:br>
              <a:rPr lang="en-US" sz="1600" dirty="0">
                <a:solidFill>
                  <a:schemeClr val="tx1">
                    <a:lumMod val="75000"/>
                    <a:lumOff val="25000"/>
                  </a:schemeClr>
                </a:solidFill>
                <a:latin typeface="Century Gothic" panose="020B0502020202020204" pitchFamily="34" charset="0"/>
              </a:rPr>
            </a:br>
            <a:r>
              <a:rPr lang="en-US" sz="1600" dirty="0">
                <a:solidFill>
                  <a:schemeClr val="tx1">
                    <a:lumMod val="75000"/>
                    <a:lumOff val="25000"/>
                  </a:schemeClr>
                </a:solidFill>
                <a:latin typeface="Century Gothic" panose="020B0502020202020204" pitchFamily="34" charset="0"/>
              </a:rPr>
              <a:t>reduce costs.</a:t>
            </a:r>
          </a:p>
          <a:p>
            <a:pPr>
              <a:spcBef>
                <a:spcPts val="1800"/>
              </a:spcBef>
            </a:pPr>
            <a:r>
              <a:rPr lang="en-US" sz="1800" b="1" dirty="0">
                <a:solidFill>
                  <a:schemeClr val="tx1">
                    <a:lumMod val="75000"/>
                    <a:lumOff val="25000"/>
                  </a:schemeClr>
                </a:solidFill>
                <a:latin typeface="Century Gothic" panose="020B0502020202020204" pitchFamily="34" charset="0"/>
              </a:rPr>
              <a:t>Potential for Bureaucracy:</a:t>
            </a:r>
          </a:p>
          <a:p>
            <a:pPr>
              <a:spcBef>
                <a:spcPts val="600"/>
              </a:spcBef>
            </a:pPr>
            <a:r>
              <a:rPr lang="en-US" sz="1600" dirty="0">
                <a:solidFill>
                  <a:schemeClr val="tx1">
                    <a:lumMod val="75000"/>
                    <a:lumOff val="25000"/>
                  </a:schemeClr>
                </a:solidFill>
                <a:latin typeface="Century Gothic" panose="020B0502020202020204" pitchFamily="34" charset="0"/>
              </a:rPr>
              <a:t>Streamline processes.</a:t>
            </a:r>
          </a:p>
          <a:p>
            <a:pPr>
              <a:spcBef>
                <a:spcPts val="600"/>
              </a:spcBef>
            </a:pPr>
            <a:r>
              <a:rPr lang="en-US" sz="1600" dirty="0">
                <a:solidFill>
                  <a:schemeClr val="tx1">
                    <a:lumMod val="75000"/>
                    <a:lumOff val="25000"/>
                  </a:schemeClr>
                </a:solidFill>
                <a:latin typeface="Century Gothic" panose="020B0502020202020204" pitchFamily="34" charset="0"/>
              </a:rPr>
              <a:t>Empower project managers with decision-making authority.</a:t>
            </a:r>
          </a:p>
        </p:txBody>
      </p:sp>
      <p:sp>
        <p:nvSpPr>
          <p:cNvPr id="2" name="TextBox 1">
            <a:extLst>
              <a:ext uri="{FF2B5EF4-FFF2-40B4-BE49-F238E27FC236}">
                <a16:creationId xmlns:a16="http://schemas.microsoft.com/office/drawing/2014/main" id="{6B0A616E-984C-7F34-85CB-CBC33397F036}"/>
              </a:ext>
            </a:extLst>
          </p:cNvPr>
          <p:cNvSpPr txBox="1"/>
          <p:nvPr/>
        </p:nvSpPr>
        <p:spPr>
          <a:xfrm>
            <a:off x="4805664" y="986261"/>
            <a:ext cx="3992896" cy="4154984"/>
          </a:xfrm>
          <a:prstGeom prst="rect">
            <a:avLst/>
          </a:prstGeom>
          <a:noFill/>
        </p:spPr>
        <p:txBody>
          <a:bodyPr wrap="square" rtlCol="0">
            <a:spAutoFit/>
          </a:bodyPr>
          <a:lstStyle/>
          <a:p>
            <a:pPr>
              <a:spcBef>
                <a:spcPts val="1800"/>
              </a:spcBef>
            </a:pPr>
            <a:r>
              <a:rPr lang="en-US" sz="1800" b="1" dirty="0">
                <a:solidFill>
                  <a:schemeClr val="tx1">
                    <a:lumMod val="75000"/>
                    <a:lumOff val="25000"/>
                  </a:schemeClr>
                </a:solidFill>
                <a:latin typeface="Century Gothic" panose="020B0502020202020204" pitchFamily="34" charset="0"/>
              </a:rPr>
              <a:t>Resistance to Change:</a:t>
            </a:r>
          </a:p>
          <a:p>
            <a:pPr>
              <a:spcBef>
                <a:spcPts val="600"/>
              </a:spcBef>
            </a:pPr>
            <a:r>
              <a:rPr lang="en-US" sz="1600" dirty="0">
                <a:solidFill>
                  <a:schemeClr val="tx1">
                    <a:lumMod val="75000"/>
                    <a:lumOff val="25000"/>
                  </a:schemeClr>
                </a:solidFill>
                <a:latin typeface="Century Gothic" panose="020B0502020202020204" pitchFamily="34" charset="0"/>
              </a:rPr>
              <a:t>Communicate benefits clearly.</a:t>
            </a:r>
          </a:p>
          <a:p>
            <a:pPr>
              <a:spcBef>
                <a:spcPts val="600"/>
              </a:spcBef>
            </a:pPr>
            <a:r>
              <a:rPr lang="en-US" sz="1600" dirty="0">
                <a:solidFill>
                  <a:schemeClr val="tx1">
                    <a:lumMod val="75000"/>
                    <a:lumOff val="25000"/>
                  </a:schemeClr>
                </a:solidFill>
                <a:latin typeface="Century Gothic" panose="020B0502020202020204" pitchFamily="34" charset="0"/>
              </a:rPr>
              <a:t>Provide training and support.</a:t>
            </a:r>
          </a:p>
          <a:p>
            <a:pPr>
              <a:spcBef>
                <a:spcPts val="1800"/>
              </a:spcBef>
            </a:pPr>
            <a:r>
              <a:rPr lang="en-US" sz="1800" b="1" dirty="0">
                <a:solidFill>
                  <a:schemeClr val="tx1">
                    <a:lumMod val="75000"/>
                    <a:lumOff val="25000"/>
                  </a:schemeClr>
                </a:solidFill>
                <a:latin typeface="Century Gothic" panose="020B0502020202020204" pitchFamily="34" charset="0"/>
              </a:rPr>
              <a:t>Required Skill Sets:</a:t>
            </a:r>
          </a:p>
          <a:p>
            <a:pPr>
              <a:spcBef>
                <a:spcPts val="600"/>
              </a:spcBef>
            </a:pPr>
            <a:r>
              <a:rPr lang="en-US" sz="1600" dirty="0">
                <a:solidFill>
                  <a:schemeClr val="tx1">
                    <a:lumMod val="75000"/>
                    <a:lumOff val="25000"/>
                  </a:schemeClr>
                </a:solidFill>
                <a:latin typeface="Century Gothic" panose="020B0502020202020204" pitchFamily="34" charset="0"/>
              </a:rPr>
              <a:t>Offer targeted training programs.</a:t>
            </a:r>
          </a:p>
          <a:p>
            <a:pPr>
              <a:spcBef>
                <a:spcPts val="600"/>
              </a:spcBef>
            </a:pPr>
            <a:r>
              <a:rPr lang="en-US" sz="1600" dirty="0">
                <a:solidFill>
                  <a:schemeClr val="tx1">
                    <a:lumMod val="75000"/>
                    <a:lumOff val="25000"/>
                  </a:schemeClr>
                </a:solidFill>
                <a:latin typeface="Century Gothic" panose="020B0502020202020204" pitchFamily="34" charset="0"/>
              </a:rPr>
              <a:t>Hire or develop talent with </a:t>
            </a:r>
            <a:br>
              <a:rPr lang="en-US" sz="1600" dirty="0">
                <a:solidFill>
                  <a:schemeClr val="tx1">
                    <a:lumMod val="75000"/>
                    <a:lumOff val="25000"/>
                  </a:schemeClr>
                </a:solidFill>
                <a:latin typeface="Century Gothic" panose="020B0502020202020204" pitchFamily="34" charset="0"/>
              </a:rPr>
            </a:br>
            <a:r>
              <a:rPr lang="en-US" sz="1600" dirty="0">
                <a:solidFill>
                  <a:schemeClr val="tx1">
                    <a:lumMod val="75000"/>
                    <a:lumOff val="25000"/>
                  </a:schemeClr>
                </a:solidFill>
                <a:latin typeface="Century Gothic" panose="020B0502020202020204" pitchFamily="34" charset="0"/>
              </a:rPr>
              <a:t>needed skills.</a:t>
            </a:r>
          </a:p>
          <a:p>
            <a:pPr>
              <a:spcBef>
                <a:spcPts val="1800"/>
              </a:spcBef>
            </a:pPr>
            <a:r>
              <a:rPr lang="en-US" sz="1800" b="1" dirty="0">
                <a:solidFill>
                  <a:schemeClr val="tx1">
                    <a:lumMod val="75000"/>
                    <a:lumOff val="25000"/>
                  </a:schemeClr>
                </a:solidFill>
                <a:latin typeface="Century Gothic" panose="020B0502020202020204" pitchFamily="34" charset="0"/>
              </a:rPr>
              <a:t>Risk of Inflexibility:</a:t>
            </a:r>
          </a:p>
          <a:p>
            <a:pPr>
              <a:spcBef>
                <a:spcPts val="600"/>
              </a:spcBef>
            </a:pPr>
            <a:r>
              <a:rPr lang="en-US" sz="1600" dirty="0">
                <a:solidFill>
                  <a:schemeClr val="tx1">
                    <a:lumMod val="75000"/>
                    <a:lumOff val="25000"/>
                  </a:schemeClr>
                </a:solidFill>
                <a:latin typeface="Century Gothic" panose="020B0502020202020204" pitchFamily="34" charset="0"/>
              </a:rPr>
              <a:t>Use adaptable and scalable frameworks.</a:t>
            </a:r>
          </a:p>
          <a:p>
            <a:pPr>
              <a:spcBef>
                <a:spcPts val="600"/>
              </a:spcBef>
            </a:pPr>
            <a:r>
              <a:rPr lang="en-US" sz="1600" dirty="0">
                <a:solidFill>
                  <a:schemeClr val="tx1">
                    <a:lumMod val="75000"/>
                    <a:lumOff val="25000"/>
                  </a:schemeClr>
                </a:solidFill>
                <a:latin typeface="Century Gothic" panose="020B0502020202020204" pitchFamily="34" charset="0"/>
              </a:rPr>
              <a:t>Foster a culture of continuous improvement.</a:t>
            </a:r>
          </a:p>
        </p:txBody>
      </p:sp>
    </p:spTree>
    <p:extLst>
      <p:ext uri="{BB962C8B-B14F-4D97-AF65-F5344CB8AC3E}">
        <p14:creationId xmlns:p14="http://schemas.microsoft.com/office/powerpoint/2010/main" val="381949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ne graph adjacent to a stair">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9113521" y="0"/>
            <a:ext cx="3078480"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Potential Future State with PPM</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86262"/>
            <a:ext cx="8422656" cy="3683060"/>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Optimized Portfolio: </a:t>
            </a:r>
            <a:r>
              <a:rPr lang="en-US" sz="1800" dirty="0">
                <a:solidFill>
                  <a:schemeClr val="tx1">
                    <a:lumMod val="75000"/>
                    <a:lumOff val="25000"/>
                  </a:schemeClr>
                </a:solidFill>
                <a:latin typeface="Century Gothic" panose="020B0502020202020204" pitchFamily="34" charset="0"/>
              </a:rPr>
              <a:t>Achieve a well-balanced portfolio with projects that drive maximum value.</a:t>
            </a:r>
          </a:p>
          <a:p>
            <a:pPr>
              <a:spcBef>
                <a:spcPts val="1600"/>
              </a:spcBef>
            </a:pPr>
            <a:r>
              <a:rPr lang="en-US" sz="1800" b="1" dirty="0">
                <a:solidFill>
                  <a:schemeClr val="tx1">
                    <a:lumMod val="75000"/>
                    <a:lumOff val="25000"/>
                  </a:schemeClr>
                </a:solidFill>
                <a:latin typeface="Century Gothic" panose="020B0502020202020204" pitchFamily="34" charset="0"/>
              </a:rPr>
              <a:t>Enhanced Agility: </a:t>
            </a:r>
            <a:r>
              <a:rPr lang="en-US" sz="1800" dirty="0">
                <a:solidFill>
                  <a:schemeClr val="tx1">
                    <a:lumMod val="75000"/>
                    <a:lumOff val="25000"/>
                  </a:schemeClr>
                </a:solidFill>
                <a:latin typeface="Century Gothic" panose="020B0502020202020204" pitchFamily="34" charset="0"/>
              </a:rPr>
              <a:t>Improve the ability to respond quickly to market changes and new opportunities.</a:t>
            </a:r>
          </a:p>
          <a:p>
            <a:pPr>
              <a:spcBef>
                <a:spcPts val="1600"/>
              </a:spcBef>
            </a:pPr>
            <a:r>
              <a:rPr lang="en-US" sz="1800" b="1" dirty="0">
                <a:solidFill>
                  <a:schemeClr val="tx1">
                    <a:lumMod val="75000"/>
                    <a:lumOff val="25000"/>
                  </a:schemeClr>
                </a:solidFill>
                <a:latin typeface="Century Gothic" panose="020B0502020202020204" pitchFamily="34" charset="0"/>
              </a:rPr>
              <a:t>Data-Driven Culture: </a:t>
            </a:r>
            <a:r>
              <a:rPr lang="en-US" sz="1800" dirty="0">
                <a:solidFill>
                  <a:schemeClr val="tx1">
                    <a:lumMod val="75000"/>
                    <a:lumOff val="25000"/>
                  </a:schemeClr>
                </a:solidFill>
                <a:latin typeface="Century Gothic" panose="020B0502020202020204" pitchFamily="34" charset="0"/>
              </a:rPr>
              <a:t>Foster a culture of data-driven decision-making and continuous improvement.</a:t>
            </a:r>
          </a:p>
          <a:p>
            <a:pPr>
              <a:spcBef>
                <a:spcPts val="1600"/>
              </a:spcBef>
            </a:pPr>
            <a:r>
              <a:rPr lang="en-US" sz="1800" b="1" dirty="0">
                <a:solidFill>
                  <a:schemeClr val="tx1">
                    <a:lumMod val="75000"/>
                    <a:lumOff val="25000"/>
                  </a:schemeClr>
                </a:solidFill>
                <a:latin typeface="Century Gothic" panose="020B0502020202020204" pitchFamily="34" charset="0"/>
              </a:rPr>
              <a:t>Strategic Growth: </a:t>
            </a:r>
            <a:r>
              <a:rPr lang="en-US" sz="1800" dirty="0">
                <a:solidFill>
                  <a:schemeClr val="tx1">
                    <a:lumMod val="75000"/>
                    <a:lumOff val="25000"/>
                  </a:schemeClr>
                </a:solidFill>
                <a:latin typeface="Century Gothic" panose="020B0502020202020204" pitchFamily="34" charset="0"/>
              </a:rPr>
              <a:t>Enable strategic growth by aligning projects with long-term business objectives.</a:t>
            </a:r>
          </a:p>
          <a:p>
            <a:pPr>
              <a:spcBef>
                <a:spcPts val="1600"/>
              </a:spcBef>
            </a:pPr>
            <a:r>
              <a:rPr lang="en-US" sz="1800" b="1" dirty="0">
                <a:solidFill>
                  <a:schemeClr val="tx1">
                    <a:lumMod val="75000"/>
                    <a:lumOff val="25000"/>
                  </a:schemeClr>
                </a:solidFill>
                <a:latin typeface="Century Gothic" panose="020B0502020202020204" pitchFamily="34" charset="0"/>
              </a:rPr>
              <a:t>Sustained Success: </a:t>
            </a:r>
            <a:r>
              <a:rPr lang="en-US" sz="1800" dirty="0">
                <a:solidFill>
                  <a:schemeClr val="tx1">
                    <a:lumMod val="75000"/>
                    <a:lumOff val="25000"/>
                  </a:schemeClr>
                </a:solidFill>
                <a:latin typeface="Century Gothic" panose="020B0502020202020204" pitchFamily="34" charset="0"/>
              </a:rPr>
              <a:t>Ensure the sustained success of your project portfolio through continuous monitoring and improvement.</a:t>
            </a:r>
          </a:p>
        </p:txBody>
      </p:sp>
    </p:spTree>
    <p:extLst>
      <p:ext uri="{BB962C8B-B14F-4D97-AF65-F5344CB8AC3E}">
        <p14:creationId xmlns:p14="http://schemas.microsoft.com/office/powerpoint/2010/main" val="3063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h winding through a grassy field">
            <a:extLst>
              <a:ext uri="{FF2B5EF4-FFF2-40B4-BE49-F238E27FC236}">
                <a16:creationId xmlns:a16="http://schemas.microsoft.com/office/drawing/2014/main" id="{2A998AE6-2F36-7734-7CBF-2D5F04178C7C}"/>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10231119" y="0"/>
            <a:ext cx="1960881" cy="6858000"/>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86064" y="200787"/>
            <a:ext cx="8321056" cy="584775"/>
          </a:xfrm>
          <a:prstGeom prst="rect">
            <a:avLst/>
          </a:prstGeom>
          <a:noFill/>
        </p:spPr>
        <p:txBody>
          <a:bodyPr wrap="square" rtlCol="0">
            <a:spAutoFit/>
          </a:bodyPr>
          <a:lstStyle/>
          <a:p>
            <a:r>
              <a:rPr lang="en-US" sz="3200" b="1" dirty="0">
                <a:solidFill>
                  <a:schemeClr val="accent4">
                    <a:lumMod val="75000"/>
                  </a:schemeClr>
                </a:solidFill>
                <a:latin typeface="Century Gothic" panose="020B0502020202020204" pitchFamily="34" charset="0"/>
              </a:rPr>
              <a:t>Potential Next Steps</a:t>
            </a:r>
          </a:p>
        </p:txBody>
      </p:sp>
      <p:sp>
        <p:nvSpPr>
          <p:cNvPr id="16" name="TextBox 15">
            <a:extLst>
              <a:ext uri="{FF2B5EF4-FFF2-40B4-BE49-F238E27FC236}">
                <a16:creationId xmlns:a16="http://schemas.microsoft.com/office/drawing/2014/main" id="{D8D87D5C-2BB6-42A0-3BDA-64041129F3B9}"/>
              </a:ext>
            </a:extLst>
          </p:cNvPr>
          <p:cNvSpPr txBox="1"/>
          <p:nvPr/>
        </p:nvSpPr>
        <p:spPr>
          <a:xfrm>
            <a:off x="386064" y="976932"/>
            <a:ext cx="9458976" cy="4852610"/>
          </a:xfrm>
          <a:prstGeom prst="rect">
            <a:avLst/>
          </a:prstGeom>
          <a:noFill/>
        </p:spPr>
        <p:txBody>
          <a:bodyPr wrap="square" rtlCol="0">
            <a:spAutoFit/>
          </a:bodyPr>
          <a:lstStyle/>
          <a:p>
            <a:pPr>
              <a:spcBef>
                <a:spcPts val="1600"/>
              </a:spcBef>
            </a:pPr>
            <a:r>
              <a:rPr lang="en-US" sz="1800" b="1" dirty="0">
                <a:solidFill>
                  <a:schemeClr val="tx1">
                    <a:lumMod val="75000"/>
                    <a:lumOff val="25000"/>
                  </a:schemeClr>
                </a:solidFill>
                <a:latin typeface="Century Gothic" panose="020B0502020202020204" pitchFamily="34" charset="0"/>
              </a:rPr>
              <a:t>Assessment: </a:t>
            </a:r>
            <a:r>
              <a:rPr lang="en-US" sz="1800" dirty="0">
                <a:solidFill>
                  <a:schemeClr val="tx1">
                    <a:lumMod val="75000"/>
                    <a:lumOff val="25000"/>
                  </a:schemeClr>
                </a:solidFill>
                <a:latin typeface="Century Gothic" panose="020B0502020202020204" pitchFamily="34" charset="0"/>
              </a:rPr>
              <a:t>Evaluate current project management practices and costs, and compare them with the projected setup costs and ROI of PPM.</a:t>
            </a:r>
          </a:p>
          <a:p>
            <a:pPr>
              <a:spcBef>
                <a:spcPts val="1600"/>
              </a:spcBef>
            </a:pPr>
            <a:r>
              <a:rPr lang="en-US" sz="1800" b="1" dirty="0">
                <a:solidFill>
                  <a:schemeClr val="tx1">
                    <a:lumMod val="75000"/>
                    <a:lumOff val="25000"/>
                  </a:schemeClr>
                </a:solidFill>
                <a:latin typeface="Century Gothic" panose="020B0502020202020204" pitchFamily="34" charset="0"/>
              </a:rPr>
              <a:t>Commitment: </a:t>
            </a:r>
            <a:r>
              <a:rPr lang="en-US" sz="1800" dirty="0">
                <a:solidFill>
                  <a:schemeClr val="tx1">
                    <a:lumMod val="75000"/>
                    <a:lumOff val="25000"/>
                  </a:schemeClr>
                </a:solidFill>
                <a:latin typeface="Century Gothic" panose="020B0502020202020204" pitchFamily="34" charset="0"/>
              </a:rPr>
              <a:t>Leadership decides to commit to the PPM structure.</a:t>
            </a:r>
          </a:p>
          <a:p>
            <a:pPr>
              <a:spcBef>
                <a:spcPts val="1600"/>
              </a:spcBef>
            </a:pPr>
            <a:r>
              <a:rPr lang="en-US" sz="1800" b="1" dirty="0">
                <a:solidFill>
                  <a:schemeClr val="tx1">
                    <a:lumMod val="75000"/>
                    <a:lumOff val="25000"/>
                  </a:schemeClr>
                </a:solidFill>
                <a:latin typeface="Century Gothic" panose="020B0502020202020204" pitchFamily="34" charset="0"/>
              </a:rPr>
              <a:t>Planning: </a:t>
            </a:r>
            <a:r>
              <a:rPr lang="en-US" sz="1800" dirty="0">
                <a:solidFill>
                  <a:schemeClr val="tx1">
                    <a:lumMod val="75000"/>
                    <a:lumOff val="25000"/>
                  </a:schemeClr>
                </a:solidFill>
                <a:latin typeface="Century Gothic" panose="020B0502020202020204" pitchFamily="34" charset="0"/>
              </a:rPr>
              <a:t>Develop a detailed implementation plan with a clear budget, milestones, and deliverables.</a:t>
            </a:r>
          </a:p>
          <a:p>
            <a:pPr>
              <a:spcBef>
                <a:spcPts val="1600"/>
              </a:spcBef>
            </a:pPr>
            <a:r>
              <a:rPr lang="en-US" sz="1800" b="1" dirty="0">
                <a:solidFill>
                  <a:schemeClr val="tx1">
                    <a:lumMod val="75000"/>
                    <a:lumOff val="25000"/>
                  </a:schemeClr>
                </a:solidFill>
                <a:latin typeface="Century Gothic" panose="020B0502020202020204" pitchFamily="34" charset="0"/>
              </a:rPr>
              <a:t>Tool Selection: </a:t>
            </a:r>
            <a:r>
              <a:rPr lang="en-US" sz="1800" dirty="0">
                <a:solidFill>
                  <a:schemeClr val="tx1">
                    <a:lumMod val="75000"/>
                    <a:lumOff val="25000"/>
                  </a:schemeClr>
                </a:solidFill>
                <a:latin typeface="Century Gothic" panose="020B0502020202020204" pitchFamily="34" charset="0"/>
              </a:rPr>
              <a:t>Select PPM tools that best meet the organization’s needs.</a:t>
            </a:r>
          </a:p>
          <a:p>
            <a:pPr>
              <a:spcBef>
                <a:spcPts val="1600"/>
              </a:spcBef>
            </a:pPr>
            <a:r>
              <a:rPr lang="en-US" sz="1800" b="1" dirty="0">
                <a:solidFill>
                  <a:schemeClr val="tx1">
                    <a:lumMod val="75000"/>
                    <a:lumOff val="25000"/>
                  </a:schemeClr>
                </a:solidFill>
                <a:latin typeface="Century Gothic" panose="020B0502020202020204" pitchFamily="34" charset="0"/>
              </a:rPr>
              <a:t>Training: </a:t>
            </a:r>
            <a:r>
              <a:rPr lang="en-US" sz="1800" dirty="0">
                <a:solidFill>
                  <a:schemeClr val="tx1">
                    <a:lumMod val="75000"/>
                    <a:lumOff val="25000"/>
                  </a:schemeClr>
                </a:solidFill>
                <a:latin typeface="Century Gothic" panose="020B0502020202020204" pitchFamily="34" charset="0"/>
              </a:rPr>
              <a:t>Provide comprehensive training for all stakeholders to ensure smooth adoption.</a:t>
            </a:r>
          </a:p>
          <a:p>
            <a:pPr>
              <a:spcBef>
                <a:spcPts val="1600"/>
              </a:spcBef>
            </a:pPr>
            <a:r>
              <a:rPr lang="en-US" sz="1800" b="1" dirty="0">
                <a:solidFill>
                  <a:schemeClr val="tx1">
                    <a:lumMod val="75000"/>
                    <a:lumOff val="25000"/>
                  </a:schemeClr>
                </a:solidFill>
                <a:latin typeface="Century Gothic" panose="020B0502020202020204" pitchFamily="34" charset="0"/>
              </a:rPr>
              <a:t>Pilot Implementation: </a:t>
            </a:r>
            <a:r>
              <a:rPr lang="en-US" sz="1800" dirty="0">
                <a:solidFill>
                  <a:schemeClr val="tx1">
                    <a:lumMod val="75000"/>
                    <a:lumOff val="25000"/>
                  </a:schemeClr>
                </a:solidFill>
                <a:latin typeface="Century Gothic" panose="020B0502020202020204" pitchFamily="34" charset="0"/>
              </a:rPr>
              <a:t>Launch a pilot program to test and refine processes.</a:t>
            </a:r>
          </a:p>
          <a:p>
            <a:pPr>
              <a:spcBef>
                <a:spcPts val="1600"/>
              </a:spcBef>
            </a:pPr>
            <a:r>
              <a:rPr lang="en-US" sz="1800" b="1" dirty="0">
                <a:solidFill>
                  <a:schemeClr val="tx1">
                    <a:lumMod val="75000"/>
                    <a:lumOff val="25000"/>
                  </a:schemeClr>
                </a:solidFill>
                <a:latin typeface="Century Gothic" panose="020B0502020202020204" pitchFamily="34" charset="0"/>
              </a:rPr>
              <a:t>Full Rollout: </a:t>
            </a:r>
            <a:r>
              <a:rPr lang="en-US" sz="1800" dirty="0">
                <a:solidFill>
                  <a:schemeClr val="tx1">
                    <a:lumMod val="75000"/>
                    <a:lumOff val="25000"/>
                  </a:schemeClr>
                </a:solidFill>
                <a:latin typeface="Century Gothic" panose="020B0502020202020204" pitchFamily="34" charset="0"/>
              </a:rPr>
              <a:t>Gradually roll out the PPM system across the organization.</a:t>
            </a:r>
          </a:p>
          <a:p>
            <a:pPr>
              <a:spcBef>
                <a:spcPts val="1600"/>
              </a:spcBef>
            </a:pPr>
            <a:r>
              <a:rPr lang="en-US" sz="1800" b="1" dirty="0">
                <a:solidFill>
                  <a:schemeClr val="tx1">
                    <a:lumMod val="75000"/>
                    <a:lumOff val="25000"/>
                  </a:schemeClr>
                </a:solidFill>
                <a:latin typeface="Century Gothic" panose="020B0502020202020204" pitchFamily="34" charset="0"/>
              </a:rPr>
              <a:t>Continuous Improvement: </a:t>
            </a:r>
            <a:r>
              <a:rPr lang="en-US" sz="1800" dirty="0">
                <a:solidFill>
                  <a:schemeClr val="tx1">
                    <a:lumMod val="75000"/>
                    <a:lumOff val="25000"/>
                  </a:schemeClr>
                </a:solidFill>
                <a:latin typeface="Century Gothic" panose="020B0502020202020204" pitchFamily="34" charset="0"/>
              </a:rPr>
              <a:t>Establish a feedback loop to continually improve PPM </a:t>
            </a:r>
            <a:br>
              <a:rPr lang="en-US" sz="1800" dirty="0">
                <a:solidFill>
                  <a:schemeClr val="tx1">
                    <a:lumMod val="75000"/>
                    <a:lumOff val="25000"/>
                  </a:schemeClr>
                </a:solidFill>
                <a:latin typeface="Century Gothic" panose="020B0502020202020204" pitchFamily="34" charset="0"/>
              </a:rPr>
            </a:br>
            <a:r>
              <a:rPr lang="en-US" sz="1800" dirty="0">
                <a:solidFill>
                  <a:schemeClr val="tx1">
                    <a:lumMod val="75000"/>
                    <a:lumOff val="25000"/>
                  </a:schemeClr>
                </a:solidFill>
                <a:latin typeface="Century Gothic" panose="020B0502020202020204" pitchFamily="34" charset="0"/>
              </a:rPr>
              <a:t>practices.</a:t>
            </a:r>
          </a:p>
        </p:txBody>
      </p:sp>
    </p:spTree>
    <p:extLst>
      <p:ext uri="{BB962C8B-B14F-4D97-AF65-F5344CB8AC3E}">
        <p14:creationId xmlns:p14="http://schemas.microsoft.com/office/powerpoint/2010/main" val="254650046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541</TotalTime>
  <Words>784</Words>
  <Application>Microsoft Macintosh PowerPoint</Application>
  <PresentationFormat>Widescreen</PresentationFormat>
  <Paragraphs>73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Calibri</vt:lpstr>
      <vt:lpstr>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Allison Okonczak</cp:lastModifiedBy>
  <cp:revision>57</cp:revision>
  <dcterms:created xsi:type="dcterms:W3CDTF">2021-07-07T23:54:57Z</dcterms:created>
  <dcterms:modified xsi:type="dcterms:W3CDTF">2024-07-30T20:08:03Z</dcterms:modified>
</cp:coreProperties>
</file>