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7" r:id="rId2"/>
    <p:sldId id="299" r:id="rId3"/>
    <p:sldId id="306" r:id="rId4"/>
    <p:sldId id="309" r:id="rId5"/>
    <p:sldId id="300" r:id="rId6"/>
    <p:sldId id="323" r:id="rId7"/>
    <p:sldId id="305" r:id="rId8"/>
    <p:sldId id="314" r:id="rId9"/>
    <p:sldId id="389" r:id="rId10"/>
    <p:sldId id="388" r:id="rId11"/>
    <p:sldId id="302" r:id="rId12"/>
    <p:sldId id="324" r:id="rId13"/>
    <p:sldId id="382" r:id="rId14"/>
    <p:sldId id="383" r:id="rId15"/>
    <p:sldId id="315" r:id="rId16"/>
    <p:sldId id="303" r:id="rId17"/>
    <p:sldId id="384" r:id="rId18"/>
    <p:sldId id="385" r:id="rId19"/>
    <p:sldId id="386" r:id="rId20"/>
    <p:sldId id="304" r:id="rId21"/>
    <p:sldId id="387" r:id="rId22"/>
    <p:sldId id="390" r:id="rId23"/>
    <p:sldId id="301" r:id="rId24"/>
    <p:sldId id="29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C1E8"/>
    <a:srgbClr val="F05C4F"/>
    <a:srgbClr val="D4AFB9"/>
    <a:srgbClr val="FFCE54"/>
    <a:srgbClr val="A0D468"/>
    <a:srgbClr val="7EC4CF"/>
    <a:srgbClr val="D1CFE2"/>
    <a:srgbClr val="FDEDD9"/>
    <a:srgbClr val="DAEAF6"/>
    <a:srgbClr val="9CAD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7" autoAdjust="0"/>
    <p:restoredTop sz="94726"/>
  </p:normalViewPr>
  <p:slideViewPr>
    <p:cSldViewPr snapToGrid="0">
      <p:cViewPr varScale="1">
        <p:scale>
          <a:sx n="116" d="100"/>
          <a:sy n="116" d="100"/>
        </p:scale>
        <p:origin x="96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Variation Percentage</c:v>
                </c:pt>
              </c:strCache>
            </c:strRef>
          </c:tx>
          <c:spPr>
            <a:solidFill>
              <a:srgbClr val="FFCE54"/>
            </a:solidFill>
            <a:ln>
              <a:noFill/>
            </a:ln>
            <a:effectLst/>
          </c:spPr>
          <c:invertIfNegative val="0"/>
          <c:dPt>
            <c:idx val="0"/>
            <c:invertIfNegative val="0"/>
            <c:bubble3D val="0"/>
            <c:spPr>
              <a:solidFill>
                <a:srgbClr val="D4AFB9"/>
              </a:solidFill>
              <a:ln>
                <a:noFill/>
              </a:ln>
              <a:effectLst/>
            </c:spPr>
            <c:extLst>
              <c:ext xmlns:c16="http://schemas.microsoft.com/office/drawing/2014/chart" uri="{C3380CC4-5D6E-409C-BE32-E72D297353CC}">
                <c16:uniqueId val="{00000002-F4CA-457A-850D-482E6AB419C6}"/>
              </c:ext>
            </c:extLst>
          </c:dPt>
          <c:dPt>
            <c:idx val="2"/>
            <c:invertIfNegative val="0"/>
            <c:bubble3D val="0"/>
            <c:spPr>
              <a:solidFill>
                <a:srgbClr val="A0D468"/>
              </a:solidFill>
              <a:ln>
                <a:noFill/>
              </a:ln>
              <a:effectLst/>
            </c:spPr>
            <c:extLst>
              <c:ext xmlns:c16="http://schemas.microsoft.com/office/drawing/2014/chart" uri="{C3380CC4-5D6E-409C-BE32-E72D297353CC}">
                <c16:uniqueId val="{00000001-F4CA-457A-850D-482E6AB419C6}"/>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Part-to-Part</c:v>
                </c:pt>
                <c:pt idx="1">
                  <c:v>Reproducibility</c:v>
                </c:pt>
                <c:pt idx="2">
                  <c:v>Repeatability</c:v>
                </c:pt>
              </c:strCache>
            </c:strRef>
          </c:cat>
          <c:val>
            <c:numRef>
              <c:f>Sheet1!$B$2:$B$4</c:f>
              <c:numCache>
                <c:formatCode>General</c:formatCode>
                <c:ptCount val="3"/>
                <c:pt idx="0">
                  <c:v>10</c:v>
                </c:pt>
                <c:pt idx="1">
                  <c:v>40</c:v>
                </c:pt>
                <c:pt idx="2">
                  <c:v>50</c:v>
                </c:pt>
              </c:numCache>
            </c:numRef>
          </c:val>
          <c:extLst>
            <c:ext xmlns:c16="http://schemas.microsoft.com/office/drawing/2014/chart" uri="{C3380CC4-5D6E-409C-BE32-E72D297353CC}">
              <c16:uniqueId val="{00000000-F4CA-457A-850D-482E6AB419C6}"/>
            </c:ext>
          </c:extLst>
        </c:ser>
        <c:dLbls>
          <c:dLblPos val="ctr"/>
          <c:showLegendKey val="0"/>
          <c:showVal val="1"/>
          <c:showCatName val="0"/>
          <c:showSerName val="0"/>
          <c:showPercent val="0"/>
          <c:showBubbleSize val="0"/>
        </c:dLbls>
        <c:gapWidth val="150"/>
        <c:overlap val="100"/>
        <c:axId val="1559173712"/>
        <c:axId val="1559161712"/>
      </c:barChart>
      <c:catAx>
        <c:axId val="15591737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ysClr val="windowText" lastClr="000000"/>
                </a:solidFill>
                <a:latin typeface="Century Gothic" panose="020B0502020202020204" pitchFamily="34" charset="0"/>
                <a:ea typeface="+mn-ea"/>
                <a:cs typeface="+mn-cs"/>
              </a:defRPr>
            </a:pPr>
            <a:endParaRPr lang="en-US"/>
          </a:p>
        </c:txPr>
        <c:crossAx val="1559161712"/>
        <c:crosses val="autoZero"/>
        <c:auto val="1"/>
        <c:lblAlgn val="ctr"/>
        <c:lblOffset val="100"/>
        <c:noMultiLvlLbl val="0"/>
      </c:catAx>
      <c:valAx>
        <c:axId val="15591617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559173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170" indent="0" algn="ctr">
              <a:buNone/>
              <a:defRPr sz="2000"/>
            </a:lvl2pPr>
            <a:lvl3pPr marL="914341" indent="0" algn="ctr">
              <a:buNone/>
              <a:defRPr sz="1800"/>
            </a:lvl3pPr>
            <a:lvl4pPr marL="1371511" indent="0" algn="ctr">
              <a:buNone/>
              <a:defRPr sz="1600"/>
            </a:lvl4pPr>
            <a:lvl5pPr marL="1828681" indent="0" algn="ctr">
              <a:buNone/>
              <a:defRPr sz="1600"/>
            </a:lvl5pPr>
            <a:lvl6pPr marL="2285851" indent="0" algn="ctr">
              <a:buNone/>
              <a:defRPr sz="1600"/>
            </a:lvl6pPr>
            <a:lvl7pPr marL="2743022" indent="0" algn="ctr">
              <a:buNone/>
              <a:defRPr sz="1600"/>
            </a:lvl7pPr>
            <a:lvl8pPr marL="3200192" indent="0" algn="ctr">
              <a:buNone/>
              <a:defRPr sz="1600"/>
            </a:lvl8pPr>
            <a:lvl9pPr marL="3657362"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1" y="365125"/>
            <a:ext cx="2628901"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2" y="365125"/>
            <a:ext cx="7734301"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1" y="1709744"/>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1" y="4589469"/>
            <a:ext cx="10515600" cy="1500187"/>
          </a:xfrm>
        </p:spPr>
        <p:txBody>
          <a:bodyPr/>
          <a:lstStyle>
            <a:lvl1pPr marL="0" indent="0">
              <a:buNone/>
              <a:defRPr sz="2400">
                <a:solidFill>
                  <a:schemeClr val="tx1">
                    <a:tint val="82000"/>
                  </a:schemeClr>
                </a:solidFill>
              </a:defRPr>
            </a:lvl1pPr>
            <a:lvl2pPr marL="457170" indent="0">
              <a:buNone/>
              <a:defRPr sz="2000">
                <a:solidFill>
                  <a:schemeClr val="tx1">
                    <a:tint val="82000"/>
                  </a:schemeClr>
                </a:solidFill>
              </a:defRPr>
            </a:lvl2pPr>
            <a:lvl3pPr marL="914341" indent="0">
              <a:buNone/>
              <a:defRPr sz="1800">
                <a:solidFill>
                  <a:schemeClr val="tx1">
                    <a:tint val="82000"/>
                  </a:schemeClr>
                </a:solidFill>
              </a:defRPr>
            </a:lvl3pPr>
            <a:lvl4pPr marL="1371511" indent="0">
              <a:buNone/>
              <a:defRPr sz="1600">
                <a:solidFill>
                  <a:schemeClr val="tx1">
                    <a:tint val="82000"/>
                  </a:schemeClr>
                </a:solidFill>
              </a:defRPr>
            </a:lvl4pPr>
            <a:lvl5pPr marL="1828681" indent="0">
              <a:buNone/>
              <a:defRPr sz="1600">
                <a:solidFill>
                  <a:schemeClr val="tx1">
                    <a:tint val="82000"/>
                  </a:schemeClr>
                </a:solidFill>
              </a:defRPr>
            </a:lvl5pPr>
            <a:lvl6pPr marL="2285851" indent="0">
              <a:buNone/>
              <a:defRPr sz="1600">
                <a:solidFill>
                  <a:schemeClr val="tx1">
                    <a:tint val="82000"/>
                  </a:schemeClr>
                </a:solidFill>
              </a:defRPr>
            </a:lvl6pPr>
            <a:lvl7pPr marL="2743022" indent="0">
              <a:buNone/>
              <a:defRPr sz="1600">
                <a:solidFill>
                  <a:schemeClr val="tx1">
                    <a:tint val="82000"/>
                  </a:schemeClr>
                </a:solidFill>
              </a:defRPr>
            </a:lvl7pPr>
            <a:lvl8pPr marL="3200192" indent="0">
              <a:buNone/>
              <a:defRPr sz="1600">
                <a:solidFill>
                  <a:schemeClr val="tx1">
                    <a:tint val="82000"/>
                  </a:schemeClr>
                </a:solidFill>
              </a:defRPr>
            </a:lvl8pPr>
            <a:lvl9pPr marL="3657362"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90" y="1681163"/>
            <a:ext cx="5157787" cy="823912"/>
          </a:xfrm>
        </p:spPr>
        <p:txBody>
          <a:bodyPr anchor="b"/>
          <a:lstStyle>
            <a:lvl1pPr marL="0" indent="0">
              <a:buNone/>
              <a:defRPr sz="2400" b="1"/>
            </a:lvl1pPr>
            <a:lvl2pPr marL="457170" indent="0">
              <a:buNone/>
              <a:defRPr sz="2000" b="1"/>
            </a:lvl2pPr>
            <a:lvl3pPr marL="914341" indent="0">
              <a:buNone/>
              <a:defRPr sz="1800" b="1"/>
            </a:lvl3pPr>
            <a:lvl4pPr marL="1371511" indent="0">
              <a:buNone/>
              <a:defRPr sz="1600" b="1"/>
            </a:lvl4pPr>
            <a:lvl5pPr marL="1828681" indent="0">
              <a:buNone/>
              <a:defRPr sz="1600" b="1"/>
            </a:lvl5pPr>
            <a:lvl6pPr marL="2285851" indent="0">
              <a:buNone/>
              <a:defRPr sz="1600" b="1"/>
            </a:lvl6pPr>
            <a:lvl7pPr marL="2743022" indent="0">
              <a:buNone/>
              <a:defRPr sz="1600" b="1"/>
            </a:lvl7pPr>
            <a:lvl8pPr marL="3200192" indent="0">
              <a:buNone/>
              <a:defRPr sz="1600" b="1"/>
            </a:lvl8pPr>
            <a:lvl9pPr marL="3657362"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90"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70" indent="0">
              <a:buNone/>
              <a:defRPr sz="2000" b="1"/>
            </a:lvl2pPr>
            <a:lvl3pPr marL="914341" indent="0">
              <a:buNone/>
              <a:defRPr sz="1800" b="1"/>
            </a:lvl3pPr>
            <a:lvl4pPr marL="1371511" indent="0">
              <a:buNone/>
              <a:defRPr sz="1600" b="1"/>
            </a:lvl4pPr>
            <a:lvl5pPr marL="1828681" indent="0">
              <a:buNone/>
              <a:defRPr sz="1600" b="1"/>
            </a:lvl5pPr>
            <a:lvl6pPr marL="2285851" indent="0">
              <a:buNone/>
              <a:defRPr sz="1600" b="1"/>
            </a:lvl6pPr>
            <a:lvl7pPr marL="2743022" indent="0">
              <a:buNone/>
              <a:defRPr sz="1600" b="1"/>
            </a:lvl7pPr>
            <a:lvl8pPr marL="3200192" indent="0">
              <a:buNone/>
              <a:defRPr sz="1600" b="1"/>
            </a:lvl8pPr>
            <a:lvl9pPr marL="3657362"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9" y="2057400"/>
            <a:ext cx="3932237" cy="3811588"/>
          </a:xfrm>
        </p:spPr>
        <p:txBody>
          <a:bodyPr/>
          <a:lstStyle>
            <a:lvl1pPr marL="0" indent="0">
              <a:buNone/>
              <a:defRPr sz="1600"/>
            </a:lvl1pPr>
            <a:lvl2pPr marL="457170" indent="0">
              <a:buNone/>
              <a:defRPr sz="1400"/>
            </a:lvl2pPr>
            <a:lvl3pPr marL="914341" indent="0">
              <a:buNone/>
              <a:defRPr sz="1200"/>
            </a:lvl3pPr>
            <a:lvl4pPr marL="1371511" indent="0">
              <a:buNone/>
              <a:defRPr sz="1000"/>
            </a:lvl4pPr>
            <a:lvl5pPr marL="1828681" indent="0">
              <a:buNone/>
              <a:defRPr sz="1000"/>
            </a:lvl5pPr>
            <a:lvl6pPr marL="2285851" indent="0">
              <a:buNone/>
              <a:defRPr sz="1000"/>
            </a:lvl6pPr>
            <a:lvl7pPr marL="2743022" indent="0">
              <a:buNone/>
              <a:defRPr sz="1000"/>
            </a:lvl7pPr>
            <a:lvl8pPr marL="3200192" indent="0">
              <a:buNone/>
              <a:defRPr sz="1000"/>
            </a:lvl8pPr>
            <a:lvl9pPr marL="3657362"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31"/>
            <a:ext cx="6172200" cy="4873625"/>
          </a:xfrm>
        </p:spPr>
        <p:txBody>
          <a:bodyPr/>
          <a:lstStyle>
            <a:lvl1pPr marL="0" indent="0">
              <a:buNone/>
              <a:defRPr sz="3200"/>
            </a:lvl1pPr>
            <a:lvl2pPr marL="457170" indent="0">
              <a:buNone/>
              <a:defRPr sz="2800"/>
            </a:lvl2pPr>
            <a:lvl3pPr marL="914341" indent="0">
              <a:buNone/>
              <a:defRPr sz="2400"/>
            </a:lvl3pPr>
            <a:lvl4pPr marL="1371511" indent="0">
              <a:buNone/>
              <a:defRPr sz="2000"/>
            </a:lvl4pPr>
            <a:lvl5pPr marL="1828681" indent="0">
              <a:buNone/>
              <a:defRPr sz="2000"/>
            </a:lvl5pPr>
            <a:lvl6pPr marL="2285851" indent="0">
              <a:buNone/>
              <a:defRPr sz="2000"/>
            </a:lvl6pPr>
            <a:lvl7pPr marL="2743022" indent="0">
              <a:buNone/>
              <a:defRPr sz="2000"/>
            </a:lvl7pPr>
            <a:lvl8pPr marL="3200192" indent="0">
              <a:buNone/>
              <a:defRPr sz="2000"/>
            </a:lvl8pPr>
            <a:lvl9pPr marL="3657362"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9" y="2057400"/>
            <a:ext cx="3932237" cy="3811588"/>
          </a:xfrm>
        </p:spPr>
        <p:txBody>
          <a:bodyPr/>
          <a:lstStyle>
            <a:lvl1pPr marL="0" indent="0">
              <a:buNone/>
              <a:defRPr sz="1600"/>
            </a:lvl1pPr>
            <a:lvl2pPr marL="457170" indent="0">
              <a:buNone/>
              <a:defRPr sz="1400"/>
            </a:lvl2pPr>
            <a:lvl3pPr marL="914341" indent="0">
              <a:buNone/>
              <a:defRPr sz="1200"/>
            </a:lvl3pPr>
            <a:lvl4pPr marL="1371511" indent="0">
              <a:buNone/>
              <a:defRPr sz="1000"/>
            </a:lvl4pPr>
            <a:lvl5pPr marL="1828681" indent="0">
              <a:buNone/>
              <a:defRPr sz="1000"/>
            </a:lvl5pPr>
            <a:lvl6pPr marL="2285851" indent="0">
              <a:buNone/>
              <a:defRPr sz="1000"/>
            </a:lvl6pPr>
            <a:lvl7pPr marL="2743022" indent="0">
              <a:buNone/>
              <a:defRPr sz="1000"/>
            </a:lvl7pPr>
            <a:lvl8pPr marL="3200192" indent="0">
              <a:buNone/>
              <a:defRPr sz="1000"/>
            </a:lvl8pPr>
            <a:lvl9pPr marL="3657362"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7/30/24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7/30/24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4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5" indent="-228585" algn="l" defTabSz="91434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5" indent="-228585" algn="l" defTabSz="91434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26" indent="-228585" algn="l" defTabSz="91434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96"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66"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3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0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7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4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41" rtl="0" eaLnBrk="1" latinLnBrk="0" hangingPunct="1">
        <a:defRPr sz="1800" kern="1200">
          <a:solidFill>
            <a:schemeClr val="tx1"/>
          </a:solidFill>
          <a:latin typeface="+mn-lt"/>
          <a:ea typeface="+mn-ea"/>
          <a:cs typeface="+mn-cs"/>
        </a:defRPr>
      </a:lvl1pPr>
      <a:lvl2pPr marL="457170" algn="l" defTabSz="914341" rtl="0" eaLnBrk="1" latinLnBrk="0" hangingPunct="1">
        <a:defRPr sz="1800" kern="1200">
          <a:solidFill>
            <a:schemeClr val="tx1"/>
          </a:solidFill>
          <a:latin typeface="+mn-lt"/>
          <a:ea typeface="+mn-ea"/>
          <a:cs typeface="+mn-cs"/>
        </a:defRPr>
      </a:lvl2pPr>
      <a:lvl3pPr marL="914341" algn="l" defTabSz="914341" rtl="0" eaLnBrk="1" latinLnBrk="0" hangingPunct="1">
        <a:defRPr sz="1800" kern="1200">
          <a:solidFill>
            <a:schemeClr val="tx1"/>
          </a:solidFill>
          <a:latin typeface="+mn-lt"/>
          <a:ea typeface="+mn-ea"/>
          <a:cs typeface="+mn-cs"/>
        </a:defRPr>
      </a:lvl3pPr>
      <a:lvl4pPr marL="1371511" algn="l" defTabSz="914341" rtl="0" eaLnBrk="1" latinLnBrk="0" hangingPunct="1">
        <a:defRPr sz="1800" kern="1200">
          <a:solidFill>
            <a:schemeClr val="tx1"/>
          </a:solidFill>
          <a:latin typeface="+mn-lt"/>
          <a:ea typeface="+mn-ea"/>
          <a:cs typeface="+mn-cs"/>
        </a:defRPr>
      </a:lvl4pPr>
      <a:lvl5pPr marL="1828681" algn="l" defTabSz="914341" rtl="0" eaLnBrk="1" latinLnBrk="0" hangingPunct="1">
        <a:defRPr sz="1800" kern="1200">
          <a:solidFill>
            <a:schemeClr val="tx1"/>
          </a:solidFill>
          <a:latin typeface="+mn-lt"/>
          <a:ea typeface="+mn-ea"/>
          <a:cs typeface="+mn-cs"/>
        </a:defRPr>
      </a:lvl5pPr>
      <a:lvl6pPr marL="2285851" algn="l" defTabSz="914341" rtl="0" eaLnBrk="1" latinLnBrk="0" hangingPunct="1">
        <a:defRPr sz="1800" kern="1200">
          <a:solidFill>
            <a:schemeClr val="tx1"/>
          </a:solidFill>
          <a:latin typeface="+mn-lt"/>
          <a:ea typeface="+mn-ea"/>
          <a:cs typeface="+mn-cs"/>
        </a:defRPr>
      </a:lvl6pPr>
      <a:lvl7pPr marL="2743022" algn="l" defTabSz="914341" rtl="0" eaLnBrk="1" latinLnBrk="0" hangingPunct="1">
        <a:defRPr sz="1800" kern="1200">
          <a:solidFill>
            <a:schemeClr val="tx1"/>
          </a:solidFill>
          <a:latin typeface="+mn-lt"/>
          <a:ea typeface="+mn-ea"/>
          <a:cs typeface="+mn-cs"/>
        </a:defRPr>
      </a:lvl7pPr>
      <a:lvl8pPr marL="3200192" algn="l" defTabSz="914341" rtl="0" eaLnBrk="1" latinLnBrk="0" hangingPunct="1">
        <a:defRPr sz="1800" kern="1200">
          <a:solidFill>
            <a:schemeClr val="tx1"/>
          </a:solidFill>
          <a:latin typeface="+mn-lt"/>
          <a:ea typeface="+mn-ea"/>
          <a:cs typeface="+mn-cs"/>
        </a:defRPr>
      </a:lvl8pPr>
      <a:lvl9pPr marL="3657362" algn="l" defTabSz="91434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9&amp;utm_source=template-powerpoint&amp;utm_medium=content&amp;utm_campaign=DMAIC+Presentation-powerpoint-12109&amp;lpa=DMAIC+Presentation+powerpoint+1210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smartsheet.com/content/dmaic-templates"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martsheet.com/content/dmaic-templates"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10" y="1855760"/>
            <a:ext cx="5749691" cy="4750150"/>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Create a comprehensive DMAIC report with this presentation template. Use the template throughout the course of a DMAIC project, particularly at key milestones, to present progress, findings, and results to stakeholders.</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provides slides for each DMAIC phase, including a project charter, SIPOC, baseline data, a root cause analysis, and improvement plans. Visuals such as process maps and fishbone diagrams help users organize and communicate data effectively.</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5990487" cy="1510442"/>
          </a:xfrm>
          <a:prstGeom prst="rect">
            <a:avLst/>
          </a:prstGeom>
          <a:noFill/>
          <a:ln>
            <a:noFill/>
          </a:ln>
        </p:spPr>
        <p:txBody>
          <a:bodyPr spcFirstLastPara="1" wrap="square" lIns="91425" tIns="91425" rIns="91425" bIns="91425" anchor="t" anchorCtr="0">
            <a:spAutoFit/>
          </a:bodyPr>
          <a:lstStyle/>
          <a:p>
            <a:r>
              <a:rPr lang="en-US" sz="4200" b="1" dirty="0">
                <a:solidFill>
                  <a:srgbClr val="011033"/>
                </a:solidFill>
                <a:latin typeface="Century Gothic"/>
                <a:ea typeface="Century Gothic"/>
                <a:cs typeface="Century Gothic"/>
                <a:sym typeface="Century Gothic"/>
              </a:rPr>
              <a:t>DMAIC Presentation Template</a:t>
            </a:r>
          </a:p>
        </p:txBody>
      </p:sp>
      <p:pic>
        <p:nvPicPr>
          <p:cNvPr id="4" name="Picture 3">
            <a:extLst>
              <a:ext uri="{FF2B5EF4-FFF2-40B4-BE49-F238E27FC236}">
                <a16:creationId xmlns:a16="http://schemas.microsoft.com/office/drawing/2014/main" id="{F9449984-6191-421D-F595-F42C08469DEF}"/>
              </a:ext>
            </a:extLst>
          </p:cNvPr>
          <p:cNvPicPr>
            <a:picLocks noChangeAspect="1"/>
          </p:cNvPicPr>
          <p:nvPr/>
        </p:nvPicPr>
        <p:blipFill>
          <a:blip r:embed="rId5"/>
          <a:stretch>
            <a:fillRect/>
          </a:stretch>
        </p:blipFill>
        <p:spPr>
          <a:xfrm>
            <a:off x="6329127" y="2541863"/>
            <a:ext cx="5301544" cy="2894557"/>
          </a:xfrm>
          <a:prstGeom prst="rect">
            <a:avLst/>
          </a:prstGeom>
          <a:effectLst>
            <a:outerShdw blurRad="63500" dist="38100" dir="9300000" sx="102000" sy="102000" algn="ctr" rotWithShape="0">
              <a:prstClr val="black">
                <a:alpha val="40000"/>
              </a:prst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7516343A-54B1-29FF-3B9B-E176EC107B7C}"/>
              </a:ext>
            </a:extLst>
          </p:cNvPr>
          <p:cNvGraphicFramePr>
            <a:graphicFrameLocks noGrp="1"/>
          </p:cNvGraphicFramePr>
          <p:nvPr>
            <p:ph idx="1"/>
            <p:extLst>
              <p:ext uri="{D42A27DB-BD31-4B8C-83A1-F6EECF244321}">
                <p14:modId xmlns:p14="http://schemas.microsoft.com/office/powerpoint/2010/main" val="2842836602"/>
              </p:ext>
            </p:extLst>
          </p:nvPr>
        </p:nvGraphicFramePr>
        <p:xfrm>
          <a:off x="6339281" y="1330069"/>
          <a:ext cx="5257800" cy="449986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A3E7B307-AD87-C68A-2343-3582A7112800}"/>
              </a:ext>
            </a:extLst>
          </p:cNvPr>
          <p:cNvSpPr>
            <a:spLocks noGrp="1"/>
          </p:cNvSpPr>
          <p:nvPr>
            <p:ph type="title"/>
          </p:nvPr>
        </p:nvSpPr>
        <p:spPr>
          <a:xfrm>
            <a:off x="3032623" y="0"/>
            <a:ext cx="6126755" cy="990600"/>
          </a:xfrm>
        </p:spPr>
        <p:txBody>
          <a:bodyPr>
            <a:normAutofit/>
          </a:bodyPr>
          <a:lstStyle/>
          <a:p>
            <a:pPr algn="ctr"/>
            <a:r>
              <a:rPr lang="en-US" sz="4000" b="1" dirty="0">
                <a:latin typeface="Century Gothic" panose="020B0502020202020204" pitchFamily="34" charset="0"/>
              </a:rPr>
              <a:t>Gage R&amp;R Study Results</a:t>
            </a:r>
            <a:br>
              <a:rPr lang="en-US" sz="4000" b="1" dirty="0">
                <a:latin typeface="Century Gothic" panose="020B0502020202020204" pitchFamily="34" charset="0"/>
              </a:rPr>
            </a:br>
            <a:r>
              <a:rPr kumimoji="0" lang="en-US" altLang="en-US" sz="1400" b="0" i="1"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Analysis of Measurement System Variation</a:t>
            </a:r>
            <a:endParaRPr lang="en-US" sz="1600" b="1" dirty="0">
              <a:latin typeface="Century Gothic" panose="020B0502020202020204" pitchFamily="34" charset="0"/>
            </a:endParaRPr>
          </a:p>
        </p:txBody>
      </p:sp>
      <p:graphicFrame>
        <p:nvGraphicFramePr>
          <p:cNvPr id="5" name="Content Placeholder 3">
            <a:extLst>
              <a:ext uri="{FF2B5EF4-FFF2-40B4-BE49-F238E27FC236}">
                <a16:creationId xmlns:a16="http://schemas.microsoft.com/office/drawing/2014/main" id="{5962303B-6E11-8FD3-DD96-AE620DD092FE}"/>
              </a:ext>
            </a:extLst>
          </p:cNvPr>
          <p:cNvGraphicFramePr>
            <a:graphicFrameLocks/>
          </p:cNvGraphicFramePr>
          <p:nvPr>
            <p:extLst>
              <p:ext uri="{D42A27DB-BD31-4B8C-83A1-F6EECF244321}">
                <p14:modId xmlns:p14="http://schemas.microsoft.com/office/powerpoint/2010/main" val="2884136014"/>
              </p:ext>
            </p:extLst>
          </p:nvPr>
        </p:nvGraphicFramePr>
        <p:xfrm>
          <a:off x="715511" y="2790156"/>
          <a:ext cx="4804446" cy="1579691"/>
        </p:xfrm>
        <a:graphic>
          <a:graphicData uri="http://schemas.openxmlformats.org/drawingml/2006/table">
            <a:tbl>
              <a:tblPr firstRow="1" firstCol="1" bandRow="1">
                <a:tableStyleId>{5C22544A-7EE6-4342-B048-85BDC9FD1C3A}</a:tableStyleId>
              </a:tblPr>
              <a:tblGrid>
                <a:gridCol w="1616881">
                  <a:extLst>
                    <a:ext uri="{9D8B030D-6E8A-4147-A177-3AD203B41FA5}">
                      <a16:colId xmlns:a16="http://schemas.microsoft.com/office/drawing/2014/main" val="3075524001"/>
                    </a:ext>
                  </a:extLst>
                </a:gridCol>
                <a:gridCol w="1586083">
                  <a:extLst>
                    <a:ext uri="{9D8B030D-6E8A-4147-A177-3AD203B41FA5}">
                      <a16:colId xmlns:a16="http://schemas.microsoft.com/office/drawing/2014/main" val="2622290149"/>
                    </a:ext>
                  </a:extLst>
                </a:gridCol>
                <a:gridCol w="1601482">
                  <a:extLst>
                    <a:ext uri="{9D8B030D-6E8A-4147-A177-3AD203B41FA5}">
                      <a16:colId xmlns:a16="http://schemas.microsoft.com/office/drawing/2014/main" val="2965770521"/>
                    </a:ext>
                  </a:extLst>
                </a:gridCol>
              </a:tblGrid>
              <a:tr h="0">
                <a:tc>
                  <a:txBody>
                    <a:bodyPr/>
                    <a:lstStyle/>
                    <a:p>
                      <a:pPr marL="0" marR="0" algn="ctr">
                        <a:lnSpc>
                          <a:spcPct val="115000"/>
                        </a:lnSpc>
                        <a:spcBef>
                          <a:spcPts val="0"/>
                        </a:spcBef>
                        <a:spcAft>
                          <a:spcPts val="0"/>
                        </a:spcAft>
                      </a:pPr>
                      <a:r>
                        <a:rPr lang="en-US" sz="1200" kern="0" dirty="0">
                          <a:solidFill>
                            <a:sysClr val="windowText" lastClr="000000"/>
                          </a:solidFill>
                          <a:effectLst/>
                          <a:latin typeface="Century Gothic" panose="020B0502020202020204" pitchFamily="34" charset="0"/>
                        </a:rPr>
                        <a:t>Source of Variation</a:t>
                      </a:r>
                      <a:endParaRPr lang="en-US" sz="140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a:lnSpc>
                          <a:spcPct val="115000"/>
                        </a:lnSpc>
                        <a:spcBef>
                          <a:spcPts val="0"/>
                        </a:spcBef>
                        <a:spcAft>
                          <a:spcPts val="0"/>
                        </a:spcAft>
                      </a:pPr>
                      <a:r>
                        <a:rPr lang="en-US" sz="1200" kern="0" dirty="0">
                          <a:solidFill>
                            <a:sysClr val="windowText" lastClr="000000"/>
                          </a:solidFill>
                          <a:effectLst/>
                          <a:latin typeface="Century Gothic" panose="020B0502020202020204" pitchFamily="34" charset="0"/>
                        </a:rPr>
                        <a:t>Variation Percentage</a:t>
                      </a:r>
                      <a:endParaRPr lang="en-US" sz="140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a:lnSpc>
                          <a:spcPct val="115000"/>
                        </a:lnSpc>
                        <a:spcBef>
                          <a:spcPts val="0"/>
                        </a:spcBef>
                        <a:spcAft>
                          <a:spcPts val="0"/>
                        </a:spcAft>
                      </a:pPr>
                      <a:r>
                        <a:rPr lang="en-US" sz="1200" kern="0" dirty="0">
                          <a:solidFill>
                            <a:sysClr val="windowText" lastClr="000000"/>
                          </a:solidFill>
                          <a:effectLst/>
                          <a:latin typeface="Century Gothic" panose="020B0502020202020204" pitchFamily="34" charset="0"/>
                        </a:rPr>
                        <a:t>Interpretation</a:t>
                      </a:r>
                      <a:endParaRPr lang="en-US" sz="140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230541507"/>
                  </a:ext>
                </a:extLst>
              </a:tr>
              <a:tr h="0">
                <a:tc>
                  <a:txBody>
                    <a:bodyPr/>
                    <a:lstStyle/>
                    <a:p>
                      <a:pPr marL="0" marR="0">
                        <a:lnSpc>
                          <a:spcPct val="115000"/>
                        </a:lnSpc>
                        <a:spcBef>
                          <a:spcPts val="0"/>
                        </a:spcBef>
                        <a:spcAft>
                          <a:spcPts val="0"/>
                        </a:spcAft>
                      </a:pPr>
                      <a:r>
                        <a:rPr lang="en-US" sz="1200" b="0" kern="0" dirty="0">
                          <a:solidFill>
                            <a:sysClr val="windowText" lastClr="000000"/>
                          </a:solidFill>
                          <a:effectLst/>
                          <a:latin typeface="Century Gothic" panose="020B0502020202020204" pitchFamily="34" charset="0"/>
                        </a:rPr>
                        <a:t>Repeatability</a:t>
                      </a:r>
                      <a:endParaRPr lang="en-US" sz="1400" b="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A0D468"/>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04118401"/>
                  </a:ext>
                </a:extLst>
              </a:tr>
              <a:tr h="0">
                <a:tc>
                  <a:txBody>
                    <a:bodyPr/>
                    <a:lstStyle/>
                    <a:p>
                      <a:pPr marL="0" marR="0">
                        <a:lnSpc>
                          <a:spcPct val="115000"/>
                        </a:lnSpc>
                        <a:spcBef>
                          <a:spcPts val="0"/>
                        </a:spcBef>
                        <a:spcAft>
                          <a:spcPts val="0"/>
                        </a:spcAft>
                      </a:pPr>
                      <a:r>
                        <a:rPr lang="en-US" sz="1200" b="0" kern="0" dirty="0">
                          <a:solidFill>
                            <a:sysClr val="windowText" lastClr="000000"/>
                          </a:solidFill>
                          <a:effectLst/>
                          <a:latin typeface="Century Gothic" panose="020B0502020202020204" pitchFamily="34" charset="0"/>
                        </a:rPr>
                        <a:t>Reproducibility </a:t>
                      </a:r>
                      <a:endParaRPr lang="en-US" sz="1400" b="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547514558"/>
                  </a:ext>
                </a:extLst>
              </a:tr>
              <a:tr h="0">
                <a:tc>
                  <a:txBody>
                    <a:bodyPr/>
                    <a:lstStyle/>
                    <a:p>
                      <a:pPr marL="0" marR="0">
                        <a:lnSpc>
                          <a:spcPct val="115000"/>
                        </a:lnSpc>
                        <a:spcBef>
                          <a:spcPts val="0"/>
                        </a:spcBef>
                        <a:spcAft>
                          <a:spcPts val="0"/>
                        </a:spcAft>
                      </a:pPr>
                      <a:r>
                        <a:rPr lang="en-US" sz="1200" b="0" kern="0" dirty="0">
                          <a:solidFill>
                            <a:sysClr val="windowText" lastClr="000000"/>
                          </a:solidFill>
                          <a:effectLst/>
                          <a:latin typeface="Century Gothic" panose="020B0502020202020204" pitchFamily="34" charset="0"/>
                        </a:rPr>
                        <a:t>Part-to-Part</a:t>
                      </a:r>
                      <a:endParaRPr lang="en-US" sz="1400" b="0" kern="100" dirty="0">
                        <a:solidFill>
                          <a:sysClr val="windowText" lastClr="000000"/>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D4AFB9"/>
                    </a:solidFill>
                  </a:tcPr>
                </a:tc>
                <a:tc>
                  <a:txBody>
                    <a:bodyPr/>
                    <a:lstStyle/>
                    <a:p>
                      <a:pPr algn="ctr">
                        <a:lnSpc>
                          <a:spcPct val="115000"/>
                        </a:lnSpc>
                      </a:pPr>
                      <a:endParaRPr lang="en-US" sz="1400" kern="10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76215311"/>
                  </a:ext>
                </a:extLst>
              </a:tr>
            </a:tbl>
          </a:graphicData>
        </a:graphic>
      </p:graphicFrame>
    </p:spTree>
    <p:extLst>
      <p:ext uri="{BB962C8B-B14F-4D97-AF65-F5344CB8AC3E}">
        <p14:creationId xmlns:p14="http://schemas.microsoft.com/office/powerpoint/2010/main" val="347797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283BD60-2BC8-F9F9-562F-E05CFA28EAD2}"/>
              </a:ext>
            </a:extLst>
          </p:cNvPr>
          <p:cNvGrpSpPr/>
          <p:nvPr/>
        </p:nvGrpSpPr>
        <p:grpSpPr>
          <a:xfrm>
            <a:off x="2639104" y="1685837"/>
            <a:ext cx="6913793" cy="3517108"/>
            <a:chOff x="3065363" y="1775925"/>
            <a:chExt cx="6913791"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3" y="4061925"/>
              <a:ext cx="6913791" cy="1231106"/>
            </a:xfrm>
            <a:prstGeom prst="rect">
              <a:avLst/>
            </a:prstGeom>
            <a:noFill/>
          </p:spPr>
          <p:txBody>
            <a:bodyPr wrap="none" rtlCol="0">
              <a:spAutoFit/>
            </a:bodyPr>
            <a:lstStyle/>
            <a:p>
              <a:r>
                <a:rPr lang="en-US" sz="7200" b="1" dirty="0">
                  <a:latin typeface="Century Gothic" panose="020B0502020202020204" pitchFamily="34" charset="0"/>
                </a:rPr>
                <a:t>Analyze Phase</a:t>
              </a:r>
            </a:p>
          </p:txBody>
        </p:sp>
        <p:pic>
          <p:nvPicPr>
            <p:cNvPr id="3" name="Graphic 2" descr="Head with gears with solid fill">
              <a:extLst>
                <a:ext uri="{FF2B5EF4-FFF2-40B4-BE49-F238E27FC236}">
                  <a16:creationId xmlns:a16="http://schemas.microsoft.com/office/drawing/2014/main" id="{76624223-EC76-4509-D99C-2955D6E3DE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64784" y="1775925"/>
              <a:ext cx="2286000" cy="2286000"/>
            </a:xfrm>
            <a:prstGeom prst="rect">
              <a:avLst/>
            </a:prstGeom>
          </p:spPr>
        </p:pic>
      </p:grpSp>
    </p:spTree>
    <p:extLst>
      <p:ext uri="{BB962C8B-B14F-4D97-AF65-F5344CB8AC3E}">
        <p14:creationId xmlns:p14="http://schemas.microsoft.com/office/powerpoint/2010/main" val="488280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aph with a green line&#10;&#10;Description automatically generated">
            <a:extLst>
              <a:ext uri="{FF2B5EF4-FFF2-40B4-BE49-F238E27FC236}">
                <a16:creationId xmlns:a16="http://schemas.microsoft.com/office/drawing/2014/main" id="{3B8BCCF0-54B6-04C5-BB2A-E39C22C499C7}"/>
              </a:ext>
            </a:extLst>
          </p:cNvPr>
          <p:cNvPicPr>
            <a:picLocks noChangeAspect="1"/>
          </p:cNvPicPr>
          <p:nvPr/>
        </p:nvPicPr>
        <p:blipFill rotWithShape="1">
          <a:blip r:embed="rId2">
            <a:extLst>
              <a:ext uri="{28A0092B-C50C-407E-A947-70E740481C1C}">
                <a14:useLocalDpi xmlns:a14="http://schemas.microsoft.com/office/drawing/2010/main" val="0"/>
              </a:ext>
            </a:extLst>
          </a:blip>
          <a:srcRect t="6310"/>
          <a:stretch/>
        </p:blipFill>
        <p:spPr>
          <a:xfrm>
            <a:off x="1371600" y="1398353"/>
            <a:ext cx="9448800" cy="4061294"/>
          </a:xfrm>
          <a:prstGeom prst="rect">
            <a:avLst/>
          </a:prstGeom>
        </p:spPr>
      </p:pic>
      <p:sp>
        <p:nvSpPr>
          <p:cNvPr id="6" name="Title 1">
            <a:extLst>
              <a:ext uri="{FF2B5EF4-FFF2-40B4-BE49-F238E27FC236}">
                <a16:creationId xmlns:a16="http://schemas.microsoft.com/office/drawing/2014/main" id="{063FB02C-691B-A6D9-E0A8-4C4F83D3BD8D}"/>
              </a:ext>
            </a:extLst>
          </p:cNvPr>
          <p:cNvSpPr>
            <a:spLocks noGrp="1"/>
          </p:cNvSpPr>
          <p:nvPr>
            <p:ph type="title"/>
          </p:nvPr>
        </p:nvSpPr>
        <p:spPr>
          <a:xfrm>
            <a:off x="2650926" y="0"/>
            <a:ext cx="6890148" cy="990600"/>
          </a:xfrm>
        </p:spPr>
        <p:txBody>
          <a:bodyPr>
            <a:normAutofit/>
          </a:bodyPr>
          <a:lstStyle/>
          <a:p>
            <a:pPr algn="ctr"/>
            <a:r>
              <a:rPr lang="en-US" b="1" dirty="0">
                <a:latin typeface="Century Gothic" panose="020B0502020202020204" pitchFamily="34" charset="0"/>
              </a:rPr>
              <a:t>Pareto Chart</a:t>
            </a:r>
            <a:br>
              <a:rPr lang="en-US" sz="4000" b="1" dirty="0">
                <a:latin typeface="Century Gothic" panose="020B0502020202020204" pitchFamily="34" charset="0"/>
              </a:rPr>
            </a:br>
            <a:r>
              <a:rPr lang="en-US" sz="1400" i="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Visual showing the most significant factors contributing to the problem</a:t>
            </a:r>
            <a:endParaRPr lang="en-US" sz="1400" b="1" dirty="0">
              <a:latin typeface="Century Gothic" panose="020B0502020202020204" pitchFamily="34" charset="0"/>
            </a:endParaRPr>
          </a:p>
        </p:txBody>
      </p:sp>
      <p:sp>
        <p:nvSpPr>
          <p:cNvPr id="7" name="TextBox 6">
            <a:extLst>
              <a:ext uri="{FF2B5EF4-FFF2-40B4-BE49-F238E27FC236}">
                <a16:creationId xmlns:a16="http://schemas.microsoft.com/office/drawing/2014/main" id="{CDF9FE8F-963B-77B8-B08C-F7DC6792EBE5}"/>
              </a:ext>
            </a:extLst>
          </p:cNvPr>
          <p:cNvSpPr txBox="1"/>
          <p:nvPr/>
        </p:nvSpPr>
        <p:spPr>
          <a:xfrm>
            <a:off x="1381408" y="5867400"/>
            <a:ext cx="9429184" cy="369332"/>
          </a:xfrm>
          <a:prstGeom prst="rect">
            <a:avLst/>
          </a:prstGeom>
          <a:noFill/>
        </p:spPr>
        <p:txBody>
          <a:bodyPr wrap="none" rtlCol="0">
            <a:spAutoFit/>
          </a:bodyPr>
          <a:lstStyle/>
          <a:p>
            <a:r>
              <a:rPr lang="en-US" b="1" dirty="0">
                <a:latin typeface="Century Gothic" panose="020B0502020202020204" pitchFamily="34" charset="0"/>
              </a:rPr>
              <a:t>To use and personalize this chart, please refer to the </a:t>
            </a:r>
            <a:r>
              <a:rPr lang="en-US" b="1" dirty="0">
                <a:latin typeface="Century Gothic" panose="020B0502020202020204" pitchFamily="34" charset="0"/>
                <a:hlinkClick r:id="rId3"/>
              </a:rPr>
              <a:t>DMAIC Pareto Chart Template</a:t>
            </a:r>
            <a:r>
              <a:rPr lang="en-US" b="1" dirty="0">
                <a:latin typeface="Century Gothic" panose="020B0502020202020204" pitchFamily="34" charset="0"/>
              </a:rPr>
              <a:t>.</a:t>
            </a:r>
          </a:p>
        </p:txBody>
      </p:sp>
    </p:spTree>
    <p:extLst>
      <p:ext uri="{BB962C8B-B14F-4D97-AF65-F5344CB8AC3E}">
        <p14:creationId xmlns:p14="http://schemas.microsoft.com/office/powerpoint/2010/main" val="3353664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13638EC-6EC7-69B6-3DE4-6D343E4E4998}"/>
              </a:ext>
            </a:extLst>
          </p:cNvPr>
          <p:cNvGrpSpPr/>
          <p:nvPr/>
        </p:nvGrpSpPr>
        <p:grpSpPr>
          <a:xfrm>
            <a:off x="0" y="990600"/>
            <a:ext cx="11205713" cy="5566087"/>
            <a:chOff x="-774849" y="298472"/>
            <a:chExt cx="12545281" cy="625914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Century Gothic" panose="020B0502020202020204" pitchFamily="34" charset="0"/>
                </a:endParaRPr>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CE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D4AF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48327"/>
              <a:ext cx="2963119" cy="509285"/>
            </a:xfrm>
            <a:prstGeom prst="roundRect">
              <a:avLst>
                <a:gd name="adj" fmla="val 50000"/>
              </a:avLst>
            </a:prstGeom>
            <a:solidFill>
              <a:srgbClr val="7EC4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FDED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D1CF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6" y="383838"/>
              <a:ext cx="2696901"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1" y="6125334"/>
              <a:ext cx="2696901"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46099"/>
            </a:xfrm>
            <a:prstGeom prst="rect">
              <a:avLst/>
            </a:prstGeom>
            <a:noFill/>
          </p:spPr>
          <p:txBody>
            <a:bodyPr wrap="square" lIns="0" tIns="0" rIns="0" bIns="0" rtlCol="0">
              <a:spAutoFit/>
            </a:bodyPr>
            <a:lstStyle/>
            <a:p>
              <a:r>
                <a:rPr lang="en-US" sz="2000" dirty="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2" y="1864853"/>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5"/>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8" y="117619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4" y="5436333"/>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9" y="4749212"/>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3040"/>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8" y="543479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7679"/>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31506"/>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6333"/>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9212"/>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506"/>
              <a:ext cx="2278025" cy="242270"/>
            </a:xfrm>
            <a:prstGeom prst="rect">
              <a:avLst/>
            </a:prstGeom>
            <a:noFill/>
          </p:spPr>
          <p:txBody>
            <a:bodyPr wrap="square" lIns="0" tIns="0" rIns="91440" bIns="0" rtlCol="0">
              <a:spAutoFit/>
            </a:bodyPr>
            <a:lstStyle/>
            <a:p>
              <a:pPr algn="r"/>
              <a:r>
                <a:rPr lang="en-US" sz="1400" dirty="0">
                  <a:latin typeface="Century Gothic" panose="020B0502020202020204" pitchFamily="34" charset="0"/>
                </a:rPr>
                <a:t>Text</a:t>
              </a:r>
            </a:p>
          </p:txBody>
        </p:sp>
      </p:grpSp>
      <p:sp>
        <p:nvSpPr>
          <p:cNvPr id="3" name="Title 1">
            <a:extLst>
              <a:ext uri="{FF2B5EF4-FFF2-40B4-BE49-F238E27FC236}">
                <a16:creationId xmlns:a16="http://schemas.microsoft.com/office/drawing/2014/main" id="{F47A508A-E506-6952-D559-4877352497A3}"/>
              </a:ext>
            </a:extLst>
          </p:cNvPr>
          <p:cNvSpPr txBox="1">
            <a:spLocks/>
          </p:cNvSpPr>
          <p:nvPr/>
        </p:nvSpPr>
        <p:spPr>
          <a:xfrm>
            <a:off x="3683054" y="0"/>
            <a:ext cx="4825893" cy="990600"/>
          </a:xfrm>
          <a:prstGeom prst="rect">
            <a:avLst/>
          </a:prstGeom>
        </p:spPr>
        <p:txBody>
          <a:bodyPr anchor="ctr">
            <a:normAutofit/>
          </a:bodyPr>
          <a:lstStyle>
            <a:lvl1pPr algn="l" defTabSz="914341"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latin typeface="Century Gothic" panose="020B0502020202020204" pitchFamily="34" charset="0"/>
              </a:rPr>
              <a:t>Fishbone Diagram</a:t>
            </a:r>
          </a:p>
        </p:txBody>
      </p:sp>
    </p:spTree>
    <p:extLst>
      <p:ext uri="{BB962C8B-B14F-4D97-AF65-F5344CB8AC3E}">
        <p14:creationId xmlns:p14="http://schemas.microsoft.com/office/powerpoint/2010/main" val="80464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4185635" y="1"/>
            <a:ext cx="3820730" cy="990600"/>
          </a:xfrm>
        </p:spPr>
        <p:txBody>
          <a:bodyPr>
            <a:normAutofit/>
          </a:bodyPr>
          <a:lstStyle/>
          <a:p>
            <a:pPr algn="ctr"/>
            <a:r>
              <a:rPr lang="en-US" sz="4000" b="1" dirty="0">
                <a:latin typeface="Century Gothic" panose="020B0502020202020204" pitchFamily="34" charset="0"/>
              </a:rPr>
              <a:t>Process Map</a:t>
            </a:r>
            <a:br>
              <a:rPr lang="en-US" b="1" dirty="0">
                <a:latin typeface="Century Gothic" panose="020B0502020202020204" pitchFamily="34" charset="0"/>
              </a:rPr>
            </a:br>
            <a:r>
              <a:rPr lang="en-US" sz="14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Overview of the current process flow</a:t>
            </a:r>
            <a:endParaRPr lang="en-US" b="1" dirty="0">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4154520317"/>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623432"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799449"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075656"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638500" y="2771698"/>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a:off x="6090724" y="2771698"/>
            <a:ext cx="261139"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CE6FB742-A3CD-EF9A-76B4-ADAF04B1ED90}"/>
              </a:ext>
            </a:extLst>
          </p:cNvPr>
          <p:cNvCxnSpPr>
            <a:stCxn id="7" idx="3"/>
            <a:endCxn id="14" idx="1"/>
          </p:cNvCxnSpPr>
          <p:nvPr/>
        </p:nvCxnSpPr>
        <p:spPr>
          <a:xfrm>
            <a:off x="2306972" y="1707443"/>
            <a:ext cx="316460" cy="1064255"/>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59C8F5E-5B5D-2EB9-05CB-46C79E62D021}"/>
              </a:ext>
            </a:extLst>
          </p:cNvPr>
          <p:cNvCxnSpPr>
            <a:stCxn id="15" idx="3"/>
            <a:endCxn id="16" idx="1"/>
          </p:cNvCxnSpPr>
          <p:nvPr/>
        </p:nvCxnSpPr>
        <p:spPr>
          <a:xfrm>
            <a:off x="4814517" y="2771698"/>
            <a:ext cx="2611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3571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990678" y="0"/>
            <a:ext cx="6210645" cy="990600"/>
          </a:xfrm>
        </p:spPr>
        <p:txBody>
          <a:bodyPr>
            <a:normAutofit/>
          </a:bodyPr>
          <a:lstStyle/>
          <a:p>
            <a:pPr algn="ctr"/>
            <a:r>
              <a:rPr lang="en-US" sz="4000" b="1" dirty="0">
                <a:latin typeface="Century Gothic" panose="020B0502020202020204" pitchFamily="34" charset="0"/>
              </a:rPr>
              <a:t>Hypothesis Confirmation</a:t>
            </a:r>
            <a:endParaRPr lang="en-US" sz="36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2226889870"/>
              </p:ext>
            </p:extLst>
          </p:nvPr>
        </p:nvGraphicFramePr>
        <p:xfrm>
          <a:off x="647700" y="1076325"/>
          <a:ext cx="10896600" cy="4966188"/>
        </p:xfrm>
        <a:graphic>
          <a:graphicData uri="http://schemas.openxmlformats.org/drawingml/2006/table">
            <a:tbl>
              <a:tblPr firstRow="1" firstCol="1" bandRow="1"/>
              <a:tblGrid>
                <a:gridCol w="2724150">
                  <a:extLst>
                    <a:ext uri="{9D8B030D-6E8A-4147-A177-3AD203B41FA5}">
                      <a16:colId xmlns:a16="http://schemas.microsoft.com/office/drawing/2014/main" val="506917477"/>
                    </a:ext>
                  </a:extLst>
                </a:gridCol>
                <a:gridCol w="2724150">
                  <a:extLst>
                    <a:ext uri="{9D8B030D-6E8A-4147-A177-3AD203B41FA5}">
                      <a16:colId xmlns:a16="http://schemas.microsoft.com/office/drawing/2014/main" val="32713809"/>
                    </a:ext>
                  </a:extLst>
                </a:gridCol>
                <a:gridCol w="2724150">
                  <a:extLst>
                    <a:ext uri="{9D8B030D-6E8A-4147-A177-3AD203B41FA5}">
                      <a16:colId xmlns:a16="http://schemas.microsoft.com/office/drawing/2014/main" val="2405124328"/>
                    </a:ext>
                  </a:extLst>
                </a:gridCol>
                <a:gridCol w="2724150">
                  <a:extLst>
                    <a:ext uri="{9D8B030D-6E8A-4147-A177-3AD203B41FA5}">
                      <a16:colId xmlns:a16="http://schemas.microsoft.com/office/drawing/2014/main" val="1003869103"/>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Probable Root Cause</a:t>
                      </a:r>
                      <a:endParaRPr lang="en-US"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Hypothesis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True / False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Proof</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000211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B75DEF7-3EED-88B3-293E-539B31C148B6}"/>
              </a:ext>
            </a:extLst>
          </p:cNvPr>
          <p:cNvGrpSpPr/>
          <p:nvPr/>
        </p:nvGrpSpPr>
        <p:grpSpPr>
          <a:xfrm>
            <a:off x="2582382" y="1670446"/>
            <a:ext cx="7027237" cy="3517108"/>
            <a:chOff x="3065363" y="1775925"/>
            <a:chExt cx="7027238"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3" y="4061925"/>
              <a:ext cx="7027238" cy="1231106"/>
            </a:xfrm>
            <a:prstGeom prst="rect">
              <a:avLst/>
            </a:prstGeom>
            <a:noFill/>
          </p:spPr>
          <p:txBody>
            <a:bodyPr wrap="none" rtlCol="0">
              <a:spAutoFit/>
            </a:bodyPr>
            <a:lstStyle/>
            <a:p>
              <a:r>
                <a:rPr lang="en-US" sz="7200" b="1" dirty="0">
                  <a:latin typeface="Century Gothic" panose="020B0502020202020204" pitchFamily="34" charset="0"/>
                </a:rPr>
                <a:t>Improve Phase</a:t>
              </a:r>
            </a:p>
          </p:txBody>
        </p:sp>
        <p:pic>
          <p:nvPicPr>
            <p:cNvPr id="5" name="Graphic 4" descr="Arrow circle with solid fill">
              <a:extLst>
                <a:ext uri="{FF2B5EF4-FFF2-40B4-BE49-F238E27FC236}">
                  <a16:creationId xmlns:a16="http://schemas.microsoft.com/office/drawing/2014/main" id="{DCA6D5C3-FA56-655B-8346-3052DE357C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324" y="1775925"/>
              <a:ext cx="2286000" cy="2286000"/>
            </a:xfrm>
            <a:prstGeom prst="rect">
              <a:avLst/>
            </a:prstGeom>
          </p:spPr>
        </p:pic>
      </p:grpSp>
    </p:spTree>
    <p:extLst>
      <p:ext uri="{BB962C8B-B14F-4D97-AF65-F5344CB8AC3E}">
        <p14:creationId xmlns:p14="http://schemas.microsoft.com/office/powerpoint/2010/main" val="3548787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621740" y="0"/>
            <a:ext cx="6948521" cy="990600"/>
          </a:xfrm>
        </p:spPr>
        <p:txBody>
          <a:bodyPr>
            <a:normAutofit/>
          </a:bodyPr>
          <a:lstStyle/>
          <a:p>
            <a:pPr algn="ctr"/>
            <a:r>
              <a:rPr lang="en-US" sz="4000" b="1" dirty="0">
                <a:latin typeface="Century Gothic" panose="020B0502020202020204" pitchFamily="34" charset="0"/>
              </a:rPr>
              <a:t>Solution Prioritization Chart</a:t>
            </a:r>
            <a:br>
              <a:rPr lang="en-US" sz="4000" b="1" dirty="0">
                <a:latin typeface="Century Gothic" panose="020B0502020202020204" pitchFamily="34" charset="0"/>
              </a:rPr>
            </a:br>
            <a:r>
              <a:rPr lang="en-US" sz="1400" i="1" dirty="0">
                <a:latin typeface="Century Gothic" panose="020B0502020202020204" pitchFamily="34" charset="0"/>
              </a:rPr>
              <a:t>Each solution ranked on a scale of1–5</a:t>
            </a:r>
            <a:endParaRPr lang="en-US" sz="1600" i="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4283884742"/>
              </p:ext>
            </p:extLst>
          </p:nvPr>
        </p:nvGraphicFramePr>
        <p:xfrm>
          <a:off x="647700" y="2373210"/>
          <a:ext cx="10896601" cy="3594213"/>
        </p:xfrm>
        <a:graphic>
          <a:graphicData uri="http://schemas.openxmlformats.org/drawingml/2006/table">
            <a:tbl>
              <a:tblPr firstRow="1" firstCol="1" bandRow="1"/>
              <a:tblGrid>
                <a:gridCol w="2800175">
                  <a:extLst>
                    <a:ext uri="{9D8B030D-6E8A-4147-A177-3AD203B41FA5}">
                      <a16:colId xmlns:a16="http://schemas.microsoft.com/office/drawing/2014/main" val="506917477"/>
                    </a:ext>
                  </a:extLst>
                </a:gridCol>
                <a:gridCol w="1078824">
                  <a:extLst>
                    <a:ext uri="{9D8B030D-6E8A-4147-A177-3AD203B41FA5}">
                      <a16:colId xmlns:a16="http://schemas.microsoft.com/office/drawing/2014/main" val="32713809"/>
                    </a:ext>
                  </a:extLst>
                </a:gridCol>
                <a:gridCol w="1078824">
                  <a:extLst>
                    <a:ext uri="{9D8B030D-6E8A-4147-A177-3AD203B41FA5}">
                      <a16:colId xmlns:a16="http://schemas.microsoft.com/office/drawing/2014/main" val="2873973094"/>
                    </a:ext>
                  </a:extLst>
                </a:gridCol>
                <a:gridCol w="1078824">
                  <a:extLst>
                    <a:ext uri="{9D8B030D-6E8A-4147-A177-3AD203B41FA5}">
                      <a16:colId xmlns:a16="http://schemas.microsoft.com/office/drawing/2014/main" val="3840539937"/>
                    </a:ext>
                  </a:extLst>
                </a:gridCol>
                <a:gridCol w="1078824">
                  <a:extLst>
                    <a:ext uri="{9D8B030D-6E8A-4147-A177-3AD203B41FA5}">
                      <a16:colId xmlns:a16="http://schemas.microsoft.com/office/drawing/2014/main" val="2320167541"/>
                    </a:ext>
                  </a:extLst>
                </a:gridCol>
                <a:gridCol w="1078824">
                  <a:extLst>
                    <a:ext uri="{9D8B030D-6E8A-4147-A177-3AD203B41FA5}">
                      <a16:colId xmlns:a16="http://schemas.microsoft.com/office/drawing/2014/main" val="2405124328"/>
                    </a:ext>
                  </a:extLst>
                </a:gridCol>
                <a:gridCol w="1157681">
                  <a:extLst>
                    <a:ext uri="{9D8B030D-6E8A-4147-A177-3AD203B41FA5}">
                      <a16:colId xmlns:a16="http://schemas.microsoft.com/office/drawing/2014/main" val="766795224"/>
                    </a:ext>
                  </a:extLst>
                </a:gridCol>
                <a:gridCol w="1544625">
                  <a:extLst>
                    <a:ext uri="{9D8B030D-6E8A-4147-A177-3AD203B41FA5}">
                      <a16:colId xmlns:a16="http://schemas.microsoft.com/office/drawing/2014/main" val="3723606990"/>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Solution Description</a:t>
                      </a:r>
                      <a:endParaRPr lang="en-US"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Criteria 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Criteria 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Criteria 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Criteria 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Criteria 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Totals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To Implement</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Text</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19</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YES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YES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16</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YES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17</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YES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bl>
          </a:graphicData>
        </a:graphic>
      </p:graphicFrame>
      <p:graphicFrame>
        <p:nvGraphicFramePr>
          <p:cNvPr id="3" name="Table 2">
            <a:extLst>
              <a:ext uri="{FF2B5EF4-FFF2-40B4-BE49-F238E27FC236}">
                <a16:creationId xmlns:a16="http://schemas.microsoft.com/office/drawing/2014/main" id="{D7A0AF1A-62E4-3E82-CB40-B22B5C962016}"/>
              </a:ext>
            </a:extLst>
          </p:cNvPr>
          <p:cNvGraphicFramePr>
            <a:graphicFrameLocks noGrp="1"/>
          </p:cNvGraphicFramePr>
          <p:nvPr>
            <p:extLst>
              <p:ext uri="{D42A27DB-BD31-4B8C-83A1-F6EECF244321}">
                <p14:modId xmlns:p14="http://schemas.microsoft.com/office/powerpoint/2010/main" val="4227811658"/>
              </p:ext>
            </p:extLst>
          </p:nvPr>
        </p:nvGraphicFramePr>
        <p:xfrm>
          <a:off x="4049165" y="1178535"/>
          <a:ext cx="4093670" cy="745363"/>
        </p:xfrm>
        <a:graphic>
          <a:graphicData uri="http://schemas.openxmlformats.org/drawingml/2006/table">
            <a:tbl>
              <a:tblPr firstRow="1" firstCol="1" bandRow="1"/>
              <a:tblGrid>
                <a:gridCol w="818734">
                  <a:extLst>
                    <a:ext uri="{9D8B030D-6E8A-4147-A177-3AD203B41FA5}">
                      <a16:colId xmlns:a16="http://schemas.microsoft.com/office/drawing/2014/main" val="1416887241"/>
                    </a:ext>
                  </a:extLst>
                </a:gridCol>
                <a:gridCol w="818734">
                  <a:extLst>
                    <a:ext uri="{9D8B030D-6E8A-4147-A177-3AD203B41FA5}">
                      <a16:colId xmlns:a16="http://schemas.microsoft.com/office/drawing/2014/main" val="3159988410"/>
                    </a:ext>
                  </a:extLst>
                </a:gridCol>
                <a:gridCol w="818734">
                  <a:extLst>
                    <a:ext uri="{9D8B030D-6E8A-4147-A177-3AD203B41FA5}">
                      <a16:colId xmlns:a16="http://schemas.microsoft.com/office/drawing/2014/main" val="1698759355"/>
                    </a:ext>
                  </a:extLst>
                </a:gridCol>
                <a:gridCol w="818734">
                  <a:extLst>
                    <a:ext uri="{9D8B030D-6E8A-4147-A177-3AD203B41FA5}">
                      <a16:colId xmlns:a16="http://schemas.microsoft.com/office/drawing/2014/main" val="3418983376"/>
                    </a:ext>
                  </a:extLst>
                </a:gridCol>
                <a:gridCol w="818734">
                  <a:extLst>
                    <a:ext uri="{9D8B030D-6E8A-4147-A177-3AD203B41FA5}">
                      <a16:colId xmlns:a16="http://schemas.microsoft.com/office/drawing/2014/main" val="1714982967"/>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000" b="0" dirty="0">
                          <a:effectLst/>
                          <a:latin typeface="Century Gothic" panose="020B0502020202020204" pitchFamily="34" charset="0"/>
                          <a:ea typeface="Calibri" panose="020F0502020204030204" pitchFamily="34" charset="0"/>
                          <a:cs typeface="Times New Roman" panose="02020603050405020304" pitchFamily="18" charset="0"/>
                        </a:rPr>
                        <a:t>Very low</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r>
                        <a:rPr lang="en-US" sz="1000" b="0" dirty="0">
                          <a:effectLst/>
                          <a:latin typeface="Century Gothic" panose="020B0502020202020204" pitchFamily="34" charset="0"/>
                          <a:ea typeface="Calibri" panose="020F0502020204030204" pitchFamily="34" charset="0"/>
                          <a:cs typeface="Times New Roman" panose="02020603050405020304" pitchFamily="18" charset="0"/>
                        </a:rPr>
                        <a:t>Moderate</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r>
                        <a:rPr lang="en-US" sz="1000" b="0" dirty="0">
                          <a:effectLst/>
                          <a:latin typeface="Century Gothic" panose="020B0502020202020204" pitchFamily="34" charset="0"/>
                          <a:ea typeface="Calibri" panose="020F0502020204030204" pitchFamily="34" charset="0"/>
                          <a:cs typeface="Times New Roman" panose="02020603050405020304" pitchFamily="18" charset="0"/>
                        </a:rPr>
                        <a:t>Very High</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695387"/>
                  </a:ext>
                </a:extLst>
              </a:tr>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05C4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E54"/>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FC1E8"/>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325958701"/>
                  </a:ext>
                </a:extLst>
              </a:tr>
            </a:tbl>
          </a:graphicData>
        </a:graphic>
      </p:graphicFrame>
    </p:spTree>
    <p:extLst>
      <p:ext uri="{BB962C8B-B14F-4D97-AF65-F5344CB8AC3E}">
        <p14:creationId xmlns:p14="http://schemas.microsoft.com/office/powerpoint/2010/main" val="2998428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3598880" y="0"/>
            <a:ext cx="4994241" cy="990600"/>
          </a:xfrm>
        </p:spPr>
        <p:txBody>
          <a:bodyPr>
            <a:normAutofit/>
          </a:bodyPr>
          <a:lstStyle/>
          <a:p>
            <a:pPr algn="ctr"/>
            <a:r>
              <a:rPr lang="en-US" sz="4000" b="1" dirty="0">
                <a:latin typeface="Century Gothic" panose="020B0502020202020204" pitchFamily="34" charset="0"/>
              </a:rPr>
              <a:t>Improvement Plan</a:t>
            </a:r>
            <a:endParaRPr lang="en-US" sz="32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3448908297"/>
              </p:ext>
            </p:extLst>
          </p:nvPr>
        </p:nvGraphicFramePr>
        <p:xfrm>
          <a:off x="647700" y="1076325"/>
          <a:ext cx="10896601" cy="4966188"/>
        </p:xfrm>
        <a:graphic>
          <a:graphicData uri="http://schemas.openxmlformats.org/drawingml/2006/table">
            <a:tbl>
              <a:tblPr firstRow="1" firstCol="1" bandRow="1"/>
              <a:tblGrid>
                <a:gridCol w="2285767">
                  <a:extLst>
                    <a:ext uri="{9D8B030D-6E8A-4147-A177-3AD203B41FA5}">
                      <a16:colId xmlns:a16="http://schemas.microsoft.com/office/drawing/2014/main" val="506917477"/>
                    </a:ext>
                  </a:extLst>
                </a:gridCol>
                <a:gridCol w="2285767">
                  <a:extLst>
                    <a:ext uri="{9D8B030D-6E8A-4147-A177-3AD203B41FA5}">
                      <a16:colId xmlns:a16="http://schemas.microsoft.com/office/drawing/2014/main" val="32713809"/>
                    </a:ext>
                  </a:extLst>
                </a:gridCol>
                <a:gridCol w="2285767">
                  <a:extLst>
                    <a:ext uri="{9D8B030D-6E8A-4147-A177-3AD203B41FA5}">
                      <a16:colId xmlns:a16="http://schemas.microsoft.com/office/drawing/2014/main" val="2405124328"/>
                    </a:ext>
                  </a:extLst>
                </a:gridCol>
                <a:gridCol w="1111600">
                  <a:extLst>
                    <a:ext uri="{9D8B030D-6E8A-4147-A177-3AD203B41FA5}">
                      <a16:colId xmlns:a16="http://schemas.microsoft.com/office/drawing/2014/main" val="1003869103"/>
                    </a:ext>
                  </a:extLst>
                </a:gridCol>
                <a:gridCol w="1111600">
                  <a:extLst>
                    <a:ext uri="{9D8B030D-6E8A-4147-A177-3AD203B41FA5}">
                      <a16:colId xmlns:a16="http://schemas.microsoft.com/office/drawing/2014/main" val="866795409"/>
                    </a:ext>
                  </a:extLst>
                </a:gridCol>
                <a:gridCol w="1816100">
                  <a:extLst>
                    <a:ext uri="{9D8B030D-6E8A-4147-A177-3AD203B41FA5}">
                      <a16:colId xmlns:a16="http://schemas.microsoft.com/office/drawing/2014/main" val="1223056837"/>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Action</a:t>
                      </a:r>
                      <a:endParaRPr lang="en-US"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Description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Assigned To</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Priority</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Due Date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Status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758463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2986010" y="1"/>
            <a:ext cx="6219981" cy="990600"/>
          </a:xfrm>
        </p:spPr>
        <p:txBody>
          <a:bodyPr>
            <a:normAutofit fontScale="90000"/>
          </a:bodyPr>
          <a:lstStyle/>
          <a:p>
            <a:pPr algn="ctr"/>
            <a:r>
              <a:rPr lang="en-US" b="1" dirty="0">
                <a:latin typeface="Century Gothic" panose="020B0502020202020204" pitchFamily="34" charset="0"/>
              </a:rPr>
              <a:t>Improved Process Map</a:t>
            </a:r>
            <a:br>
              <a:rPr lang="en-US" b="1" dirty="0">
                <a:latin typeface="Century Gothic" panose="020B0502020202020204" pitchFamily="34" charset="0"/>
              </a:rPr>
            </a:br>
            <a:r>
              <a:rPr lang="en-US"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Updated process flow reflecting improvements</a:t>
            </a:r>
            <a:endParaRPr lang="en-US" b="1" dirty="0">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3475687314"/>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675166"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851183"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127390"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690234" y="4861965"/>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flipV="1">
            <a:off x="6142458" y="3814893"/>
            <a:ext cx="209405" cy="1047072"/>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CE6FB742-A3CD-EF9A-76B4-ADAF04B1ED90}"/>
              </a:ext>
            </a:extLst>
          </p:cNvPr>
          <p:cNvCxnSpPr>
            <a:cxnSpLocks/>
            <a:stCxn id="7" idx="3"/>
            <a:endCxn id="14" idx="1"/>
          </p:cNvCxnSpPr>
          <p:nvPr/>
        </p:nvCxnSpPr>
        <p:spPr>
          <a:xfrm>
            <a:off x="2306972" y="1707443"/>
            <a:ext cx="368194" cy="3154522"/>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59C8F5E-5B5D-2EB9-05CB-46C79E62D021}"/>
              </a:ext>
            </a:extLst>
          </p:cNvPr>
          <p:cNvCxnSpPr>
            <a:stCxn id="15" idx="3"/>
            <a:endCxn id="16" idx="1"/>
          </p:cNvCxnSpPr>
          <p:nvPr/>
        </p:nvCxnSpPr>
        <p:spPr>
          <a:xfrm>
            <a:off x="4866251" y="4861965"/>
            <a:ext cx="2611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007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8819766F-EFEB-CDDA-818E-09DDF9F848C9}"/>
              </a:ext>
            </a:extLst>
          </p:cNvPr>
          <p:cNvGrpSpPr/>
          <p:nvPr/>
        </p:nvGrpSpPr>
        <p:grpSpPr>
          <a:xfrm>
            <a:off x="3027113" y="1685837"/>
            <a:ext cx="6137775" cy="3517108"/>
            <a:chOff x="3065361" y="589002"/>
            <a:chExt cx="6137775"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1" y="2875002"/>
              <a:ext cx="6137775" cy="1231106"/>
            </a:xfrm>
            <a:prstGeom prst="rect">
              <a:avLst/>
            </a:prstGeom>
            <a:noFill/>
          </p:spPr>
          <p:txBody>
            <a:bodyPr wrap="none" rtlCol="0">
              <a:spAutoFit/>
            </a:bodyPr>
            <a:lstStyle/>
            <a:p>
              <a:r>
                <a:rPr lang="en-US" sz="7200" b="1" dirty="0">
                  <a:latin typeface="Century Gothic" panose="020B0502020202020204" pitchFamily="34" charset="0"/>
                </a:rPr>
                <a:t>Define Phase</a:t>
              </a:r>
            </a:p>
          </p:txBody>
        </p:sp>
        <p:pic>
          <p:nvPicPr>
            <p:cNvPr id="48" name="Graphic 47" descr="Scribble with solid fill">
              <a:extLst>
                <a:ext uri="{FF2B5EF4-FFF2-40B4-BE49-F238E27FC236}">
                  <a16:creationId xmlns:a16="http://schemas.microsoft.com/office/drawing/2014/main" id="{883B497A-DDFF-2817-AA83-F9AB178EAB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62910" y="589002"/>
              <a:ext cx="2286000" cy="2286000"/>
            </a:xfrm>
            <a:prstGeom prst="rect">
              <a:avLst/>
            </a:prstGeom>
          </p:spPr>
        </p:pic>
      </p:grpSp>
    </p:spTree>
    <p:extLst>
      <p:ext uri="{BB962C8B-B14F-4D97-AF65-F5344CB8AC3E}">
        <p14:creationId xmlns:p14="http://schemas.microsoft.com/office/powerpoint/2010/main" val="1068283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6931E-066D-DA16-EF07-F00DA1C2D8C0}"/>
              </a:ext>
            </a:extLst>
          </p:cNvPr>
          <p:cNvGrpSpPr/>
          <p:nvPr/>
        </p:nvGrpSpPr>
        <p:grpSpPr>
          <a:xfrm>
            <a:off x="2828176" y="1685837"/>
            <a:ext cx="6535648" cy="3517108"/>
            <a:chOff x="3065363" y="1775925"/>
            <a:chExt cx="6535646"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3" y="4061925"/>
              <a:ext cx="6535646" cy="1231106"/>
            </a:xfrm>
            <a:prstGeom prst="rect">
              <a:avLst/>
            </a:prstGeom>
            <a:noFill/>
          </p:spPr>
          <p:txBody>
            <a:bodyPr wrap="none" rtlCol="0">
              <a:spAutoFit/>
            </a:bodyPr>
            <a:lstStyle/>
            <a:p>
              <a:r>
                <a:rPr lang="en-US" sz="7200" b="1" dirty="0">
                  <a:latin typeface="Century Gothic" panose="020B0502020202020204" pitchFamily="34" charset="0"/>
                </a:rPr>
                <a:t>Control Phase</a:t>
              </a:r>
            </a:p>
          </p:txBody>
        </p:sp>
        <p:pic>
          <p:nvPicPr>
            <p:cNvPr id="3" name="Graphic 2" descr="Checkmark with solid fill">
              <a:extLst>
                <a:ext uri="{FF2B5EF4-FFF2-40B4-BE49-F238E27FC236}">
                  <a16:creationId xmlns:a16="http://schemas.microsoft.com/office/drawing/2014/main" id="{C15965D2-1079-32E1-C08A-B93A3E4EB3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08491" y="1775925"/>
              <a:ext cx="2286000" cy="2286000"/>
            </a:xfrm>
            <a:prstGeom prst="rect">
              <a:avLst/>
            </a:prstGeom>
          </p:spPr>
        </p:pic>
      </p:grpSp>
    </p:spTree>
    <p:extLst>
      <p:ext uri="{BB962C8B-B14F-4D97-AF65-F5344CB8AC3E}">
        <p14:creationId xmlns:p14="http://schemas.microsoft.com/office/powerpoint/2010/main" val="91252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05C94DA-70A4-794A-1DA5-DDB259837D81}"/>
              </a:ext>
            </a:extLst>
          </p:cNvPr>
          <p:cNvGraphicFramePr>
            <a:graphicFrameLocks noGrp="1"/>
          </p:cNvGraphicFramePr>
          <p:nvPr>
            <p:extLst>
              <p:ext uri="{D42A27DB-BD31-4B8C-83A1-F6EECF244321}">
                <p14:modId xmlns:p14="http://schemas.microsoft.com/office/powerpoint/2010/main" val="746815698"/>
              </p:ext>
            </p:extLst>
          </p:nvPr>
        </p:nvGraphicFramePr>
        <p:xfrm>
          <a:off x="492152" y="1111884"/>
          <a:ext cx="11207696" cy="5171468"/>
        </p:xfrm>
        <a:graphic>
          <a:graphicData uri="http://schemas.openxmlformats.org/drawingml/2006/table">
            <a:tbl>
              <a:tblPr/>
              <a:tblGrid>
                <a:gridCol w="1400962">
                  <a:extLst>
                    <a:ext uri="{9D8B030D-6E8A-4147-A177-3AD203B41FA5}">
                      <a16:colId xmlns:a16="http://schemas.microsoft.com/office/drawing/2014/main" val="216852831"/>
                    </a:ext>
                  </a:extLst>
                </a:gridCol>
                <a:gridCol w="1400962">
                  <a:extLst>
                    <a:ext uri="{9D8B030D-6E8A-4147-A177-3AD203B41FA5}">
                      <a16:colId xmlns:a16="http://schemas.microsoft.com/office/drawing/2014/main" val="562541625"/>
                    </a:ext>
                  </a:extLst>
                </a:gridCol>
                <a:gridCol w="1400962">
                  <a:extLst>
                    <a:ext uri="{9D8B030D-6E8A-4147-A177-3AD203B41FA5}">
                      <a16:colId xmlns:a16="http://schemas.microsoft.com/office/drawing/2014/main" val="2490884301"/>
                    </a:ext>
                  </a:extLst>
                </a:gridCol>
                <a:gridCol w="1400962">
                  <a:extLst>
                    <a:ext uri="{9D8B030D-6E8A-4147-A177-3AD203B41FA5}">
                      <a16:colId xmlns:a16="http://schemas.microsoft.com/office/drawing/2014/main" val="2598918598"/>
                    </a:ext>
                  </a:extLst>
                </a:gridCol>
                <a:gridCol w="1400962">
                  <a:extLst>
                    <a:ext uri="{9D8B030D-6E8A-4147-A177-3AD203B41FA5}">
                      <a16:colId xmlns:a16="http://schemas.microsoft.com/office/drawing/2014/main" val="3941458405"/>
                    </a:ext>
                  </a:extLst>
                </a:gridCol>
                <a:gridCol w="1400962">
                  <a:extLst>
                    <a:ext uri="{9D8B030D-6E8A-4147-A177-3AD203B41FA5}">
                      <a16:colId xmlns:a16="http://schemas.microsoft.com/office/drawing/2014/main" val="426623074"/>
                    </a:ext>
                  </a:extLst>
                </a:gridCol>
                <a:gridCol w="1400962">
                  <a:extLst>
                    <a:ext uri="{9D8B030D-6E8A-4147-A177-3AD203B41FA5}">
                      <a16:colId xmlns:a16="http://schemas.microsoft.com/office/drawing/2014/main" val="3782752993"/>
                    </a:ext>
                  </a:extLst>
                </a:gridCol>
                <a:gridCol w="1400962">
                  <a:extLst>
                    <a:ext uri="{9D8B030D-6E8A-4147-A177-3AD203B41FA5}">
                      <a16:colId xmlns:a16="http://schemas.microsoft.com/office/drawing/2014/main" val="3722733567"/>
                    </a:ext>
                  </a:extLst>
                </a:gridCol>
              </a:tblGrid>
              <a:tr h="582692">
                <a:tc>
                  <a:txBody>
                    <a:bodyPr/>
                    <a:lstStyle/>
                    <a:p>
                      <a:pPr algn="ctr" fontAlgn="ctr"/>
                      <a:r>
                        <a:rPr lang="en-US" sz="1200" b="1" i="0" u="none" strike="noStrike" dirty="0">
                          <a:solidFill>
                            <a:srgbClr val="000000"/>
                          </a:solidFill>
                          <a:effectLst/>
                          <a:latin typeface="Century Gothic" panose="020B0502020202020204" pitchFamily="34" charset="0"/>
                        </a:rPr>
                        <a:t>Process Step</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EE4C9"/>
                    </a:solidFill>
                  </a:tcPr>
                </a:tc>
                <a:tc>
                  <a:txBody>
                    <a:bodyPr/>
                    <a:lstStyle/>
                    <a:p>
                      <a:pPr algn="ctr" fontAlgn="ctr"/>
                      <a:r>
                        <a:rPr lang="en-US" sz="1200" b="1" i="0" u="none" strike="noStrike" dirty="0">
                          <a:solidFill>
                            <a:srgbClr val="000000"/>
                          </a:solidFill>
                          <a:effectLst/>
                          <a:latin typeface="Century Gothic" panose="020B0502020202020204" pitchFamily="34" charset="0"/>
                        </a:rPr>
                        <a:t>Control Method</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EC4CF"/>
                    </a:solidFill>
                  </a:tcPr>
                </a:tc>
                <a:tc>
                  <a:txBody>
                    <a:bodyPr/>
                    <a:lstStyle/>
                    <a:p>
                      <a:pPr algn="ctr" fontAlgn="ctr"/>
                      <a:r>
                        <a:rPr lang="en-US" sz="1200" b="1" i="0" u="none" strike="noStrike" dirty="0">
                          <a:solidFill>
                            <a:srgbClr val="000000"/>
                          </a:solidFill>
                          <a:effectLst/>
                          <a:latin typeface="Century Gothic" panose="020B0502020202020204" pitchFamily="34" charset="0"/>
                        </a:rPr>
                        <a:t>Metrics</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8C98F"/>
                    </a:solidFill>
                  </a:tcPr>
                </a:tc>
                <a:tc>
                  <a:txBody>
                    <a:bodyPr/>
                    <a:lstStyle/>
                    <a:p>
                      <a:pPr algn="ctr" fontAlgn="ctr"/>
                      <a:r>
                        <a:rPr lang="en-US" sz="1200" b="1" i="0" u="none" strike="noStrike" dirty="0">
                          <a:solidFill>
                            <a:srgbClr val="000000"/>
                          </a:solidFill>
                          <a:effectLst/>
                          <a:latin typeface="Century Gothic" panose="020B0502020202020204" pitchFamily="34" charset="0"/>
                        </a:rPr>
                        <a:t>Monitoring Frequency</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0D77D"/>
                    </a:solidFill>
                  </a:tcPr>
                </a:tc>
                <a:tc>
                  <a:txBody>
                    <a:bodyPr/>
                    <a:lstStyle/>
                    <a:p>
                      <a:pPr algn="ctr" fontAlgn="ctr"/>
                      <a:r>
                        <a:rPr lang="en-US" sz="1200" b="1" i="0" u="none" strike="noStrike" dirty="0">
                          <a:solidFill>
                            <a:srgbClr val="000000"/>
                          </a:solidFill>
                          <a:effectLst/>
                          <a:latin typeface="Century Gothic" panose="020B0502020202020204" pitchFamily="34" charset="0"/>
                        </a:rPr>
                        <a:t>Data Collection Plan</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ECA95"/>
                    </a:solidFill>
                  </a:tcPr>
                </a:tc>
                <a:tc>
                  <a:txBody>
                    <a:bodyPr/>
                    <a:lstStyle/>
                    <a:p>
                      <a:pPr algn="ctr" fontAlgn="ctr"/>
                      <a:r>
                        <a:rPr lang="en-US" sz="1200" b="1" i="0" u="none" strike="noStrike" dirty="0">
                          <a:solidFill>
                            <a:srgbClr val="000000"/>
                          </a:solidFill>
                          <a:effectLst/>
                          <a:latin typeface="Century Gothic" panose="020B0502020202020204" pitchFamily="34" charset="0"/>
                        </a:rPr>
                        <a:t>Response Plan</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EC4CF"/>
                    </a:solidFill>
                  </a:tcPr>
                </a:tc>
                <a:tc>
                  <a:txBody>
                    <a:bodyPr/>
                    <a:lstStyle/>
                    <a:p>
                      <a:pPr algn="ctr" fontAlgn="ctr"/>
                      <a:r>
                        <a:rPr lang="en-US" sz="1200" b="1" i="0" u="none" strike="noStrike" dirty="0">
                          <a:solidFill>
                            <a:srgbClr val="000000"/>
                          </a:solidFill>
                          <a:effectLst/>
                          <a:latin typeface="Century Gothic" panose="020B0502020202020204" pitchFamily="34" charset="0"/>
                        </a:rPr>
                        <a:t>Documentation / Reporting</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8C98F"/>
                    </a:solidFill>
                  </a:tcPr>
                </a:tc>
                <a:tc>
                  <a:txBody>
                    <a:bodyPr/>
                    <a:lstStyle/>
                    <a:p>
                      <a:pPr algn="ctr" fontAlgn="ctr"/>
                      <a:r>
                        <a:rPr lang="en-US" sz="1200" b="1" i="0" u="none" strike="noStrike" dirty="0">
                          <a:solidFill>
                            <a:srgbClr val="000000"/>
                          </a:solidFill>
                          <a:effectLst/>
                          <a:latin typeface="Century Gothic" panose="020B0502020202020204" pitchFamily="34" charset="0"/>
                        </a:rPr>
                        <a:t>Person Responsible</a:t>
                      </a:r>
                    </a:p>
                  </a:txBody>
                  <a:tcPr marL="93413" marR="4448"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0D77D"/>
                    </a:solidFill>
                  </a:tcPr>
                </a:tc>
                <a:extLst>
                  <a:ext uri="{0D108BD9-81ED-4DB2-BD59-A6C34878D82A}">
                    <a16:rowId xmlns:a16="http://schemas.microsoft.com/office/drawing/2014/main" val="2857581538"/>
                  </a:ext>
                </a:extLst>
              </a:tr>
              <a:tr h="573597">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4696984"/>
                  </a:ext>
                </a:extLst>
              </a:tr>
              <a:tr h="573597">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3164872636"/>
                  </a:ext>
                </a:extLst>
              </a:tr>
              <a:tr h="573597">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5758822"/>
                  </a:ext>
                </a:extLst>
              </a:tr>
              <a:tr h="573597">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244672749"/>
                  </a:ext>
                </a:extLst>
              </a:tr>
              <a:tr h="573597">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34984127"/>
                  </a:ext>
                </a:extLst>
              </a:tr>
              <a:tr h="573597">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297025119"/>
                  </a:ext>
                </a:extLst>
              </a:tr>
              <a:tr h="573597">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58304023"/>
                  </a:ext>
                </a:extLst>
              </a:tr>
              <a:tr h="573597">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fontAlgn="ctr"/>
                      <a:r>
                        <a:rPr lang="en-US" sz="1000" b="0" i="0" u="none" strike="noStrike">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fontAlgn="ctr"/>
                      <a:r>
                        <a:rPr lang="en-US" sz="1000" b="0" i="0" u="none" strike="noStrike" dirty="0">
                          <a:solidFill>
                            <a:srgbClr val="000000"/>
                          </a:solidFill>
                          <a:effectLst/>
                          <a:latin typeface="Century Gothic" panose="020B0502020202020204" pitchFamily="34" charset="0"/>
                        </a:rPr>
                        <a:t> </a:t>
                      </a:r>
                    </a:p>
                  </a:txBody>
                  <a:tcPr marL="93413" marR="4448"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436363343"/>
                  </a:ext>
                </a:extLst>
              </a:tr>
            </a:tbl>
          </a:graphicData>
        </a:graphic>
      </p:graphicFrame>
      <p:sp>
        <p:nvSpPr>
          <p:cNvPr id="8" name="Title 1">
            <a:extLst>
              <a:ext uri="{FF2B5EF4-FFF2-40B4-BE49-F238E27FC236}">
                <a16:creationId xmlns:a16="http://schemas.microsoft.com/office/drawing/2014/main" id="{290DEC9D-6300-9EC5-2385-F9A65B8D30D5}"/>
              </a:ext>
            </a:extLst>
          </p:cNvPr>
          <p:cNvSpPr>
            <a:spLocks noGrp="1"/>
          </p:cNvSpPr>
          <p:nvPr>
            <p:ph type="title"/>
          </p:nvPr>
        </p:nvSpPr>
        <p:spPr>
          <a:xfrm>
            <a:off x="4436379" y="0"/>
            <a:ext cx="3319242" cy="990600"/>
          </a:xfrm>
        </p:spPr>
        <p:txBody>
          <a:bodyPr>
            <a:normAutofit/>
          </a:bodyPr>
          <a:lstStyle/>
          <a:p>
            <a:pPr algn="ctr"/>
            <a:r>
              <a:rPr lang="en-US" sz="4000" b="1" dirty="0">
                <a:latin typeface="Century Gothic" panose="020B0502020202020204" pitchFamily="34" charset="0"/>
              </a:rPr>
              <a:t>Control Plan</a:t>
            </a:r>
            <a:endParaRPr lang="en-US" sz="3200" b="1" dirty="0">
              <a:latin typeface="Century Gothic" panose="020B0502020202020204" pitchFamily="34" charset="0"/>
            </a:endParaRPr>
          </a:p>
        </p:txBody>
      </p:sp>
    </p:spTree>
    <p:extLst>
      <p:ext uri="{BB962C8B-B14F-4D97-AF65-F5344CB8AC3E}">
        <p14:creationId xmlns:p14="http://schemas.microsoft.com/office/powerpoint/2010/main" val="375013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8BF2DB-512F-4B79-0DF5-EDE9423601C5}"/>
              </a:ext>
            </a:extLst>
          </p:cNvPr>
          <p:cNvPicPr>
            <a:picLocks noChangeAspect="1"/>
          </p:cNvPicPr>
          <p:nvPr/>
        </p:nvPicPr>
        <p:blipFill>
          <a:blip r:embed="rId2"/>
          <a:stretch>
            <a:fillRect/>
          </a:stretch>
        </p:blipFill>
        <p:spPr>
          <a:xfrm>
            <a:off x="3080249" y="1067914"/>
            <a:ext cx="6031502" cy="4722172"/>
          </a:xfrm>
          <a:prstGeom prst="rect">
            <a:avLst/>
          </a:prstGeom>
        </p:spPr>
      </p:pic>
      <p:sp>
        <p:nvSpPr>
          <p:cNvPr id="6" name="Title 1">
            <a:extLst>
              <a:ext uri="{FF2B5EF4-FFF2-40B4-BE49-F238E27FC236}">
                <a16:creationId xmlns:a16="http://schemas.microsoft.com/office/drawing/2014/main" id="{052F5257-6AA1-9290-91AE-6031A92C1882}"/>
              </a:ext>
            </a:extLst>
          </p:cNvPr>
          <p:cNvSpPr>
            <a:spLocks noGrp="1"/>
          </p:cNvSpPr>
          <p:nvPr>
            <p:ph type="title"/>
          </p:nvPr>
        </p:nvSpPr>
        <p:spPr>
          <a:xfrm>
            <a:off x="4048615" y="1"/>
            <a:ext cx="4094770" cy="990600"/>
          </a:xfrm>
        </p:spPr>
        <p:txBody>
          <a:bodyPr>
            <a:normAutofit/>
          </a:bodyPr>
          <a:lstStyle/>
          <a:p>
            <a:pPr algn="ctr"/>
            <a:r>
              <a:rPr lang="en-US" sz="4000" b="1" dirty="0">
                <a:latin typeface="Century Gothic" panose="020B0502020202020204" pitchFamily="34" charset="0"/>
              </a:rPr>
              <a:t>Control Chart</a:t>
            </a:r>
            <a:br>
              <a:rPr lang="en-US" b="1" dirty="0">
                <a:latin typeface="Century Gothic" panose="020B0502020202020204" pitchFamily="34" charset="0"/>
              </a:rPr>
            </a:br>
            <a:r>
              <a:rPr lang="en-US" sz="14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Control chart showing improvement</a:t>
            </a:r>
            <a:endParaRPr lang="en-US" b="1" dirty="0">
              <a:latin typeface="Century Gothic" panose="020B0502020202020204" pitchFamily="34" charset="0"/>
            </a:endParaRPr>
          </a:p>
        </p:txBody>
      </p:sp>
      <p:sp>
        <p:nvSpPr>
          <p:cNvPr id="7" name="TextBox 6">
            <a:extLst>
              <a:ext uri="{FF2B5EF4-FFF2-40B4-BE49-F238E27FC236}">
                <a16:creationId xmlns:a16="http://schemas.microsoft.com/office/drawing/2014/main" id="{1C602FC8-0A1C-AED8-ABA8-60D2A0752701}"/>
              </a:ext>
            </a:extLst>
          </p:cNvPr>
          <p:cNvSpPr txBox="1"/>
          <p:nvPr/>
        </p:nvSpPr>
        <p:spPr>
          <a:xfrm>
            <a:off x="1335723" y="6026790"/>
            <a:ext cx="9520555" cy="369332"/>
          </a:xfrm>
          <a:prstGeom prst="rect">
            <a:avLst/>
          </a:prstGeom>
          <a:noFill/>
        </p:spPr>
        <p:txBody>
          <a:bodyPr wrap="none" rtlCol="0">
            <a:spAutoFit/>
          </a:bodyPr>
          <a:lstStyle/>
          <a:p>
            <a:r>
              <a:rPr lang="en-US" b="1" dirty="0">
                <a:latin typeface="Century Gothic" panose="020B0502020202020204" pitchFamily="34" charset="0"/>
              </a:rPr>
              <a:t>To use and personalize this chart, please refer to the </a:t>
            </a:r>
            <a:r>
              <a:rPr lang="en-US" b="1" dirty="0">
                <a:latin typeface="Century Gothic" panose="020B0502020202020204" pitchFamily="34" charset="0"/>
                <a:hlinkClick r:id="rId3"/>
              </a:rPr>
              <a:t>DMAIC Control Chart Template</a:t>
            </a:r>
            <a:r>
              <a:rPr lang="en-US" b="1" dirty="0">
                <a:latin typeface="Century Gothic" panose="020B0502020202020204" pitchFamily="34" charset="0"/>
              </a:rPr>
              <a:t>.</a:t>
            </a:r>
          </a:p>
        </p:txBody>
      </p:sp>
    </p:spTree>
    <p:extLst>
      <p:ext uri="{BB962C8B-B14F-4D97-AF65-F5344CB8AC3E}">
        <p14:creationId xmlns:p14="http://schemas.microsoft.com/office/powerpoint/2010/main" val="1875301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F1FDC36-6BFB-9D74-D7E7-8CA582A5A5F8}"/>
              </a:ext>
            </a:extLst>
          </p:cNvPr>
          <p:cNvGraphicFramePr>
            <a:graphicFrameLocks noGrp="1"/>
          </p:cNvGraphicFramePr>
          <p:nvPr>
            <p:extLst>
              <p:ext uri="{D42A27DB-BD31-4B8C-83A1-F6EECF244321}">
                <p14:modId xmlns:p14="http://schemas.microsoft.com/office/powerpoint/2010/main" val="826456571"/>
              </p:ext>
            </p:extLst>
          </p:nvPr>
        </p:nvGraphicFramePr>
        <p:xfrm>
          <a:off x="480502" y="12729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a:r>
                        <a:rPr lang="en-US" sz="1400" b="1" dirty="0">
                          <a:solidFill>
                            <a:sysClr val="windowText" lastClr="000000"/>
                          </a:solidFill>
                          <a:latin typeface="Century Gothic" panose="020B0502020202020204" pitchFamily="34" charset="0"/>
                        </a:rPr>
                        <a:t>Key achievements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sp>
        <p:nvSpPr>
          <p:cNvPr id="9" name="Title 1">
            <a:extLst>
              <a:ext uri="{FF2B5EF4-FFF2-40B4-BE49-F238E27FC236}">
                <a16:creationId xmlns:a16="http://schemas.microsoft.com/office/drawing/2014/main" id="{C9700F54-C403-A5D8-F1A0-DA728C2B3476}"/>
              </a:ext>
            </a:extLst>
          </p:cNvPr>
          <p:cNvSpPr>
            <a:spLocks noGrp="1"/>
          </p:cNvSpPr>
          <p:nvPr>
            <p:ph type="title"/>
          </p:nvPr>
        </p:nvSpPr>
        <p:spPr>
          <a:xfrm>
            <a:off x="3863183" y="1"/>
            <a:ext cx="4465632" cy="990600"/>
          </a:xfrm>
        </p:spPr>
        <p:txBody>
          <a:bodyPr>
            <a:normAutofit/>
          </a:bodyPr>
          <a:lstStyle/>
          <a:p>
            <a:pPr algn="ctr"/>
            <a:r>
              <a:rPr lang="en-US" sz="4000" b="1" dirty="0">
                <a:latin typeface="Century Gothic" panose="020B0502020202020204" pitchFamily="34" charset="0"/>
              </a:rPr>
              <a:t>Project Summary</a:t>
            </a:r>
          </a:p>
        </p:txBody>
      </p:sp>
      <p:graphicFrame>
        <p:nvGraphicFramePr>
          <p:cNvPr id="10" name="Table 9">
            <a:extLst>
              <a:ext uri="{FF2B5EF4-FFF2-40B4-BE49-F238E27FC236}">
                <a16:creationId xmlns:a16="http://schemas.microsoft.com/office/drawing/2014/main" id="{A17E361E-56F5-50F0-060E-664B1A8F9770}"/>
              </a:ext>
            </a:extLst>
          </p:cNvPr>
          <p:cNvGraphicFramePr>
            <a:graphicFrameLocks noGrp="1"/>
          </p:cNvGraphicFramePr>
          <p:nvPr>
            <p:extLst>
              <p:ext uri="{D42A27DB-BD31-4B8C-83A1-F6EECF244321}">
                <p14:modId xmlns:p14="http://schemas.microsoft.com/office/powerpoint/2010/main" val="1090727862"/>
              </p:ext>
            </p:extLst>
          </p:nvPr>
        </p:nvGraphicFramePr>
        <p:xfrm>
          <a:off x="480502" y="29874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a:r>
                        <a:rPr lang="en-US" sz="1400" b="1" dirty="0">
                          <a:solidFill>
                            <a:sysClr val="windowText" lastClr="000000"/>
                          </a:solidFill>
                          <a:latin typeface="Century Gothic" panose="020B0502020202020204" pitchFamily="34" charset="0"/>
                        </a:rPr>
                        <a:t>Lessons Learned</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graphicFrame>
        <p:nvGraphicFramePr>
          <p:cNvPr id="11" name="Table 10">
            <a:extLst>
              <a:ext uri="{FF2B5EF4-FFF2-40B4-BE49-F238E27FC236}">
                <a16:creationId xmlns:a16="http://schemas.microsoft.com/office/drawing/2014/main" id="{EAA97D7C-867A-5F3E-95EB-B7584E4874E0}"/>
              </a:ext>
            </a:extLst>
          </p:cNvPr>
          <p:cNvGraphicFramePr>
            <a:graphicFrameLocks noGrp="1"/>
          </p:cNvGraphicFramePr>
          <p:nvPr>
            <p:extLst>
              <p:ext uri="{D42A27DB-BD31-4B8C-83A1-F6EECF244321}">
                <p14:modId xmlns:p14="http://schemas.microsoft.com/office/powerpoint/2010/main" val="2109997827"/>
              </p:ext>
            </p:extLst>
          </p:nvPr>
        </p:nvGraphicFramePr>
        <p:xfrm>
          <a:off x="480502" y="47019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a:r>
                        <a:rPr lang="en-US" sz="1400" b="1" dirty="0">
                          <a:solidFill>
                            <a:sysClr val="windowText" lastClr="000000"/>
                          </a:solidFill>
                          <a:latin typeface="Century Gothic" panose="020B0502020202020204" pitchFamily="34" charset="0"/>
                        </a:rPr>
                        <a:t>Next Steps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spTree>
    <p:extLst>
      <p:ext uri="{BB962C8B-B14F-4D97-AF65-F5344CB8AC3E}">
        <p14:creationId xmlns:p14="http://schemas.microsoft.com/office/powerpoint/2010/main" val="594755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3852867" y="1"/>
            <a:ext cx="4486275" cy="990600"/>
          </a:xfrm>
        </p:spPr>
        <p:txBody>
          <a:bodyPr>
            <a:normAutofit/>
          </a:bodyPr>
          <a:lstStyle/>
          <a:p>
            <a:pPr algn="ctr"/>
            <a:r>
              <a:rPr lang="en-US" sz="4000" b="1" dirty="0">
                <a:latin typeface="Century Gothic" panose="020B0502020202020204" pitchFamily="34" charset="0"/>
              </a:rPr>
              <a:t>Project Charter</a:t>
            </a:r>
          </a:p>
        </p:txBody>
      </p:sp>
      <p:graphicFrame>
        <p:nvGraphicFramePr>
          <p:cNvPr id="5" name="Table 4">
            <a:extLst>
              <a:ext uri="{FF2B5EF4-FFF2-40B4-BE49-F238E27FC236}">
                <a16:creationId xmlns:a16="http://schemas.microsoft.com/office/drawing/2014/main" id="{EF156EF0-8B6C-6333-A4F0-11210E63B2F7}"/>
              </a:ext>
            </a:extLst>
          </p:cNvPr>
          <p:cNvGraphicFramePr>
            <a:graphicFrameLocks noGrp="1"/>
          </p:cNvGraphicFramePr>
          <p:nvPr>
            <p:extLst>
              <p:ext uri="{D42A27DB-BD31-4B8C-83A1-F6EECF244321}">
                <p14:modId xmlns:p14="http://schemas.microsoft.com/office/powerpoint/2010/main" val="4046187390"/>
              </p:ext>
            </p:extLst>
          </p:nvPr>
        </p:nvGraphicFramePr>
        <p:xfrm>
          <a:off x="476249" y="1047751"/>
          <a:ext cx="5457826" cy="1097280"/>
        </p:xfrm>
        <a:graphic>
          <a:graphicData uri="http://schemas.openxmlformats.org/drawingml/2006/table">
            <a:tbl>
              <a:tblPr firstRow="1" firstCol="1" bandRow="1"/>
              <a:tblGrid>
                <a:gridCol w="5457826">
                  <a:extLst>
                    <a:ext uri="{9D8B030D-6E8A-4147-A177-3AD203B41FA5}">
                      <a16:colId xmlns:a16="http://schemas.microsoft.com/office/drawing/2014/main" val="506917477"/>
                    </a:ext>
                  </a:extLst>
                </a:gridCol>
              </a:tblGrid>
              <a:tr h="251899">
                <a:tc>
                  <a:txBody>
                    <a:bodyPr/>
                    <a:lstStyle/>
                    <a:p>
                      <a:pPr marL="0" marR="0" algn="ctr">
                        <a:lnSpc>
                          <a:spcPct val="107000"/>
                        </a:lnSpc>
                        <a:spcBef>
                          <a:spcPts val="0"/>
                        </a:spcBef>
                        <a:spcAft>
                          <a:spcPts val="0"/>
                        </a:spcAft>
                      </a:pPr>
                      <a:r>
                        <a:rPr lang="en-US"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Problem Statement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extLst>
                  <a:ext uri="{0D108BD9-81ED-4DB2-BD59-A6C34878D82A}">
                    <a16:rowId xmlns:a16="http://schemas.microsoft.com/office/drawing/2014/main" val="40438514"/>
                  </a:ext>
                </a:extLst>
              </a:tr>
              <a:tr h="845381">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bl>
          </a:graphicData>
        </a:graphic>
      </p:graphicFrame>
      <p:graphicFrame>
        <p:nvGraphicFramePr>
          <p:cNvPr id="7" name="Table 6">
            <a:extLst>
              <a:ext uri="{FF2B5EF4-FFF2-40B4-BE49-F238E27FC236}">
                <a16:creationId xmlns:a16="http://schemas.microsoft.com/office/drawing/2014/main" id="{7B8CBC11-5646-48D5-219C-DE4051E83ED9}"/>
              </a:ext>
            </a:extLst>
          </p:cNvPr>
          <p:cNvGraphicFramePr>
            <a:graphicFrameLocks noGrp="1"/>
          </p:cNvGraphicFramePr>
          <p:nvPr>
            <p:extLst>
              <p:ext uri="{D42A27DB-BD31-4B8C-83A1-F6EECF244321}">
                <p14:modId xmlns:p14="http://schemas.microsoft.com/office/powerpoint/2010/main" val="649278394"/>
              </p:ext>
            </p:extLst>
          </p:nvPr>
        </p:nvGraphicFramePr>
        <p:xfrm>
          <a:off x="476249" y="2283144"/>
          <a:ext cx="5457826" cy="1188720"/>
        </p:xfrm>
        <a:graphic>
          <a:graphicData uri="http://schemas.openxmlformats.org/drawingml/2006/table">
            <a:tbl>
              <a:tblPr firstRow="1" firstCol="1" bandRow="1"/>
              <a:tblGrid>
                <a:gridCol w="5457826">
                  <a:extLst>
                    <a:ext uri="{9D8B030D-6E8A-4147-A177-3AD203B41FA5}">
                      <a16:colId xmlns:a16="http://schemas.microsoft.com/office/drawing/2014/main" val="506917477"/>
                    </a:ext>
                  </a:extLst>
                </a:gridCol>
              </a:tblGrid>
              <a:tr h="272891">
                <a:tc>
                  <a:txBody>
                    <a:bodyPr/>
                    <a:lstStyle/>
                    <a:p>
                      <a:pPr marL="0" marR="0" algn="ctr">
                        <a:lnSpc>
                          <a:spcPct val="107000"/>
                        </a:lnSpc>
                        <a:spcBef>
                          <a:spcPts val="0"/>
                        </a:spcBef>
                        <a:spcAft>
                          <a:spcPts val="0"/>
                        </a:spcAft>
                      </a:pPr>
                      <a:r>
                        <a:rPr lang="en-US"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Goal Statement</a:t>
                      </a:r>
                      <a:endParaRPr lang="en-US" sz="11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extLst>
                  <a:ext uri="{0D108BD9-81ED-4DB2-BD59-A6C34878D82A}">
                    <a16:rowId xmlns:a16="http://schemas.microsoft.com/office/drawing/2014/main" val="40438514"/>
                  </a:ext>
                </a:extLst>
              </a:tr>
              <a:tr h="915829">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bl>
          </a:graphicData>
        </a:graphic>
      </p:graphicFrame>
      <p:graphicFrame>
        <p:nvGraphicFramePr>
          <p:cNvPr id="8" name="Table 7">
            <a:extLst>
              <a:ext uri="{FF2B5EF4-FFF2-40B4-BE49-F238E27FC236}">
                <a16:creationId xmlns:a16="http://schemas.microsoft.com/office/drawing/2014/main" id="{C83CFA1B-C945-C3D0-C25A-A4B6DC182215}"/>
              </a:ext>
            </a:extLst>
          </p:cNvPr>
          <p:cNvGraphicFramePr>
            <a:graphicFrameLocks noGrp="1"/>
          </p:cNvGraphicFramePr>
          <p:nvPr>
            <p:extLst>
              <p:ext uri="{D42A27DB-BD31-4B8C-83A1-F6EECF244321}">
                <p14:modId xmlns:p14="http://schemas.microsoft.com/office/powerpoint/2010/main" val="1477593800"/>
              </p:ext>
            </p:extLst>
          </p:nvPr>
        </p:nvGraphicFramePr>
        <p:xfrm>
          <a:off x="476249" y="3609977"/>
          <a:ext cx="5457826" cy="2676525"/>
        </p:xfrm>
        <a:graphic>
          <a:graphicData uri="http://schemas.openxmlformats.org/drawingml/2006/table">
            <a:tbl>
              <a:tblPr firstRow="1" firstCol="1" bandRow="1"/>
              <a:tblGrid>
                <a:gridCol w="1343026">
                  <a:extLst>
                    <a:ext uri="{9D8B030D-6E8A-4147-A177-3AD203B41FA5}">
                      <a16:colId xmlns:a16="http://schemas.microsoft.com/office/drawing/2014/main" val="506917477"/>
                    </a:ext>
                  </a:extLst>
                </a:gridCol>
                <a:gridCol w="4114800">
                  <a:extLst>
                    <a:ext uri="{9D8B030D-6E8A-4147-A177-3AD203B41FA5}">
                      <a16:colId xmlns:a16="http://schemas.microsoft.com/office/drawing/2014/main" val="32713809"/>
                    </a:ext>
                  </a:extLst>
                </a:gridCol>
              </a:tblGrid>
              <a:tr h="249275">
                <a:tc gridSpan="2">
                  <a:txBody>
                    <a:bodyPr/>
                    <a:lstStyle/>
                    <a:p>
                      <a:pPr marL="0" marR="0" algn="ctr">
                        <a:lnSpc>
                          <a:spcPct val="107000"/>
                        </a:lnSpc>
                        <a:spcBef>
                          <a:spcPts val="0"/>
                        </a:spcBef>
                        <a:spcAft>
                          <a:spcPts val="0"/>
                        </a:spcAft>
                      </a:pPr>
                      <a:r>
                        <a:rPr lang="en-US"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Scope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extLst>
                  <a:ext uri="{0D108BD9-81ED-4DB2-BD59-A6C34878D82A}">
                    <a16:rowId xmlns:a16="http://schemas.microsoft.com/office/drawing/2014/main" val="40438514"/>
                  </a:ext>
                </a:extLst>
              </a:tr>
              <a:tr h="606812">
                <a:tc>
                  <a:txBody>
                    <a:bodyPr/>
                    <a:lstStyle/>
                    <a:p>
                      <a:pPr marL="0" marR="0" indent="0">
                        <a:lnSpc>
                          <a:spcPct val="107000"/>
                        </a:lnSpc>
                        <a:spcBef>
                          <a:spcPts val="0"/>
                        </a:spcBef>
                        <a:spcAft>
                          <a:spcPts val="0"/>
                        </a:spcAft>
                        <a:buFont typeface="Arial" panose="020B0604020202020204" pitchFamily="34" charset="0"/>
                        <a:buNone/>
                      </a:pPr>
                      <a:r>
                        <a:rPr lang="en-US" sz="11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r>
                        <a:rPr lang="en-US" sz="1100" b="1" baseline="300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t>
                      </a: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 Process Step</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606813">
                <a:tc>
                  <a:txBody>
                    <a:bodyPr/>
                    <a:lstStyle/>
                    <a:p>
                      <a:pPr marL="0" marR="0" lvl="0" indent="0">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Last Process Step</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606813">
                <a:tc>
                  <a:txBody>
                    <a:bodyPr/>
                    <a:lstStyle/>
                    <a:p>
                      <a:pPr marL="0" marR="0" indent="0">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In Scope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606812">
                <a:tc>
                  <a:txBody>
                    <a:bodyPr/>
                    <a:lstStyle/>
                    <a:p>
                      <a:pPr marL="0" marR="0" indent="0">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Out of Scope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bl>
          </a:graphicData>
        </a:graphic>
      </p:graphicFrame>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3533232981"/>
              </p:ext>
            </p:extLst>
          </p:nvPr>
        </p:nvGraphicFramePr>
        <p:xfrm>
          <a:off x="6276974" y="1047750"/>
          <a:ext cx="5457827" cy="2424113"/>
        </p:xfrm>
        <a:graphic>
          <a:graphicData uri="http://schemas.openxmlformats.org/drawingml/2006/table">
            <a:tbl>
              <a:tblPr firstRow="1" firstCol="1" bandRow="1"/>
              <a:tblGrid>
                <a:gridCol w="1009651">
                  <a:extLst>
                    <a:ext uri="{9D8B030D-6E8A-4147-A177-3AD203B41FA5}">
                      <a16:colId xmlns:a16="http://schemas.microsoft.com/office/drawing/2014/main" val="506917477"/>
                    </a:ext>
                  </a:extLst>
                </a:gridCol>
                <a:gridCol w="2224088">
                  <a:extLst>
                    <a:ext uri="{9D8B030D-6E8A-4147-A177-3AD203B41FA5}">
                      <a16:colId xmlns:a16="http://schemas.microsoft.com/office/drawing/2014/main" val="32713809"/>
                    </a:ext>
                  </a:extLst>
                </a:gridCol>
                <a:gridCol w="2224088">
                  <a:extLst>
                    <a:ext uri="{9D8B030D-6E8A-4147-A177-3AD203B41FA5}">
                      <a16:colId xmlns:a16="http://schemas.microsoft.com/office/drawing/2014/main" val="2405124328"/>
                    </a:ext>
                  </a:extLst>
                </a:gridCol>
              </a:tblGrid>
              <a:tr h="258430">
                <a:tc gridSpan="3">
                  <a:txBody>
                    <a:bodyPr/>
                    <a:lstStyle/>
                    <a:p>
                      <a:pPr marL="0" marR="0" algn="ctr">
                        <a:lnSpc>
                          <a:spcPct val="107000"/>
                        </a:lnSpc>
                        <a:spcBef>
                          <a:spcPts val="0"/>
                        </a:spcBef>
                        <a:spcAft>
                          <a:spcPts val="0"/>
                        </a:spcAft>
                      </a:pPr>
                      <a:r>
                        <a:rPr lang="en-US"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Timeline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8514"/>
                  </a:ext>
                </a:extLst>
              </a:tr>
              <a:tr h="360453">
                <a:tc>
                  <a:txBody>
                    <a:bodyPr/>
                    <a:lstStyle/>
                    <a:p>
                      <a:pPr marL="0" marR="0" indent="0" algn="ctr">
                        <a:lnSpc>
                          <a:spcPct val="107000"/>
                        </a:lnSpc>
                        <a:spcBef>
                          <a:spcPts val="0"/>
                        </a:spcBef>
                        <a:spcAft>
                          <a:spcPts val="0"/>
                        </a:spcAft>
                        <a:buFont typeface="Arial" panose="020B0604020202020204" pitchFamily="34" charset="0"/>
                        <a:buNone/>
                      </a:pPr>
                      <a:r>
                        <a:rPr lang="en-US" sz="11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Phase</a:t>
                      </a:r>
                      <a:endParaRPr lang="en-US" sz="11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Planned Completion Date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Actual Completion Date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361046">
                <a:tc>
                  <a:txBody>
                    <a:bodyPr/>
                    <a:lstStyle/>
                    <a:p>
                      <a:pPr marL="0" marR="0" lvl="0" indent="0">
                        <a:lnSpc>
                          <a:spcPct val="107000"/>
                        </a:lnSpc>
                        <a:spcBef>
                          <a:spcPts val="0"/>
                        </a:spcBef>
                        <a:spcAft>
                          <a:spcPts val="0"/>
                        </a:spcAft>
                        <a:buFont typeface="Arial" panose="020B0604020202020204" pitchFamily="34" charset="0"/>
                        <a:buNone/>
                      </a:pPr>
                      <a:r>
                        <a:rPr lang="en-US" sz="1100" b="0" dirty="0">
                          <a:effectLst/>
                          <a:latin typeface="Century Gothic" panose="020B0502020202020204" pitchFamily="34" charset="0"/>
                          <a:ea typeface="Calibri" panose="020F0502020204030204" pitchFamily="34" charset="0"/>
                          <a:cs typeface="Times New Roman" panose="02020603050405020304" pitchFamily="18" charset="0"/>
                        </a:rPr>
                        <a:t>Define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361046">
                <a:tc>
                  <a:txBody>
                    <a:bodyPr/>
                    <a:lstStyle/>
                    <a:p>
                      <a:pPr marL="0" marR="0" indent="0">
                        <a:lnSpc>
                          <a:spcPct val="107000"/>
                        </a:lnSpc>
                        <a:spcBef>
                          <a:spcPts val="0"/>
                        </a:spcBef>
                        <a:spcAft>
                          <a:spcPts val="0"/>
                        </a:spcAft>
                        <a:buFont typeface="Arial" panose="020B0604020202020204" pitchFamily="34" charset="0"/>
                        <a:buNone/>
                      </a:pPr>
                      <a:r>
                        <a:rPr lang="en-US" sz="1100" b="0" dirty="0">
                          <a:effectLst/>
                          <a:latin typeface="Century Gothic" panose="020B0502020202020204" pitchFamily="34" charset="0"/>
                          <a:ea typeface="Calibri" panose="020F0502020204030204" pitchFamily="34" charset="0"/>
                          <a:cs typeface="Times New Roman" panose="02020603050405020304" pitchFamily="18" charset="0"/>
                        </a:rPr>
                        <a:t>Measure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361046">
                <a:tc>
                  <a:txBody>
                    <a:bodyPr/>
                    <a:lstStyle/>
                    <a:p>
                      <a:pPr marL="0" marR="0" indent="0">
                        <a:lnSpc>
                          <a:spcPct val="107000"/>
                        </a:lnSpc>
                        <a:spcBef>
                          <a:spcPts val="0"/>
                        </a:spcBef>
                        <a:spcAft>
                          <a:spcPts val="0"/>
                        </a:spcAft>
                        <a:buFont typeface="Arial" panose="020B0604020202020204" pitchFamily="34" charset="0"/>
                        <a:buNone/>
                      </a:pPr>
                      <a:r>
                        <a:rPr lang="en-US" sz="1100" b="0" dirty="0">
                          <a:effectLst/>
                          <a:latin typeface="Century Gothic" panose="020B0502020202020204" pitchFamily="34" charset="0"/>
                          <a:ea typeface="Calibri" panose="020F0502020204030204" pitchFamily="34" charset="0"/>
                          <a:cs typeface="Times New Roman" panose="02020603050405020304" pitchFamily="18" charset="0"/>
                        </a:rPr>
                        <a:t>Analyze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361046">
                <a:tc>
                  <a:txBody>
                    <a:bodyPr/>
                    <a:lstStyle/>
                    <a:p>
                      <a:pPr marL="0" marR="0" indent="0">
                        <a:lnSpc>
                          <a:spcPct val="107000"/>
                        </a:lnSpc>
                        <a:spcBef>
                          <a:spcPts val="0"/>
                        </a:spcBef>
                        <a:spcAft>
                          <a:spcPts val="0"/>
                        </a:spcAft>
                        <a:buFont typeface="Arial" panose="020B0604020202020204" pitchFamily="34" charset="0"/>
                        <a:buNone/>
                      </a:pPr>
                      <a:r>
                        <a:rPr lang="en-US" sz="1100" b="0" dirty="0">
                          <a:effectLst/>
                          <a:latin typeface="Century Gothic" panose="020B0502020202020204" pitchFamily="34" charset="0"/>
                          <a:ea typeface="Calibri" panose="020F0502020204030204" pitchFamily="34" charset="0"/>
                          <a:cs typeface="Times New Roman" panose="02020603050405020304" pitchFamily="18" charset="0"/>
                        </a:rPr>
                        <a:t>Improve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361046">
                <a:tc>
                  <a:txBody>
                    <a:bodyPr/>
                    <a:lstStyle/>
                    <a:p>
                      <a:pPr marL="0" marR="0" indent="0">
                        <a:lnSpc>
                          <a:spcPct val="107000"/>
                        </a:lnSpc>
                        <a:spcBef>
                          <a:spcPts val="0"/>
                        </a:spcBef>
                        <a:spcAft>
                          <a:spcPts val="0"/>
                        </a:spcAft>
                        <a:buFont typeface="Arial" panose="020B0604020202020204" pitchFamily="34" charset="0"/>
                        <a:buNone/>
                      </a:pPr>
                      <a:r>
                        <a:rPr lang="en-US" sz="1100" b="0" dirty="0">
                          <a:effectLst/>
                          <a:latin typeface="Century Gothic" panose="020B0502020202020204" pitchFamily="34" charset="0"/>
                          <a:ea typeface="Calibri" panose="020F0502020204030204" pitchFamily="34" charset="0"/>
                          <a:cs typeface="Times New Roman" panose="02020603050405020304" pitchFamily="18" charset="0"/>
                        </a:rPr>
                        <a:t>Control</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graphicFrame>
        <p:nvGraphicFramePr>
          <p:cNvPr id="12" name="Table 11">
            <a:extLst>
              <a:ext uri="{FF2B5EF4-FFF2-40B4-BE49-F238E27FC236}">
                <a16:creationId xmlns:a16="http://schemas.microsoft.com/office/drawing/2014/main" id="{0FC3B96E-2C23-BAD6-8266-BAD22DC6923D}"/>
              </a:ext>
            </a:extLst>
          </p:cNvPr>
          <p:cNvGraphicFramePr>
            <a:graphicFrameLocks noGrp="1"/>
          </p:cNvGraphicFramePr>
          <p:nvPr>
            <p:extLst>
              <p:ext uri="{D42A27DB-BD31-4B8C-83A1-F6EECF244321}">
                <p14:modId xmlns:p14="http://schemas.microsoft.com/office/powerpoint/2010/main" val="295040556"/>
              </p:ext>
            </p:extLst>
          </p:nvPr>
        </p:nvGraphicFramePr>
        <p:xfrm>
          <a:off x="6276975" y="3609977"/>
          <a:ext cx="5457826" cy="2676525"/>
        </p:xfrm>
        <a:graphic>
          <a:graphicData uri="http://schemas.openxmlformats.org/drawingml/2006/table">
            <a:tbl>
              <a:tblPr firstRow="1" firstCol="1" bandRow="1"/>
              <a:tblGrid>
                <a:gridCol w="1485900">
                  <a:extLst>
                    <a:ext uri="{9D8B030D-6E8A-4147-A177-3AD203B41FA5}">
                      <a16:colId xmlns:a16="http://schemas.microsoft.com/office/drawing/2014/main" val="506917477"/>
                    </a:ext>
                  </a:extLst>
                </a:gridCol>
                <a:gridCol w="1485900">
                  <a:extLst>
                    <a:ext uri="{9D8B030D-6E8A-4147-A177-3AD203B41FA5}">
                      <a16:colId xmlns:a16="http://schemas.microsoft.com/office/drawing/2014/main" val="32713809"/>
                    </a:ext>
                  </a:extLst>
                </a:gridCol>
                <a:gridCol w="1485900">
                  <a:extLst>
                    <a:ext uri="{9D8B030D-6E8A-4147-A177-3AD203B41FA5}">
                      <a16:colId xmlns:a16="http://schemas.microsoft.com/office/drawing/2014/main" val="2549715731"/>
                    </a:ext>
                  </a:extLst>
                </a:gridCol>
                <a:gridCol w="1000126">
                  <a:extLst>
                    <a:ext uri="{9D8B030D-6E8A-4147-A177-3AD203B41FA5}">
                      <a16:colId xmlns:a16="http://schemas.microsoft.com/office/drawing/2014/main" val="2405124328"/>
                    </a:ext>
                  </a:extLst>
                </a:gridCol>
              </a:tblGrid>
              <a:tr h="244845">
                <a:tc gridSpan="4">
                  <a:txBody>
                    <a:bodyPr/>
                    <a:lstStyle/>
                    <a:p>
                      <a:pPr marL="0" marR="0" algn="ctr">
                        <a:lnSpc>
                          <a:spcPct val="107000"/>
                        </a:lnSpc>
                        <a:spcBef>
                          <a:spcPts val="0"/>
                        </a:spcBef>
                        <a:spcAft>
                          <a:spcPts val="0"/>
                        </a:spcAft>
                      </a:pPr>
                      <a:r>
                        <a:rPr lang="en-US"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Timeline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8514"/>
                  </a:ext>
                </a:extLst>
              </a:tr>
              <a:tr h="405280">
                <a:tc>
                  <a:txBody>
                    <a:bodyPr/>
                    <a:lstStyle/>
                    <a:p>
                      <a:pPr marL="0" marR="0" indent="0" algn="ctr">
                        <a:lnSpc>
                          <a:spcPct val="107000"/>
                        </a:lnSpc>
                        <a:spcBef>
                          <a:spcPts val="0"/>
                        </a:spcBef>
                        <a:spcAft>
                          <a:spcPts val="0"/>
                        </a:spcAft>
                        <a:buFont typeface="Arial" panose="020B0604020202020204" pitchFamily="34" charset="0"/>
                        <a:buNone/>
                      </a:pPr>
                      <a:r>
                        <a:rPr lang="en-US" sz="11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Position</a:t>
                      </a:r>
                      <a:endParaRPr lang="en-US" sz="11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Person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Title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100" b="1" dirty="0">
                          <a:effectLst/>
                          <a:latin typeface="Century Gothic" panose="020B0502020202020204" pitchFamily="34" charset="0"/>
                          <a:ea typeface="Calibri" panose="020F0502020204030204" pitchFamily="34" charset="0"/>
                          <a:cs typeface="Times New Roman" panose="02020603050405020304" pitchFamily="18" charset="0"/>
                        </a:rPr>
                        <a:t> % of Time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405280">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29554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139552" y="0"/>
            <a:ext cx="7912896" cy="990600"/>
          </a:xfrm>
        </p:spPr>
        <p:txBody>
          <a:bodyPr>
            <a:normAutofit/>
          </a:bodyPr>
          <a:lstStyle/>
          <a:p>
            <a:pPr algn="ctr"/>
            <a:r>
              <a:rPr lang="en-US" sz="4000" b="1" dirty="0">
                <a:latin typeface="Century Gothic" panose="020B0502020202020204" pitchFamily="34" charset="0"/>
              </a:rPr>
              <a:t>Voice of the Customer (VOC)</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1642740746"/>
              </p:ext>
            </p:extLst>
          </p:nvPr>
        </p:nvGraphicFramePr>
        <p:xfrm>
          <a:off x="647700" y="1047750"/>
          <a:ext cx="10896600" cy="4966188"/>
        </p:xfrm>
        <a:graphic>
          <a:graphicData uri="http://schemas.openxmlformats.org/drawingml/2006/table">
            <a:tbl>
              <a:tblPr firstRow="1" firstCol="1" bandRow="1"/>
              <a:tblGrid>
                <a:gridCol w="3632200">
                  <a:extLst>
                    <a:ext uri="{9D8B030D-6E8A-4147-A177-3AD203B41FA5}">
                      <a16:colId xmlns:a16="http://schemas.microsoft.com/office/drawing/2014/main" val="506917477"/>
                    </a:ext>
                  </a:extLst>
                </a:gridCol>
                <a:gridCol w="3632200">
                  <a:extLst>
                    <a:ext uri="{9D8B030D-6E8A-4147-A177-3AD203B41FA5}">
                      <a16:colId xmlns:a16="http://schemas.microsoft.com/office/drawing/2014/main" val="32713809"/>
                    </a:ext>
                  </a:extLst>
                </a:gridCol>
                <a:gridCol w="3632200">
                  <a:extLst>
                    <a:ext uri="{9D8B030D-6E8A-4147-A177-3AD203B41FA5}">
                      <a16:colId xmlns:a16="http://schemas.microsoft.com/office/drawing/2014/main" val="2405124328"/>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Customer Requirements</a:t>
                      </a:r>
                      <a:endParaRPr lang="en-US"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Survey / Interview Data</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Voice of the Customer Analysis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270461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7C4534D1-4938-F53A-ED02-6FCAF95B484C}"/>
              </a:ext>
            </a:extLst>
          </p:cNvPr>
          <p:cNvGraphicFramePr>
            <a:graphicFrameLocks noGrp="1"/>
          </p:cNvGraphicFramePr>
          <p:nvPr>
            <p:extLst>
              <p:ext uri="{D42A27DB-BD31-4B8C-83A1-F6EECF244321}">
                <p14:modId xmlns:p14="http://schemas.microsoft.com/office/powerpoint/2010/main" val="1076953495"/>
              </p:ext>
            </p:extLst>
          </p:nvPr>
        </p:nvGraphicFramePr>
        <p:xfrm>
          <a:off x="1254647" y="933245"/>
          <a:ext cx="9664868" cy="424952"/>
        </p:xfrm>
        <a:graphic>
          <a:graphicData uri="http://schemas.openxmlformats.org/drawingml/2006/table">
            <a:tbl>
              <a:tblPr>
                <a:tableStyleId>{5C22544A-7EE6-4342-B048-85BDC9FD1C3A}</a:tableStyleId>
              </a:tblPr>
              <a:tblGrid>
                <a:gridCol w="9664868">
                  <a:extLst>
                    <a:ext uri="{9D8B030D-6E8A-4147-A177-3AD203B41FA5}">
                      <a16:colId xmlns:a16="http://schemas.microsoft.com/office/drawing/2014/main" val="1975801559"/>
                    </a:ext>
                  </a:extLst>
                </a:gridCol>
              </a:tblGrid>
              <a:tr h="424952">
                <a:tc>
                  <a:txBody>
                    <a:bodyPr/>
                    <a:lstStyle/>
                    <a:p>
                      <a:pPr algn="l" fontAlgn="ctr"/>
                      <a:r>
                        <a:rPr lang="en-US" sz="1800" u="none" strike="noStrike" dirty="0">
                          <a:effectLst/>
                          <a:latin typeface="Century Gothic" panose="020B0502020202020204" pitchFamily="34" charset="0"/>
                        </a:rPr>
                        <a:t>Process Title</a:t>
                      </a: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06890580"/>
                  </a:ext>
                </a:extLst>
              </a:tr>
            </a:tbl>
          </a:graphicData>
        </a:graphic>
      </p:graphicFrame>
      <p:graphicFrame>
        <p:nvGraphicFramePr>
          <p:cNvPr id="17" name="Table 16">
            <a:extLst>
              <a:ext uri="{FF2B5EF4-FFF2-40B4-BE49-F238E27FC236}">
                <a16:creationId xmlns:a16="http://schemas.microsoft.com/office/drawing/2014/main" id="{1C87DC5D-0D2E-B7B4-CEB2-4ECC999D84C8}"/>
              </a:ext>
            </a:extLst>
          </p:cNvPr>
          <p:cNvGraphicFramePr>
            <a:graphicFrameLocks noGrp="1"/>
          </p:cNvGraphicFramePr>
          <p:nvPr>
            <p:extLst>
              <p:ext uri="{D42A27DB-BD31-4B8C-83A1-F6EECF244321}">
                <p14:modId xmlns:p14="http://schemas.microsoft.com/office/powerpoint/2010/main" val="414178353"/>
              </p:ext>
            </p:extLst>
          </p:nvPr>
        </p:nvGraphicFramePr>
        <p:xfrm>
          <a:off x="1263569" y="1473202"/>
          <a:ext cx="9647025" cy="4924894"/>
        </p:xfrm>
        <a:graphic>
          <a:graphicData uri="http://schemas.openxmlformats.org/drawingml/2006/table">
            <a:tbl>
              <a:tblPr>
                <a:tableStyleId>{5C22544A-7EE6-4342-B048-85BDC9FD1C3A}</a:tableStyleId>
              </a:tblPr>
              <a:tblGrid>
                <a:gridCol w="1929405">
                  <a:extLst>
                    <a:ext uri="{9D8B030D-6E8A-4147-A177-3AD203B41FA5}">
                      <a16:colId xmlns:a16="http://schemas.microsoft.com/office/drawing/2014/main" val="2573400681"/>
                    </a:ext>
                  </a:extLst>
                </a:gridCol>
                <a:gridCol w="1929405">
                  <a:extLst>
                    <a:ext uri="{9D8B030D-6E8A-4147-A177-3AD203B41FA5}">
                      <a16:colId xmlns:a16="http://schemas.microsoft.com/office/drawing/2014/main" val="1497378630"/>
                    </a:ext>
                  </a:extLst>
                </a:gridCol>
                <a:gridCol w="1929405">
                  <a:extLst>
                    <a:ext uri="{9D8B030D-6E8A-4147-A177-3AD203B41FA5}">
                      <a16:colId xmlns:a16="http://schemas.microsoft.com/office/drawing/2014/main" val="493523356"/>
                    </a:ext>
                  </a:extLst>
                </a:gridCol>
                <a:gridCol w="1929405">
                  <a:extLst>
                    <a:ext uri="{9D8B030D-6E8A-4147-A177-3AD203B41FA5}">
                      <a16:colId xmlns:a16="http://schemas.microsoft.com/office/drawing/2014/main" val="1106842569"/>
                    </a:ext>
                  </a:extLst>
                </a:gridCol>
                <a:gridCol w="1929405">
                  <a:extLst>
                    <a:ext uri="{9D8B030D-6E8A-4147-A177-3AD203B41FA5}">
                      <a16:colId xmlns:a16="http://schemas.microsoft.com/office/drawing/2014/main" val="2962152006"/>
                    </a:ext>
                  </a:extLst>
                </a:gridCol>
              </a:tblGrid>
              <a:tr h="967504">
                <a:tc>
                  <a:txBody>
                    <a:bodyPr/>
                    <a:lstStyle/>
                    <a:p>
                      <a:pPr algn="ctr" fontAlgn="b"/>
                      <a:r>
                        <a:rPr lang="en-US" sz="6000" b="1" u="none" strike="noStrike" dirty="0">
                          <a:effectLst/>
                          <a:latin typeface="Century Gothic" panose="020B0502020202020204" pitchFamily="34" charset="0"/>
                        </a:rPr>
                        <a:t> S</a:t>
                      </a:r>
                      <a:endParaRPr lang="en-US" sz="6600" b="1"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AEAF6"/>
                    </a:solidFill>
                  </a:tcPr>
                </a:tc>
                <a:tc>
                  <a:txBody>
                    <a:bodyPr/>
                    <a:lstStyle/>
                    <a:p>
                      <a:pPr algn="ctr" fontAlgn="b"/>
                      <a:r>
                        <a:rPr lang="en-US" sz="6000" b="1" u="none" strike="noStrike" dirty="0">
                          <a:effectLst/>
                          <a:latin typeface="Century Gothic" panose="020B0502020202020204" pitchFamily="34" charset="0"/>
                        </a:rPr>
                        <a:t> I</a:t>
                      </a:r>
                      <a:endParaRPr lang="en-US" sz="6600" b="1"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7EC4CF"/>
                    </a:solidFill>
                  </a:tcPr>
                </a:tc>
                <a:tc>
                  <a:txBody>
                    <a:bodyPr/>
                    <a:lstStyle/>
                    <a:p>
                      <a:pPr algn="ctr" fontAlgn="b"/>
                      <a:r>
                        <a:rPr lang="en-US" sz="6000" b="1" u="none" strike="noStrike" dirty="0">
                          <a:effectLst/>
                          <a:latin typeface="Century Gothic" panose="020B0502020202020204" pitchFamily="34" charset="0"/>
                        </a:rPr>
                        <a:t>P</a:t>
                      </a:r>
                      <a:endParaRPr lang="en-US" sz="6600" b="1"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9CADCE"/>
                    </a:solidFill>
                  </a:tcPr>
                </a:tc>
                <a:tc>
                  <a:txBody>
                    <a:bodyPr/>
                    <a:lstStyle/>
                    <a:p>
                      <a:pPr algn="ctr" fontAlgn="b"/>
                      <a:r>
                        <a:rPr lang="en-US" sz="6000" b="1" u="none" strike="noStrike" dirty="0">
                          <a:effectLst/>
                          <a:latin typeface="Century Gothic" panose="020B0502020202020204" pitchFamily="34" charset="0"/>
                        </a:rPr>
                        <a:t>O</a:t>
                      </a:r>
                      <a:endParaRPr lang="en-US" sz="6600" b="1"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1CFE2"/>
                    </a:solidFill>
                  </a:tcPr>
                </a:tc>
                <a:tc>
                  <a:txBody>
                    <a:bodyPr/>
                    <a:lstStyle/>
                    <a:p>
                      <a:pPr algn="ctr" fontAlgn="b"/>
                      <a:r>
                        <a:rPr lang="en-US" sz="6000" b="1" u="none" strike="noStrike" dirty="0">
                          <a:effectLst/>
                          <a:latin typeface="Century Gothic" panose="020B0502020202020204" pitchFamily="34" charset="0"/>
                        </a:rPr>
                        <a:t>C</a:t>
                      </a:r>
                      <a:endParaRPr lang="en-US" sz="6600" b="1"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596165000"/>
                  </a:ext>
                </a:extLst>
              </a:tr>
              <a:tr h="365760">
                <a:tc>
                  <a:txBody>
                    <a:bodyPr/>
                    <a:lstStyle/>
                    <a:p>
                      <a:pPr algn="ctr" fontAlgn="ctr"/>
                      <a:r>
                        <a:rPr lang="en-US" sz="2000" u="none" strike="noStrike" dirty="0">
                          <a:effectLst/>
                          <a:latin typeface="Century Gothic" panose="020B0502020202020204" pitchFamily="34" charset="0"/>
                        </a:rPr>
                        <a:t>SUPPLIERS</a:t>
                      </a: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ctr" fontAlgn="ctr"/>
                      <a:r>
                        <a:rPr lang="en-US" sz="2000" u="none" strike="noStrike" dirty="0">
                          <a:effectLst/>
                          <a:latin typeface="Century Gothic" panose="020B0502020202020204" pitchFamily="34" charset="0"/>
                        </a:rPr>
                        <a:t>INPUT</a:t>
                      </a: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ctr" fontAlgn="ctr"/>
                      <a:r>
                        <a:rPr lang="en-US" sz="2000" u="none" strike="noStrike" dirty="0">
                          <a:effectLst/>
                          <a:latin typeface="Century Gothic" panose="020B0502020202020204" pitchFamily="34" charset="0"/>
                        </a:rPr>
                        <a:t>PROCESS</a:t>
                      </a: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ctr" fontAlgn="ctr"/>
                      <a:r>
                        <a:rPr lang="en-US" sz="2000" u="none" strike="noStrike" dirty="0">
                          <a:effectLst/>
                          <a:latin typeface="Century Gothic" panose="020B0502020202020204" pitchFamily="34" charset="0"/>
                        </a:rPr>
                        <a:t>OUTPUT</a:t>
                      </a: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ctr" fontAlgn="ctr"/>
                      <a:r>
                        <a:rPr lang="en-US" sz="2000" u="none" strike="noStrike" dirty="0">
                          <a:effectLst/>
                          <a:latin typeface="Century Gothic" panose="020B0502020202020204" pitchFamily="34" charset="0"/>
                        </a:rPr>
                        <a:t>CUSTOMER</a:t>
                      </a: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935210863"/>
                  </a:ext>
                </a:extLst>
              </a:tr>
              <a:tr h="515815">
                <a:tc>
                  <a:txBody>
                    <a:bodyPr/>
                    <a:lstStyle/>
                    <a:p>
                      <a:pPr algn="ctr" fontAlgn="ctr"/>
                      <a:r>
                        <a:rPr lang="en-US" sz="1100" u="none" strike="noStrike" dirty="0">
                          <a:effectLst/>
                          <a:latin typeface="Century Gothic" panose="020B0502020202020204" pitchFamily="34" charset="0"/>
                        </a:rPr>
                        <a:t>who is providing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input to a process</a:t>
                      </a:r>
                      <a:endParaRPr lang="en-US" sz="11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ctr" fontAlgn="ctr"/>
                      <a:r>
                        <a:rPr lang="en-US" sz="1100" u="none" strike="noStrike" dirty="0">
                          <a:effectLst/>
                          <a:latin typeface="Century Gothic" panose="020B0502020202020204" pitchFamily="34" charset="0"/>
                        </a:rPr>
                        <a:t>resource provided by supplier for incorporation to process</a:t>
                      </a:r>
                      <a:endParaRPr lang="en-US" sz="11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ctr" fontAlgn="ctr"/>
                      <a:r>
                        <a:rPr lang="en-US" sz="1100" u="none" strike="noStrike" dirty="0">
                          <a:effectLst/>
                          <a:latin typeface="Century Gothic" panose="020B0502020202020204" pitchFamily="34" charset="0"/>
                        </a:rPr>
                        <a:t>steps taken to convert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input to output</a:t>
                      </a:r>
                      <a:endParaRPr lang="en-US" sz="11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ctr" fontAlgn="ctr"/>
                      <a:r>
                        <a:rPr lang="en-US" sz="1100" u="none" strike="noStrike" dirty="0">
                          <a:effectLst/>
                          <a:latin typeface="Century Gothic" panose="020B0502020202020204" pitchFamily="34" charset="0"/>
                        </a:rPr>
                        <a:t>resource resulting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from process</a:t>
                      </a:r>
                      <a:endParaRPr lang="en-US" sz="11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ctr" fontAlgn="ctr"/>
                      <a:r>
                        <a:rPr lang="en-US" sz="1100" u="none" strike="noStrike" dirty="0">
                          <a:effectLst/>
                          <a:latin typeface="Century Gothic" panose="020B0502020202020204" pitchFamily="34" charset="0"/>
                        </a:rPr>
                        <a:t>receiver of newly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created output</a:t>
                      </a:r>
                      <a:endParaRPr lang="en-US" sz="11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1200707619"/>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63545883"/>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5592786"/>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05936381"/>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63662114"/>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4290076"/>
                  </a:ext>
                </a:extLst>
              </a:tr>
              <a:tr h="294209">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37333816"/>
                  </a:ext>
                </a:extLst>
              </a:tr>
              <a:tr h="294209">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14741324"/>
                  </a:ext>
                </a:extLst>
              </a:tr>
              <a:tr h="343877">
                <a:tc>
                  <a:txBody>
                    <a:bodyPr/>
                    <a:lstStyle/>
                    <a:p>
                      <a:pPr algn="l" fontAlgn="ctr"/>
                      <a:r>
                        <a:rPr lang="en-US" sz="1100" u="none" strike="noStrike" dirty="0">
                          <a:effectLst/>
                          <a:latin typeface="Century Gothic" panose="020B0502020202020204" pitchFamily="34" charset="0"/>
                        </a:rPr>
                        <a:t>Suppliers</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Customer Requirements</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l" fontAlgn="ctr"/>
                      <a:r>
                        <a:rPr lang="en-US" sz="1100" u="none" strike="noStrike" dirty="0">
                          <a:effectLst/>
                          <a:latin typeface="Century Gothic" panose="020B0502020202020204" pitchFamily="34" charset="0"/>
                        </a:rPr>
                        <a:t>Input</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Customer Requirements</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l" fontAlgn="ctr"/>
                      <a:r>
                        <a:rPr lang="en-US" sz="1100" u="none" strike="noStrike" dirty="0">
                          <a:effectLst/>
                          <a:latin typeface="Century Gothic" panose="020B0502020202020204" pitchFamily="34" charset="0"/>
                        </a:rPr>
                        <a:t>Process</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Customer Requirements</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l" fontAlgn="ctr"/>
                      <a:r>
                        <a:rPr lang="en-US" sz="1100" u="none" strike="noStrike" dirty="0">
                          <a:effectLst/>
                          <a:latin typeface="Century Gothic" panose="020B0502020202020204" pitchFamily="34" charset="0"/>
                        </a:rPr>
                        <a:t>Output</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Customer Requirements</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l" fontAlgn="ctr"/>
                      <a:r>
                        <a:rPr lang="en-US" sz="1100" u="none" strike="noStrike" dirty="0">
                          <a:effectLst/>
                          <a:latin typeface="Century Gothic" panose="020B0502020202020204" pitchFamily="34" charset="0"/>
                        </a:rPr>
                        <a:t>Customer</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Customer Requirements</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1960811303"/>
                  </a:ext>
                </a:extLst>
              </a:tr>
              <a:tr h="672475">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7010753"/>
                  </a:ext>
                </a:extLst>
              </a:tr>
            </a:tbl>
          </a:graphicData>
        </a:graphic>
      </p:graphicFrame>
      <p:sp>
        <p:nvSpPr>
          <p:cNvPr id="23" name="Title 1">
            <a:extLst>
              <a:ext uri="{FF2B5EF4-FFF2-40B4-BE49-F238E27FC236}">
                <a16:creationId xmlns:a16="http://schemas.microsoft.com/office/drawing/2014/main" id="{9E6A2482-E7D2-60E0-4446-08B4848D7B06}"/>
              </a:ext>
            </a:extLst>
          </p:cNvPr>
          <p:cNvSpPr>
            <a:spLocks noGrp="1"/>
          </p:cNvSpPr>
          <p:nvPr>
            <p:ph type="title"/>
          </p:nvPr>
        </p:nvSpPr>
        <p:spPr>
          <a:xfrm>
            <a:off x="4974434" y="1"/>
            <a:ext cx="2243133" cy="990600"/>
          </a:xfrm>
        </p:spPr>
        <p:txBody>
          <a:bodyPr>
            <a:normAutofit/>
          </a:bodyPr>
          <a:lstStyle/>
          <a:p>
            <a:pPr algn="ctr"/>
            <a:r>
              <a:rPr lang="en-US" sz="4000" b="1" dirty="0">
                <a:latin typeface="Century Gothic" panose="020B0502020202020204" pitchFamily="34" charset="0"/>
              </a:rPr>
              <a:t>SIPOC</a:t>
            </a:r>
          </a:p>
        </p:txBody>
      </p:sp>
    </p:spTree>
    <p:extLst>
      <p:ext uri="{BB962C8B-B14F-4D97-AF65-F5344CB8AC3E}">
        <p14:creationId xmlns:p14="http://schemas.microsoft.com/office/powerpoint/2010/main" val="2930169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3212041" y="1"/>
            <a:ext cx="5767918" cy="990600"/>
          </a:xfrm>
        </p:spPr>
        <p:txBody>
          <a:bodyPr>
            <a:normAutofit fontScale="90000"/>
          </a:bodyPr>
          <a:lstStyle/>
          <a:p>
            <a:pPr algn="ctr"/>
            <a:r>
              <a:rPr lang="en-US" b="1" dirty="0">
                <a:latin typeface="Century Gothic" panose="020B0502020202020204" pitchFamily="34" charset="0"/>
              </a:rPr>
              <a:t>Detailed Process Map</a:t>
            </a:r>
            <a:br>
              <a:rPr lang="en-US" b="1" dirty="0">
                <a:latin typeface="Century Gothic" panose="020B0502020202020204" pitchFamily="34" charset="0"/>
              </a:rPr>
            </a:br>
            <a:r>
              <a:rPr lang="en-US"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Overview of the current process flow</a:t>
            </a:r>
            <a:endParaRPr lang="en-US" b="1" dirty="0">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2888020421"/>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endParaRPr lang="en-US" sz="36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57122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747241"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075656"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21" name="Straight Arrow Connector 20">
            <a:extLst>
              <a:ext uri="{FF2B5EF4-FFF2-40B4-BE49-F238E27FC236}">
                <a16:creationId xmlns:a16="http://schemas.microsoft.com/office/drawing/2014/main" id="{73921D17-7EFC-5DDD-A94C-1C4B4C8822B1}"/>
              </a:ext>
            </a:extLst>
          </p:cNvPr>
          <p:cNvCxnSpPr>
            <a:cxnSpLocks/>
            <a:stCxn id="7" idx="3"/>
            <a:endCxn id="14" idx="1"/>
          </p:cNvCxnSpPr>
          <p:nvPr/>
        </p:nvCxnSpPr>
        <p:spPr>
          <a:xfrm>
            <a:off x="2306972" y="1707443"/>
            <a:ext cx="26425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586292" y="1707443"/>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Connector: Elbow 27">
            <a:extLst>
              <a:ext uri="{FF2B5EF4-FFF2-40B4-BE49-F238E27FC236}">
                <a16:creationId xmlns:a16="http://schemas.microsoft.com/office/drawing/2014/main" id="{5D7328E0-F4F4-E328-D642-8D63870F6845}"/>
              </a:ext>
            </a:extLst>
          </p:cNvPr>
          <p:cNvCxnSpPr>
            <a:cxnSpLocks/>
            <a:stCxn id="15" idx="3"/>
            <a:endCxn id="16" idx="1"/>
          </p:cNvCxnSpPr>
          <p:nvPr/>
        </p:nvCxnSpPr>
        <p:spPr>
          <a:xfrm>
            <a:off x="4762309" y="1707443"/>
            <a:ext cx="313347" cy="1064255"/>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a:off x="6090724" y="2771698"/>
            <a:ext cx="261139"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entury Gothic" panose="020B0502020202020204" pitchFamily="34" charset="0"/>
              </a:rPr>
              <a:t>Text</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631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75705DE-9425-0352-D6F0-4DD1D4A16A5D}"/>
              </a:ext>
            </a:extLst>
          </p:cNvPr>
          <p:cNvGrpSpPr/>
          <p:nvPr/>
        </p:nvGrpSpPr>
        <p:grpSpPr>
          <a:xfrm>
            <a:off x="2506753" y="1685837"/>
            <a:ext cx="7178494" cy="3517108"/>
            <a:chOff x="3065363" y="1775925"/>
            <a:chExt cx="7178495"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3" y="4061925"/>
              <a:ext cx="7178495" cy="1231106"/>
            </a:xfrm>
            <a:prstGeom prst="rect">
              <a:avLst/>
            </a:prstGeom>
            <a:noFill/>
          </p:spPr>
          <p:txBody>
            <a:bodyPr wrap="none" rtlCol="0">
              <a:spAutoFit/>
            </a:bodyPr>
            <a:lstStyle/>
            <a:p>
              <a:r>
                <a:rPr lang="en-US" sz="7200" b="1" dirty="0">
                  <a:latin typeface="Century Gothic" panose="020B0502020202020204" pitchFamily="34" charset="0"/>
                </a:rPr>
                <a:t>Measure Phase</a:t>
              </a:r>
            </a:p>
          </p:txBody>
        </p:sp>
        <p:pic>
          <p:nvPicPr>
            <p:cNvPr id="7" name="Graphic 6" descr="Ruler with solid fill">
              <a:extLst>
                <a:ext uri="{FF2B5EF4-FFF2-40B4-BE49-F238E27FC236}">
                  <a16:creationId xmlns:a16="http://schemas.microsoft.com/office/drawing/2014/main" id="{B2F44A0F-7A29-3456-AE7F-2B6303E1212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28291" y="1775925"/>
              <a:ext cx="2286000" cy="2286000"/>
            </a:xfrm>
            <a:prstGeom prst="rect">
              <a:avLst/>
            </a:prstGeom>
          </p:spPr>
        </p:pic>
      </p:grpSp>
    </p:spTree>
    <p:extLst>
      <p:ext uri="{BB962C8B-B14F-4D97-AF65-F5344CB8AC3E}">
        <p14:creationId xmlns:p14="http://schemas.microsoft.com/office/powerpoint/2010/main" val="404186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3453471" y="0"/>
            <a:ext cx="5285059" cy="990600"/>
          </a:xfrm>
        </p:spPr>
        <p:txBody>
          <a:bodyPr>
            <a:normAutofit/>
          </a:bodyPr>
          <a:lstStyle/>
          <a:p>
            <a:pPr algn="ctr"/>
            <a:r>
              <a:rPr lang="en-US" sz="4000" b="1" dirty="0">
                <a:latin typeface="Century Gothic" panose="020B0502020202020204" pitchFamily="34" charset="0"/>
              </a:rPr>
              <a:t>Data Collection Plan</a:t>
            </a:r>
            <a:endParaRPr lang="en-US" sz="3200" b="1" dirty="0">
              <a:latin typeface="Century Gothic" panose="020B0502020202020204" pitchFamily="34" charset="0"/>
            </a:endParaRP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4195046744"/>
              </p:ext>
            </p:extLst>
          </p:nvPr>
        </p:nvGraphicFramePr>
        <p:xfrm>
          <a:off x="647700" y="1076325"/>
          <a:ext cx="10896600" cy="4966188"/>
        </p:xfrm>
        <a:graphic>
          <a:graphicData uri="http://schemas.openxmlformats.org/drawingml/2006/table">
            <a:tbl>
              <a:tblPr firstRow="1" firstCol="1" bandRow="1"/>
              <a:tblGrid>
                <a:gridCol w="2724150">
                  <a:extLst>
                    <a:ext uri="{9D8B030D-6E8A-4147-A177-3AD203B41FA5}">
                      <a16:colId xmlns:a16="http://schemas.microsoft.com/office/drawing/2014/main" val="506917477"/>
                    </a:ext>
                  </a:extLst>
                </a:gridCol>
                <a:gridCol w="2724150">
                  <a:extLst>
                    <a:ext uri="{9D8B030D-6E8A-4147-A177-3AD203B41FA5}">
                      <a16:colId xmlns:a16="http://schemas.microsoft.com/office/drawing/2014/main" val="32713809"/>
                    </a:ext>
                  </a:extLst>
                </a:gridCol>
                <a:gridCol w="2724150">
                  <a:extLst>
                    <a:ext uri="{9D8B030D-6E8A-4147-A177-3AD203B41FA5}">
                      <a16:colId xmlns:a16="http://schemas.microsoft.com/office/drawing/2014/main" val="2405124328"/>
                    </a:ext>
                  </a:extLst>
                </a:gridCol>
                <a:gridCol w="2724150">
                  <a:extLst>
                    <a:ext uri="{9D8B030D-6E8A-4147-A177-3AD203B41FA5}">
                      <a16:colId xmlns:a16="http://schemas.microsoft.com/office/drawing/2014/main" val="1003869103"/>
                    </a:ext>
                  </a:extLst>
                </a:gridCol>
              </a:tblGrid>
              <a:tr h="352425">
                <a:tc>
                  <a:txBody>
                    <a:bodyPr/>
                    <a:lstStyle/>
                    <a:p>
                      <a:pPr marL="0" marR="0" indent="0" algn="ctr">
                        <a:lnSpc>
                          <a:spcPct val="107000"/>
                        </a:lnSpc>
                        <a:spcBef>
                          <a:spcPts val="0"/>
                        </a:spcBef>
                        <a:spcAft>
                          <a:spcPts val="0"/>
                        </a:spcAft>
                        <a:buFont typeface="Arial" panose="020B0604020202020204" pitchFamily="34" charset="0"/>
                        <a:buNone/>
                      </a:pPr>
                      <a:r>
                        <a:rPr lang="en-US"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Performance Measure</a:t>
                      </a:r>
                      <a:endParaRPr lang="en-US" sz="14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Operational Definitions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Who Will Collect Data?</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a:lnSpc>
                          <a:spcPct val="107000"/>
                        </a:lnSpc>
                        <a:spcBef>
                          <a:spcPts val="0"/>
                        </a:spcBef>
                        <a:spcAft>
                          <a:spcPts val="0"/>
                        </a:spcAft>
                        <a:buFont typeface="Arial" panose="020B0604020202020204" pitchFamily="34" charset="0"/>
                        <a:buNone/>
                      </a:pPr>
                      <a:r>
                        <a:rPr lang="en-US" sz="1400" b="1" dirty="0">
                          <a:effectLst/>
                          <a:latin typeface="Century Gothic" panose="020B0502020202020204" pitchFamily="34" charset="0"/>
                          <a:ea typeface="Calibri" panose="020F0502020204030204" pitchFamily="34" charset="0"/>
                          <a:cs typeface="Times New Roman" panose="02020603050405020304" pitchFamily="18" charset="0"/>
                        </a:rPr>
                        <a:t>When and Where?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74247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3212041" y="1"/>
            <a:ext cx="5767918" cy="990600"/>
          </a:xfrm>
        </p:spPr>
        <p:txBody>
          <a:bodyPr>
            <a:normAutofit fontScale="90000"/>
          </a:bodyPr>
          <a:lstStyle/>
          <a:p>
            <a:pPr algn="ctr"/>
            <a:r>
              <a:rPr lang="en-US" b="1" dirty="0">
                <a:latin typeface="Century Gothic" panose="020B0502020202020204" pitchFamily="34" charset="0"/>
              </a:rPr>
              <a:t>Baseline Performance</a:t>
            </a:r>
            <a:br>
              <a:rPr lang="en-US" b="1" dirty="0">
                <a:latin typeface="Century Gothic" panose="020B0502020202020204" pitchFamily="34" charset="0"/>
              </a:rPr>
            </a:br>
            <a:r>
              <a:rPr lang="en-US"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Chart or image to illustrate baseline data</a:t>
            </a:r>
            <a:endParaRPr lang="en-US" b="1" dirty="0">
              <a:latin typeface="Century Gothic" panose="020B0502020202020204" pitchFamily="34" charset="0"/>
            </a:endParaRPr>
          </a:p>
        </p:txBody>
      </p:sp>
      <p:sp>
        <p:nvSpPr>
          <p:cNvPr id="5" name="Rectangle: Rounded Corners 4">
            <a:extLst>
              <a:ext uri="{FF2B5EF4-FFF2-40B4-BE49-F238E27FC236}">
                <a16:creationId xmlns:a16="http://schemas.microsoft.com/office/drawing/2014/main" id="{2409F041-7BD3-F4A5-98E6-0EBE6EBB7820}"/>
              </a:ext>
            </a:extLst>
          </p:cNvPr>
          <p:cNvSpPr/>
          <p:nvPr/>
        </p:nvSpPr>
        <p:spPr>
          <a:xfrm>
            <a:off x="722852" y="1327559"/>
            <a:ext cx="10746297" cy="4756557"/>
          </a:xfrm>
          <a:prstGeom prst="roundRect">
            <a:avLst/>
          </a:prstGeom>
          <a:noFill/>
          <a:ln w="28575">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9001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5372</TotalTime>
  <Words>758</Words>
  <Application>Microsoft Macintosh PowerPoint</Application>
  <PresentationFormat>Widescreen</PresentationFormat>
  <Paragraphs>340</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Calibri</vt:lpstr>
      <vt:lpstr>Century Gothic</vt:lpstr>
      <vt:lpstr>Office Theme</vt:lpstr>
      <vt:lpstr>PowerPoint Presentation</vt:lpstr>
      <vt:lpstr>PowerPoint Presentation</vt:lpstr>
      <vt:lpstr>Project Charter</vt:lpstr>
      <vt:lpstr>Voice of the Customer (VOC)</vt:lpstr>
      <vt:lpstr>SIPOC</vt:lpstr>
      <vt:lpstr>Detailed Process Map Overview of the current process flow</vt:lpstr>
      <vt:lpstr>PowerPoint Presentation</vt:lpstr>
      <vt:lpstr>Data Collection Plan</vt:lpstr>
      <vt:lpstr>Baseline Performance Chart or image to illustrate baseline data</vt:lpstr>
      <vt:lpstr>Gage R&amp;R Study Results Analysis of Measurement System Variation</vt:lpstr>
      <vt:lpstr>PowerPoint Presentation</vt:lpstr>
      <vt:lpstr>Pareto Chart Visual showing the most significant factors contributing to the problem</vt:lpstr>
      <vt:lpstr>PowerPoint Presentation</vt:lpstr>
      <vt:lpstr>Process Map Overview of the current process flow</vt:lpstr>
      <vt:lpstr>Hypothesis Confirmation</vt:lpstr>
      <vt:lpstr>PowerPoint Presentation</vt:lpstr>
      <vt:lpstr>Solution Prioritization Chart Each solution ranked on a scale of1–5</vt:lpstr>
      <vt:lpstr>Improvement Plan</vt:lpstr>
      <vt:lpstr>Improved Process Map Updated process flow reflecting improvements</vt:lpstr>
      <vt:lpstr>PowerPoint Presentation</vt:lpstr>
      <vt:lpstr>Control Plan</vt:lpstr>
      <vt:lpstr>Control Chart Control chart showing improvement</vt:lpstr>
      <vt:lpstr>Project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Office81</cp:lastModifiedBy>
  <cp:revision>127</cp:revision>
  <dcterms:created xsi:type="dcterms:W3CDTF">2024-06-23T02:36:30Z</dcterms:created>
  <dcterms:modified xsi:type="dcterms:W3CDTF">2024-07-30T14:46:09Z</dcterms:modified>
</cp:coreProperties>
</file>