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9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564"/>
    <a:srgbClr val="FFCE54"/>
    <a:srgbClr val="A0D468"/>
    <a:srgbClr val="4FC1E8"/>
    <a:srgbClr val="AC92EB"/>
    <a:srgbClr val="156082"/>
    <a:srgbClr val="292866"/>
    <a:srgbClr val="F05C4F"/>
    <a:srgbClr val="9C92C8"/>
    <a:srgbClr val="C8C2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52" autoAdjust="0"/>
    <p:restoredTop sz="94702"/>
  </p:normalViewPr>
  <p:slideViewPr>
    <p:cSldViewPr snapToGrid="0">
      <p:cViewPr varScale="1">
        <p:scale>
          <a:sx n="138" d="100"/>
          <a:sy n="138" d="100"/>
        </p:scale>
        <p:origin x="216" y="6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7/18/24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7/18/24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smartsheet.com/try-it?trp=12109&amp;utm_source=template-powerpoint&amp;utm_medium=content&amp;utm_campaign=DMAIC+Process+Flowchart-powerpoint-12109&amp;lpa=DMAIC+Process+Flowchart+powerpoint+12109" TargetMode="Externa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accent4">
                <a:lumMod val="40000"/>
                <a:lumOff val="60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pic>
        <p:nvPicPr>
          <p:cNvPr id="3" name="Picture 2" descr="Abstract waves of color">
            <a:extLst>
              <a:ext uri="{FF2B5EF4-FFF2-40B4-BE49-F238E27FC236}">
                <a16:creationId xmlns:a16="http://schemas.microsoft.com/office/drawing/2014/main" id="{B1D04371-86F1-1A47-905B-FCAA3726DFA6}"/>
              </a:ext>
            </a:extLst>
          </p:cNvPr>
          <p:cNvPicPr>
            <a:picLocks noChangeAspect="1"/>
          </p:cNvPicPr>
          <p:nvPr/>
        </p:nvPicPr>
        <p:blipFill rotWithShape="1">
          <a:blip r:embed="rId3">
            <a:alphaModFix amt="27000"/>
            <a:extLst>
              <a:ext uri="{BEBA8EAE-BF5A-486C-A8C5-ECC9F3942E4B}">
                <a14:imgProps xmlns:a14="http://schemas.microsoft.com/office/drawing/2010/main">
                  <a14:imgLayer r:embed="rId4">
                    <a14:imgEffect>
                      <a14:colorTemperature colorTemp="6961"/>
                    </a14:imgEffect>
                    <a14:imgEffect>
                      <a14:saturation sat="0"/>
                    </a14:imgEffect>
                  </a14:imgLayer>
                </a14:imgProps>
              </a:ext>
              <a:ext uri="{28A0092B-C50C-407E-A947-70E740481C1C}">
                <a14:useLocalDpi xmlns:a14="http://schemas.microsoft.com/office/drawing/2010/main" val="0"/>
              </a:ext>
            </a:extLst>
          </a:blip>
          <a:srcRect r="13644" b="16179"/>
          <a:stretch/>
        </p:blipFill>
        <p:spPr>
          <a:xfrm flipH="1">
            <a:off x="-1" y="-8600"/>
            <a:ext cx="12192001" cy="6866600"/>
          </a:xfrm>
          <a:prstGeom prst="rect">
            <a:avLst/>
          </a:prstGeom>
        </p:spPr>
      </p:pic>
      <p:sp>
        <p:nvSpPr>
          <p:cNvPr id="2" name="TextBox 1">
            <a:extLst>
              <a:ext uri="{FF2B5EF4-FFF2-40B4-BE49-F238E27FC236}">
                <a16:creationId xmlns:a16="http://schemas.microsoft.com/office/drawing/2014/main" id="{EDC4AD65-1A1A-5D38-30AC-4EF78B2D8807}"/>
              </a:ext>
            </a:extLst>
          </p:cNvPr>
          <p:cNvSpPr txBox="1"/>
          <p:nvPr/>
        </p:nvSpPr>
        <p:spPr>
          <a:xfrm>
            <a:off x="346309" y="1855760"/>
            <a:ext cx="4002409" cy="4631396"/>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br>
              <a:rPr lang="en-US" sz="1600" b="1" i="0" u="none" strike="noStrike" dirty="0">
                <a:solidFill>
                  <a:srgbClr val="000000"/>
                </a:solidFill>
                <a:effectLst/>
                <a:latin typeface="Century Gothic" panose="020B0502020202020204" pitchFamily="34" charset="0"/>
              </a:rPr>
            </a:br>
            <a:r>
              <a:rPr lang="en-US" sz="1600" i="0" u="none" strike="noStrike" dirty="0">
                <a:solidFill>
                  <a:srgbClr val="000000"/>
                </a:solidFill>
                <a:effectLst/>
                <a:latin typeface="Century Gothic" panose="020B0502020202020204" pitchFamily="34" charset="0"/>
              </a:rPr>
              <a:t>Use this flowchart template at the beginning of a project to provide an overview of the DMAIC methodology and a visual representation of the project's structure.</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Templates Features: </a:t>
            </a:r>
            <a:br>
              <a:rPr lang="en-US" sz="1600" b="1" i="0" u="none" strike="noStrike" dirty="0">
                <a:solidFill>
                  <a:srgbClr val="000000"/>
                </a:solidFill>
                <a:effectLst/>
                <a:latin typeface="Century Gothic" panose="020B0502020202020204" pitchFamily="34" charset="0"/>
              </a:rPr>
            </a:br>
            <a:r>
              <a:rPr lang="en-US" sz="1600" i="0" u="none" strike="noStrike" dirty="0">
                <a:solidFill>
                  <a:srgbClr val="000000"/>
                </a:solidFill>
                <a:effectLst/>
                <a:latin typeface="Century Gothic" panose="020B0502020202020204" pitchFamily="34" charset="0"/>
              </a:rPr>
              <a:t>This template uses flowchart shapes to illustrate the DMAIC process. The flowchart includes example activities for each DMAIC phase, which you can edit to suit your specific project.</a:t>
            </a:r>
          </a:p>
        </p:txBody>
      </p:sp>
      <p:pic>
        <p:nvPicPr>
          <p:cNvPr id="90" name="Google Shape;90;p13">
            <a:hlinkClick r:id="rId5"/>
          </p:cNvPr>
          <p:cNvPicPr preferRelativeResize="0"/>
          <p:nvPr/>
        </p:nvPicPr>
        <p:blipFill>
          <a:blip r:embed="rId6">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5990487" cy="147729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4200" b="1" dirty="0">
                <a:solidFill>
                  <a:srgbClr val="011033"/>
                </a:solidFill>
                <a:latin typeface="Century Gothic"/>
                <a:ea typeface="Century Gothic"/>
                <a:cs typeface="Century Gothic"/>
                <a:sym typeface="Century Gothic"/>
              </a:rPr>
              <a:t>DMAIC Process Flowchart Template</a:t>
            </a:r>
          </a:p>
        </p:txBody>
      </p:sp>
      <p:pic>
        <p:nvPicPr>
          <p:cNvPr id="6" name="Picture 5">
            <a:extLst>
              <a:ext uri="{FF2B5EF4-FFF2-40B4-BE49-F238E27FC236}">
                <a16:creationId xmlns:a16="http://schemas.microsoft.com/office/drawing/2014/main" id="{EDE3E5EE-EE98-7B98-E356-D2782A172591}"/>
              </a:ext>
            </a:extLst>
          </p:cNvPr>
          <p:cNvPicPr>
            <a:picLocks noChangeAspect="1"/>
          </p:cNvPicPr>
          <p:nvPr/>
        </p:nvPicPr>
        <p:blipFill>
          <a:blip r:embed="rId7"/>
          <a:stretch>
            <a:fillRect/>
          </a:stretch>
        </p:blipFill>
        <p:spPr>
          <a:xfrm>
            <a:off x="4803908" y="2002911"/>
            <a:ext cx="7041783" cy="3886662"/>
          </a:xfrm>
          <a:prstGeom prst="rect">
            <a:avLst/>
          </a:prstGeom>
          <a:effectLst>
            <a:outerShdw blurRad="63500" sx="102000" sy="102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Abstract waves of color">
            <a:extLst>
              <a:ext uri="{FF2B5EF4-FFF2-40B4-BE49-F238E27FC236}">
                <a16:creationId xmlns:a16="http://schemas.microsoft.com/office/drawing/2014/main" id="{B800A62C-D3C3-B0E9-EF03-4F76BF0F2332}"/>
              </a:ext>
            </a:extLst>
          </p:cNvPr>
          <p:cNvPicPr>
            <a:picLocks noChangeAspect="1"/>
          </p:cNvPicPr>
          <p:nvPr/>
        </p:nvPicPr>
        <p:blipFill rotWithShape="1">
          <a:blip r:embed="rId2">
            <a:alphaModFix amt="27000"/>
            <a:extLst>
              <a:ext uri="{BEBA8EAE-BF5A-486C-A8C5-ECC9F3942E4B}">
                <a14:imgProps xmlns:a14="http://schemas.microsoft.com/office/drawing/2010/main">
                  <a14:imgLayer r:embed="rId3">
                    <a14:imgEffect>
                      <a14:colorTemperature colorTemp="6961"/>
                    </a14:imgEffect>
                    <a14:imgEffect>
                      <a14:saturation sat="0"/>
                    </a14:imgEffect>
                  </a14:imgLayer>
                </a14:imgProps>
              </a:ext>
              <a:ext uri="{28A0092B-C50C-407E-A947-70E740481C1C}">
                <a14:useLocalDpi xmlns:a14="http://schemas.microsoft.com/office/drawing/2010/main" val="0"/>
              </a:ext>
            </a:extLst>
          </a:blip>
          <a:srcRect r="13644" b="16179"/>
          <a:stretch/>
        </p:blipFill>
        <p:spPr>
          <a:xfrm flipH="1">
            <a:off x="-1" y="-8600"/>
            <a:ext cx="12192001" cy="6866600"/>
          </a:xfrm>
          <a:prstGeom prst="rect">
            <a:avLst/>
          </a:prstGeom>
        </p:spPr>
      </p:pic>
      <p:sp>
        <p:nvSpPr>
          <p:cNvPr id="10" name="TextBox 9">
            <a:extLst>
              <a:ext uri="{FF2B5EF4-FFF2-40B4-BE49-F238E27FC236}">
                <a16:creationId xmlns:a16="http://schemas.microsoft.com/office/drawing/2014/main" id="{D9EA558F-2BA9-24E0-CD66-A49A1D91A513}"/>
              </a:ext>
            </a:extLst>
          </p:cNvPr>
          <p:cNvSpPr txBox="1"/>
          <p:nvPr/>
        </p:nvSpPr>
        <p:spPr>
          <a:xfrm>
            <a:off x="1832934" y="390207"/>
            <a:ext cx="1937855" cy="523220"/>
          </a:xfrm>
          <a:prstGeom prst="rect">
            <a:avLst/>
          </a:prstGeom>
          <a:noFill/>
        </p:spPr>
        <p:txBody>
          <a:bodyPr wrap="square">
            <a:spAutoFit/>
          </a:bodyPr>
          <a:lstStyle/>
          <a:p>
            <a:pPr algn="ctr" rtl="0">
              <a:spcBef>
                <a:spcPts val="0"/>
              </a:spcBef>
              <a:spcAft>
                <a:spcPts val="0"/>
              </a:spcAft>
            </a:pPr>
            <a:r>
              <a:rPr lang="en-US" sz="2800" i="0" u="none" strike="noStrike" spc="300" dirty="0">
                <a:solidFill>
                  <a:srgbClr val="001033"/>
                </a:solidFill>
                <a:effectLst/>
                <a:latin typeface="Century Gothic" panose="020B0502020202020204" pitchFamily="34" charset="0"/>
              </a:rPr>
              <a:t>PHASE</a:t>
            </a:r>
            <a:endParaRPr lang="en-US" sz="2800" spc="300" dirty="0">
              <a:latin typeface="Century Gothic" panose="020B0502020202020204" pitchFamily="34" charset="0"/>
            </a:endParaRPr>
          </a:p>
        </p:txBody>
      </p:sp>
      <p:sp>
        <p:nvSpPr>
          <p:cNvPr id="4" name="Rectangle 3">
            <a:extLst>
              <a:ext uri="{FF2B5EF4-FFF2-40B4-BE49-F238E27FC236}">
                <a16:creationId xmlns:a16="http://schemas.microsoft.com/office/drawing/2014/main" id="{47C8E5A8-6164-E1D9-A867-BFCA910B7332}"/>
              </a:ext>
            </a:extLst>
          </p:cNvPr>
          <p:cNvSpPr/>
          <p:nvPr/>
        </p:nvSpPr>
        <p:spPr>
          <a:xfrm>
            <a:off x="1832936" y="956924"/>
            <a:ext cx="1937855" cy="872455"/>
          </a:xfrm>
          <a:prstGeom prst="rect">
            <a:avLst/>
          </a:prstGeom>
          <a:solidFill>
            <a:srgbClr val="AC92EB"/>
          </a:solidFill>
          <a:ln>
            <a:solidFill>
              <a:srgbClr val="AC92EB"/>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a:lnSpc>
                <a:spcPct val="115000"/>
              </a:lnSpc>
              <a:spcBef>
                <a:spcPts val="0"/>
              </a:spcBef>
              <a:spcAft>
                <a:spcPts val="0"/>
              </a:spcAft>
            </a:pPr>
            <a:r>
              <a:rPr lang="en-US" sz="2600" kern="0" dirty="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Define</a:t>
            </a:r>
            <a:endParaRPr lang="en-US" sz="2600" kern="100" dirty="0">
              <a:solidFill>
                <a:schemeClr val="tx1">
                  <a:lumMod val="85000"/>
                  <a:lumOff val="1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E6FE1B55-DB7F-3820-CDCB-B475C0DD1023}"/>
              </a:ext>
            </a:extLst>
          </p:cNvPr>
          <p:cNvSpPr/>
          <p:nvPr/>
        </p:nvSpPr>
        <p:spPr>
          <a:xfrm>
            <a:off x="1832936" y="2089144"/>
            <a:ext cx="1937855" cy="872455"/>
          </a:xfrm>
          <a:prstGeom prst="rect">
            <a:avLst/>
          </a:prstGeom>
          <a:solidFill>
            <a:srgbClr val="4FC1E8"/>
          </a:solidFill>
          <a:ln>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a:lnSpc>
                <a:spcPct val="115000"/>
              </a:lnSpc>
              <a:spcBef>
                <a:spcPts val="0"/>
              </a:spcBef>
              <a:spcAft>
                <a:spcPts val="0"/>
              </a:spcAft>
            </a:pPr>
            <a:r>
              <a:rPr lang="en-US" sz="2600" kern="0" dirty="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Measure</a:t>
            </a:r>
            <a:endParaRPr lang="en-US" sz="2600" kern="100" dirty="0">
              <a:solidFill>
                <a:schemeClr val="tx1">
                  <a:lumMod val="85000"/>
                  <a:lumOff val="1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C1A34086-E349-244B-9A21-5B3005DDCF46}"/>
              </a:ext>
            </a:extLst>
          </p:cNvPr>
          <p:cNvSpPr/>
          <p:nvPr/>
        </p:nvSpPr>
        <p:spPr>
          <a:xfrm>
            <a:off x="1832935" y="3221364"/>
            <a:ext cx="1937855" cy="872455"/>
          </a:xfrm>
          <a:prstGeom prst="rect">
            <a:avLst/>
          </a:prstGeom>
          <a:solidFill>
            <a:srgbClr val="A0D468"/>
          </a:solidFill>
          <a:ln>
            <a:solidFill>
              <a:srgbClr val="A0D468"/>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a:lnSpc>
                <a:spcPct val="115000"/>
              </a:lnSpc>
              <a:spcBef>
                <a:spcPts val="0"/>
              </a:spcBef>
              <a:spcAft>
                <a:spcPts val="0"/>
              </a:spcAft>
            </a:pPr>
            <a:r>
              <a:rPr lang="en-US" sz="2600" kern="0" dirty="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Analyze</a:t>
            </a:r>
            <a:endParaRPr lang="en-US" sz="2600" kern="100" dirty="0">
              <a:solidFill>
                <a:schemeClr val="tx1">
                  <a:lumMod val="85000"/>
                  <a:lumOff val="1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E711E6A-ECDD-B95B-2A5B-4D9ADB6880D1}"/>
              </a:ext>
            </a:extLst>
          </p:cNvPr>
          <p:cNvSpPr/>
          <p:nvPr/>
        </p:nvSpPr>
        <p:spPr>
          <a:xfrm>
            <a:off x="1832935" y="4353584"/>
            <a:ext cx="1937855" cy="872455"/>
          </a:xfrm>
          <a:prstGeom prst="rect">
            <a:avLst/>
          </a:prstGeom>
          <a:solidFill>
            <a:srgbClr val="FFCE54"/>
          </a:solidFill>
          <a:ln>
            <a:solidFill>
              <a:srgbClr val="FFCE54"/>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a:lnSpc>
                <a:spcPct val="115000"/>
              </a:lnSpc>
              <a:spcBef>
                <a:spcPts val="0"/>
              </a:spcBef>
              <a:spcAft>
                <a:spcPts val="0"/>
              </a:spcAft>
            </a:pPr>
            <a:r>
              <a:rPr lang="en-US" sz="2600" kern="0" dirty="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Improve</a:t>
            </a:r>
            <a:endParaRPr lang="en-US" sz="2600" kern="100" dirty="0">
              <a:solidFill>
                <a:schemeClr val="tx1">
                  <a:lumMod val="85000"/>
                  <a:lumOff val="1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A469DF19-6D49-8E06-170C-AB95C301784E}"/>
              </a:ext>
            </a:extLst>
          </p:cNvPr>
          <p:cNvSpPr/>
          <p:nvPr/>
        </p:nvSpPr>
        <p:spPr>
          <a:xfrm>
            <a:off x="1832934" y="5485804"/>
            <a:ext cx="1937855" cy="872455"/>
          </a:xfrm>
          <a:prstGeom prst="rect">
            <a:avLst/>
          </a:prstGeom>
          <a:solidFill>
            <a:srgbClr val="ED5564"/>
          </a:solidFill>
          <a:ln>
            <a:solidFill>
              <a:srgbClr val="ED5564"/>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a:lnSpc>
                <a:spcPct val="115000"/>
              </a:lnSpc>
              <a:spcBef>
                <a:spcPts val="0"/>
              </a:spcBef>
              <a:spcAft>
                <a:spcPts val="0"/>
              </a:spcAft>
            </a:pPr>
            <a:r>
              <a:rPr lang="en-US" sz="2600" kern="0" dirty="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Control </a:t>
            </a:r>
            <a:endParaRPr lang="en-US" sz="2600" kern="100" dirty="0">
              <a:solidFill>
                <a:schemeClr val="tx1">
                  <a:lumMod val="85000"/>
                  <a:lumOff val="1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E1AEDA4C-22E6-5568-2C81-F6AD20820FFB}"/>
              </a:ext>
            </a:extLst>
          </p:cNvPr>
          <p:cNvSpPr/>
          <p:nvPr/>
        </p:nvSpPr>
        <p:spPr>
          <a:xfrm>
            <a:off x="4159313" y="1032424"/>
            <a:ext cx="2264481" cy="721454"/>
          </a:xfrm>
          <a:prstGeom prst="rect">
            <a:avLst/>
          </a:prstGeom>
          <a:solidFill>
            <a:srgbClr val="AC92EB">
              <a:alpha val="50196"/>
            </a:srgbClr>
          </a:solidFill>
          <a:ln>
            <a:solidFill>
              <a:srgbClr val="AC92EB"/>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Identify the problem</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id="{06C90097-01CB-CACE-20CD-A779B27B858C}"/>
              </a:ext>
            </a:extLst>
          </p:cNvPr>
          <p:cNvSpPr/>
          <p:nvPr/>
        </p:nvSpPr>
        <p:spPr>
          <a:xfrm>
            <a:off x="6811382" y="1032424"/>
            <a:ext cx="2264481" cy="721454"/>
          </a:xfrm>
          <a:prstGeom prst="rect">
            <a:avLst/>
          </a:prstGeom>
          <a:solidFill>
            <a:srgbClr val="AC92EB">
              <a:alpha val="50196"/>
            </a:srgbClr>
          </a:solidFill>
          <a:ln>
            <a:solidFill>
              <a:srgbClr val="AC92EB"/>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Define project goals</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DC181C15-5400-122D-588F-F9ADCDCFEEA0}"/>
              </a:ext>
            </a:extLst>
          </p:cNvPr>
          <p:cNvSpPr/>
          <p:nvPr/>
        </p:nvSpPr>
        <p:spPr>
          <a:xfrm>
            <a:off x="9462142" y="1032424"/>
            <a:ext cx="2264481" cy="721454"/>
          </a:xfrm>
          <a:prstGeom prst="rect">
            <a:avLst/>
          </a:prstGeom>
          <a:solidFill>
            <a:srgbClr val="AC92EB">
              <a:alpha val="50196"/>
            </a:srgbClr>
          </a:solidFill>
          <a:ln>
            <a:solidFill>
              <a:srgbClr val="AC92EB"/>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Define customer requirements (CTQs)</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8" name="Rectangle 17">
            <a:extLst>
              <a:ext uri="{FF2B5EF4-FFF2-40B4-BE49-F238E27FC236}">
                <a16:creationId xmlns:a16="http://schemas.microsoft.com/office/drawing/2014/main" id="{4ABF15D7-BD8F-D251-A314-5D4677F288FA}"/>
              </a:ext>
            </a:extLst>
          </p:cNvPr>
          <p:cNvSpPr/>
          <p:nvPr/>
        </p:nvSpPr>
        <p:spPr>
          <a:xfrm>
            <a:off x="4159313" y="2164644"/>
            <a:ext cx="2250212" cy="721454"/>
          </a:xfrm>
          <a:prstGeom prst="rect">
            <a:avLst/>
          </a:prstGeom>
          <a:solidFill>
            <a:srgbClr val="4FC1E8">
              <a:alpha val="50196"/>
            </a:srgbClr>
          </a:solidFill>
          <a:ln>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Map the current process</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69722B1C-1CB3-CAA5-A726-2800F538A43A}"/>
              </a:ext>
            </a:extLst>
          </p:cNvPr>
          <p:cNvSpPr/>
          <p:nvPr/>
        </p:nvSpPr>
        <p:spPr>
          <a:xfrm>
            <a:off x="6811382" y="2164644"/>
            <a:ext cx="2250212" cy="721454"/>
          </a:xfrm>
          <a:prstGeom prst="rect">
            <a:avLst/>
          </a:prstGeom>
          <a:solidFill>
            <a:srgbClr val="4FC1E8">
              <a:alpha val="50196"/>
            </a:srgbClr>
          </a:solidFill>
          <a:ln>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Collect relevant data</a:t>
            </a:r>
            <a:endParaRPr lang="en-US" sz="1400" kern="10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0" name="Rectangle 19">
            <a:extLst>
              <a:ext uri="{FF2B5EF4-FFF2-40B4-BE49-F238E27FC236}">
                <a16:creationId xmlns:a16="http://schemas.microsoft.com/office/drawing/2014/main" id="{F245D75E-5436-0C3D-461B-C4CC909973EE}"/>
              </a:ext>
            </a:extLst>
          </p:cNvPr>
          <p:cNvSpPr/>
          <p:nvPr/>
        </p:nvSpPr>
        <p:spPr>
          <a:xfrm>
            <a:off x="9462142" y="2164644"/>
            <a:ext cx="2250212" cy="721454"/>
          </a:xfrm>
          <a:prstGeom prst="rect">
            <a:avLst/>
          </a:prstGeom>
          <a:solidFill>
            <a:srgbClr val="4FC1E8">
              <a:alpha val="50196"/>
            </a:srgbClr>
          </a:solidFill>
          <a:ln>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algn="ct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Establish baseline performance</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1" name="Rectangle 20">
            <a:extLst>
              <a:ext uri="{FF2B5EF4-FFF2-40B4-BE49-F238E27FC236}">
                <a16:creationId xmlns:a16="http://schemas.microsoft.com/office/drawing/2014/main" id="{4205900E-4132-30AF-C0EE-20914EDA8736}"/>
              </a:ext>
            </a:extLst>
          </p:cNvPr>
          <p:cNvSpPr/>
          <p:nvPr/>
        </p:nvSpPr>
        <p:spPr>
          <a:xfrm>
            <a:off x="4159313" y="3294342"/>
            <a:ext cx="2278751" cy="721454"/>
          </a:xfrm>
          <a:prstGeom prst="rect">
            <a:avLst/>
          </a:prstGeom>
          <a:solidFill>
            <a:srgbClr val="A0D468">
              <a:alpha val="50196"/>
            </a:srgbClr>
          </a:solidFill>
          <a:ln>
            <a:solidFill>
              <a:srgbClr val="A0D46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Identify root causes of defects</a:t>
            </a:r>
            <a:endParaRPr lang="en-US" sz="1400" kern="10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2" name="Rectangle 21">
            <a:extLst>
              <a:ext uri="{FF2B5EF4-FFF2-40B4-BE49-F238E27FC236}">
                <a16:creationId xmlns:a16="http://schemas.microsoft.com/office/drawing/2014/main" id="{DFB656B5-1959-EC14-6EDA-C80F431D31DA}"/>
              </a:ext>
            </a:extLst>
          </p:cNvPr>
          <p:cNvSpPr/>
          <p:nvPr/>
        </p:nvSpPr>
        <p:spPr>
          <a:xfrm>
            <a:off x="6811382" y="3294342"/>
            <a:ext cx="2278751" cy="721454"/>
          </a:xfrm>
          <a:prstGeom prst="rect">
            <a:avLst/>
          </a:prstGeom>
          <a:solidFill>
            <a:srgbClr val="A0D468">
              <a:alpha val="50196"/>
            </a:srgbClr>
          </a:solidFill>
          <a:ln>
            <a:solidFill>
              <a:srgbClr val="A0D46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Analyze data</a:t>
            </a:r>
            <a:endParaRPr lang="en-US" sz="1400" kern="10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3" name="Rectangle 22">
            <a:extLst>
              <a:ext uri="{FF2B5EF4-FFF2-40B4-BE49-F238E27FC236}">
                <a16:creationId xmlns:a16="http://schemas.microsoft.com/office/drawing/2014/main" id="{33CDDA4C-0342-4C39-B8F5-1B46D1A109AC}"/>
              </a:ext>
            </a:extLst>
          </p:cNvPr>
          <p:cNvSpPr/>
          <p:nvPr/>
        </p:nvSpPr>
        <p:spPr>
          <a:xfrm>
            <a:off x="9462142" y="3294342"/>
            <a:ext cx="2278751" cy="721454"/>
          </a:xfrm>
          <a:prstGeom prst="rect">
            <a:avLst/>
          </a:prstGeom>
          <a:solidFill>
            <a:srgbClr val="A0D468">
              <a:alpha val="50196"/>
            </a:srgbClr>
          </a:solidFill>
          <a:ln>
            <a:solidFill>
              <a:srgbClr val="A0D46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Validate the root causes</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4" name="Rectangle 23">
            <a:extLst>
              <a:ext uri="{FF2B5EF4-FFF2-40B4-BE49-F238E27FC236}">
                <a16:creationId xmlns:a16="http://schemas.microsoft.com/office/drawing/2014/main" id="{01B8A19D-C676-5719-B9A2-6D735D3EFDA9}"/>
              </a:ext>
            </a:extLst>
          </p:cNvPr>
          <p:cNvSpPr/>
          <p:nvPr/>
        </p:nvSpPr>
        <p:spPr>
          <a:xfrm>
            <a:off x="4159313" y="4429084"/>
            <a:ext cx="2262893" cy="721454"/>
          </a:xfrm>
          <a:prstGeom prst="rect">
            <a:avLst/>
          </a:prstGeom>
          <a:solidFill>
            <a:srgbClr val="FFCE54">
              <a:alpha val="50196"/>
            </a:srgbClr>
          </a:solidFill>
          <a:ln>
            <a:solidFill>
              <a:srgbClr val="FFCE5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Develop improvement solutions</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1AC0FB5C-0A1D-4265-48F5-95C64B3B27B5}"/>
              </a:ext>
            </a:extLst>
          </p:cNvPr>
          <p:cNvSpPr/>
          <p:nvPr/>
        </p:nvSpPr>
        <p:spPr>
          <a:xfrm>
            <a:off x="6811382" y="4429084"/>
            <a:ext cx="2262893" cy="721454"/>
          </a:xfrm>
          <a:prstGeom prst="rect">
            <a:avLst/>
          </a:prstGeom>
          <a:solidFill>
            <a:srgbClr val="FFCE54">
              <a:alpha val="50196"/>
            </a:srgbClr>
          </a:solidFill>
          <a:ln>
            <a:solidFill>
              <a:srgbClr val="FFCE5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Implement changes</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6" name="Rectangle 25">
            <a:extLst>
              <a:ext uri="{FF2B5EF4-FFF2-40B4-BE49-F238E27FC236}">
                <a16:creationId xmlns:a16="http://schemas.microsoft.com/office/drawing/2014/main" id="{3CAA3BEE-A1B4-30F7-04E1-08472849D14F}"/>
              </a:ext>
            </a:extLst>
          </p:cNvPr>
          <p:cNvSpPr/>
          <p:nvPr/>
        </p:nvSpPr>
        <p:spPr>
          <a:xfrm>
            <a:off x="9462142" y="4429084"/>
            <a:ext cx="2262893" cy="721454"/>
          </a:xfrm>
          <a:prstGeom prst="rect">
            <a:avLst/>
          </a:prstGeom>
          <a:solidFill>
            <a:srgbClr val="FFCE54">
              <a:alpha val="50196"/>
            </a:srgbClr>
          </a:solidFill>
          <a:ln>
            <a:solidFill>
              <a:srgbClr val="FFCE5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Verify improvements</a:t>
            </a:r>
            <a:endParaRPr lang="en-US" sz="1400" kern="10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7" name="Rectangle 26">
            <a:extLst>
              <a:ext uri="{FF2B5EF4-FFF2-40B4-BE49-F238E27FC236}">
                <a16:creationId xmlns:a16="http://schemas.microsoft.com/office/drawing/2014/main" id="{C237F218-F454-2F51-6D0F-3CC318E455BD}"/>
              </a:ext>
            </a:extLst>
          </p:cNvPr>
          <p:cNvSpPr/>
          <p:nvPr/>
        </p:nvSpPr>
        <p:spPr>
          <a:xfrm>
            <a:off x="4159313" y="5563826"/>
            <a:ext cx="2262893" cy="721454"/>
          </a:xfrm>
          <a:prstGeom prst="rect">
            <a:avLst/>
          </a:prstGeom>
          <a:solidFill>
            <a:srgbClr val="ED5564">
              <a:alpha val="50196"/>
            </a:srgbClr>
          </a:solidFill>
          <a:ln>
            <a:solidFill>
              <a:srgbClr val="ED556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Implement control systems</a:t>
            </a:r>
            <a:endParaRPr lang="en-US" sz="1400" kern="10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8" name="Rectangle 27">
            <a:extLst>
              <a:ext uri="{FF2B5EF4-FFF2-40B4-BE49-F238E27FC236}">
                <a16:creationId xmlns:a16="http://schemas.microsoft.com/office/drawing/2014/main" id="{00C80624-E365-08B0-63CC-308CAB06BF70}"/>
              </a:ext>
            </a:extLst>
          </p:cNvPr>
          <p:cNvSpPr/>
          <p:nvPr/>
        </p:nvSpPr>
        <p:spPr>
          <a:xfrm>
            <a:off x="6811382" y="5563826"/>
            <a:ext cx="2262893" cy="721454"/>
          </a:xfrm>
          <a:prstGeom prst="rect">
            <a:avLst/>
          </a:prstGeom>
          <a:solidFill>
            <a:srgbClr val="ED5564">
              <a:alpha val="50196"/>
            </a:srgbClr>
          </a:solidFill>
          <a:ln>
            <a:solidFill>
              <a:srgbClr val="ED556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Monitor process performance</a:t>
            </a:r>
            <a:endParaRPr lang="en-US" sz="1400" kern="100" dirty="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29" name="Rectangle 28">
            <a:extLst>
              <a:ext uri="{FF2B5EF4-FFF2-40B4-BE49-F238E27FC236}">
                <a16:creationId xmlns:a16="http://schemas.microsoft.com/office/drawing/2014/main" id="{82A1B076-C478-556A-580C-C5271CC2B66A}"/>
              </a:ext>
            </a:extLst>
          </p:cNvPr>
          <p:cNvSpPr/>
          <p:nvPr/>
        </p:nvSpPr>
        <p:spPr>
          <a:xfrm>
            <a:off x="9462142" y="5563826"/>
            <a:ext cx="2262893" cy="721454"/>
          </a:xfrm>
          <a:prstGeom prst="rect">
            <a:avLst/>
          </a:prstGeom>
          <a:solidFill>
            <a:srgbClr val="ED5564">
              <a:alpha val="50196"/>
            </a:srgbClr>
          </a:solidFill>
          <a:ln>
            <a:solidFill>
              <a:srgbClr val="ED556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a:lnSpc>
                <a:spcPct val="115000"/>
              </a:lnSpc>
              <a:spcBef>
                <a:spcPts val="0"/>
              </a:spcBef>
              <a:spcAft>
                <a:spcPts val="0"/>
              </a:spcAft>
            </a:pPr>
            <a:r>
              <a:rPr lang="en-US"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Sustain the improvements</a:t>
            </a:r>
            <a:endParaRPr lang="en-US" sz="1400" kern="100">
              <a:solidFill>
                <a:schemeClr val="tx1"/>
              </a:solidFill>
              <a:effectLst/>
              <a:latin typeface="Century Gothic" panose="020B0502020202020204" pitchFamily="34" charset="0"/>
              <a:ea typeface="Aptos" panose="020B0004020202020204" pitchFamily="34" charset="0"/>
              <a:cs typeface="Times New Roman" panose="02020603050405020304" pitchFamily="18" charset="0"/>
            </a:endParaRPr>
          </a:p>
        </p:txBody>
      </p:sp>
      <p:cxnSp>
        <p:nvCxnSpPr>
          <p:cNvPr id="5" name="Straight Arrow Connector 4">
            <a:extLst>
              <a:ext uri="{FF2B5EF4-FFF2-40B4-BE49-F238E27FC236}">
                <a16:creationId xmlns:a16="http://schemas.microsoft.com/office/drawing/2014/main" id="{FB0AED1C-09BA-3BE9-3299-A0A218534D9B}"/>
              </a:ext>
            </a:extLst>
          </p:cNvPr>
          <p:cNvCxnSpPr>
            <a:stCxn id="4" idx="3"/>
            <a:endCxn id="15" idx="1"/>
          </p:cNvCxnSpPr>
          <p:nvPr/>
        </p:nvCxnSpPr>
        <p:spPr>
          <a:xfrm flipV="1">
            <a:off x="3770791" y="1393151"/>
            <a:ext cx="388522" cy="1"/>
          </a:xfrm>
          <a:prstGeom prst="straightConnector1">
            <a:avLst/>
          </a:prstGeom>
          <a:ln w="63500">
            <a:solidFill>
              <a:srgbClr val="AC92EB"/>
            </a:solidFill>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0D502565-C85E-A2D3-50CC-D5F1CA2EB9F9}"/>
              </a:ext>
            </a:extLst>
          </p:cNvPr>
          <p:cNvCxnSpPr>
            <a:stCxn id="15" idx="3"/>
            <a:endCxn id="16" idx="1"/>
          </p:cNvCxnSpPr>
          <p:nvPr/>
        </p:nvCxnSpPr>
        <p:spPr>
          <a:xfrm>
            <a:off x="6423794" y="1393151"/>
            <a:ext cx="387588" cy="0"/>
          </a:xfrm>
          <a:prstGeom prst="straightConnector1">
            <a:avLst/>
          </a:prstGeom>
          <a:ln w="63500">
            <a:solidFill>
              <a:srgbClr val="AC92EB"/>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BEDBF09E-B3F7-7B5A-3705-C339665CF3A5}"/>
              </a:ext>
            </a:extLst>
          </p:cNvPr>
          <p:cNvCxnSpPr>
            <a:stCxn id="16" idx="3"/>
            <a:endCxn id="17" idx="1"/>
          </p:cNvCxnSpPr>
          <p:nvPr/>
        </p:nvCxnSpPr>
        <p:spPr>
          <a:xfrm>
            <a:off x="9075863" y="1393151"/>
            <a:ext cx="386279" cy="0"/>
          </a:xfrm>
          <a:prstGeom prst="straightConnector1">
            <a:avLst/>
          </a:prstGeom>
          <a:ln w="63500">
            <a:solidFill>
              <a:srgbClr val="AC92EB"/>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A343319C-0BFB-CD91-ED3A-65DCED9BB764}"/>
              </a:ext>
            </a:extLst>
          </p:cNvPr>
          <p:cNvCxnSpPr>
            <a:stCxn id="9" idx="3"/>
            <a:endCxn id="18" idx="1"/>
          </p:cNvCxnSpPr>
          <p:nvPr/>
        </p:nvCxnSpPr>
        <p:spPr>
          <a:xfrm flipV="1">
            <a:off x="3770791" y="2525371"/>
            <a:ext cx="388522" cy="1"/>
          </a:xfrm>
          <a:prstGeom prst="straightConnector1">
            <a:avLst/>
          </a:prstGeom>
          <a:ln w="63500">
            <a:solidFill>
              <a:srgbClr val="4FC1E8"/>
            </a:solidFill>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E4380783-F814-2A6E-BB70-18569200FFF4}"/>
              </a:ext>
            </a:extLst>
          </p:cNvPr>
          <p:cNvCxnSpPr>
            <a:stCxn id="18" idx="3"/>
            <a:endCxn id="19" idx="1"/>
          </p:cNvCxnSpPr>
          <p:nvPr/>
        </p:nvCxnSpPr>
        <p:spPr>
          <a:xfrm>
            <a:off x="6409525" y="2525371"/>
            <a:ext cx="401857" cy="0"/>
          </a:xfrm>
          <a:prstGeom prst="straightConnector1">
            <a:avLst/>
          </a:prstGeom>
          <a:ln w="63500">
            <a:solidFill>
              <a:srgbClr val="4FC1E8"/>
            </a:solidFill>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5770A265-81BD-54E5-90C6-160B1F0F6598}"/>
              </a:ext>
            </a:extLst>
          </p:cNvPr>
          <p:cNvCxnSpPr>
            <a:stCxn id="19" idx="3"/>
            <a:endCxn id="20" idx="1"/>
          </p:cNvCxnSpPr>
          <p:nvPr/>
        </p:nvCxnSpPr>
        <p:spPr>
          <a:xfrm>
            <a:off x="9061593" y="2525371"/>
            <a:ext cx="400548" cy="0"/>
          </a:xfrm>
          <a:prstGeom prst="straightConnector1">
            <a:avLst/>
          </a:prstGeom>
          <a:ln w="63500">
            <a:solidFill>
              <a:srgbClr val="4FC1E8"/>
            </a:solidFill>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1954267F-B64A-24AD-3F03-F60768AFC1BD}"/>
              </a:ext>
            </a:extLst>
          </p:cNvPr>
          <p:cNvCxnSpPr>
            <a:stCxn id="11" idx="3"/>
            <a:endCxn id="21" idx="1"/>
          </p:cNvCxnSpPr>
          <p:nvPr/>
        </p:nvCxnSpPr>
        <p:spPr>
          <a:xfrm flipV="1">
            <a:off x="3770790" y="3655069"/>
            <a:ext cx="388523" cy="2523"/>
          </a:xfrm>
          <a:prstGeom prst="straightConnector1">
            <a:avLst/>
          </a:prstGeom>
          <a:ln w="63500">
            <a:solidFill>
              <a:srgbClr val="A0D468"/>
            </a:solidFill>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B60A00BD-A911-9914-4B59-E8EAA3B2C164}"/>
              </a:ext>
            </a:extLst>
          </p:cNvPr>
          <p:cNvCxnSpPr>
            <a:stCxn id="21" idx="3"/>
            <a:endCxn id="22" idx="1"/>
          </p:cNvCxnSpPr>
          <p:nvPr/>
        </p:nvCxnSpPr>
        <p:spPr>
          <a:xfrm>
            <a:off x="6438064" y="3655069"/>
            <a:ext cx="373318" cy="0"/>
          </a:xfrm>
          <a:prstGeom prst="straightConnector1">
            <a:avLst/>
          </a:prstGeom>
          <a:ln w="63500">
            <a:solidFill>
              <a:srgbClr val="A0D468"/>
            </a:solidFill>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83B1D545-F93F-9A91-D345-D1148990C222}"/>
              </a:ext>
            </a:extLst>
          </p:cNvPr>
          <p:cNvCxnSpPr>
            <a:stCxn id="22" idx="3"/>
            <a:endCxn id="23" idx="1"/>
          </p:cNvCxnSpPr>
          <p:nvPr/>
        </p:nvCxnSpPr>
        <p:spPr>
          <a:xfrm>
            <a:off x="9090133" y="3655069"/>
            <a:ext cx="372009" cy="0"/>
          </a:xfrm>
          <a:prstGeom prst="straightConnector1">
            <a:avLst/>
          </a:prstGeom>
          <a:ln w="63500">
            <a:solidFill>
              <a:srgbClr val="A0D468"/>
            </a:solidFill>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2D12C1A3-FCAD-9DCD-BC94-753799074CA9}"/>
              </a:ext>
            </a:extLst>
          </p:cNvPr>
          <p:cNvCxnSpPr>
            <a:stCxn id="12" idx="3"/>
            <a:endCxn id="24" idx="1"/>
          </p:cNvCxnSpPr>
          <p:nvPr/>
        </p:nvCxnSpPr>
        <p:spPr>
          <a:xfrm flipV="1">
            <a:off x="3770790" y="4789811"/>
            <a:ext cx="388523" cy="1"/>
          </a:xfrm>
          <a:prstGeom prst="straightConnector1">
            <a:avLst/>
          </a:prstGeom>
          <a:ln w="63500">
            <a:solidFill>
              <a:srgbClr val="FFCE54"/>
            </a:solidFill>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B2324AA1-98ED-F49F-28B3-BACE03C97232}"/>
              </a:ext>
            </a:extLst>
          </p:cNvPr>
          <p:cNvCxnSpPr>
            <a:stCxn id="24" idx="3"/>
            <a:endCxn id="25" idx="1"/>
          </p:cNvCxnSpPr>
          <p:nvPr/>
        </p:nvCxnSpPr>
        <p:spPr>
          <a:xfrm>
            <a:off x="6422206" y="4789811"/>
            <a:ext cx="389176" cy="0"/>
          </a:xfrm>
          <a:prstGeom prst="straightConnector1">
            <a:avLst/>
          </a:prstGeom>
          <a:ln w="63500">
            <a:solidFill>
              <a:srgbClr val="FFCE54"/>
            </a:solidFill>
            <a:tailEnd type="triangle"/>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4C70529B-4C74-3623-1BA2-E491B5E17732}"/>
              </a:ext>
            </a:extLst>
          </p:cNvPr>
          <p:cNvCxnSpPr>
            <a:stCxn id="25" idx="3"/>
            <a:endCxn id="26" idx="1"/>
          </p:cNvCxnSpPr>
          <p:nvPr/>
        </p:nvCxnSpPr>
        <p:spPr>
          <a:xfrm>
            <a:off x="9074275" y="4789811"/>
            <a:ext cx="387867" cy="0"/>
          </a:xfrm>
          <a:prstGeom prst="straightConnector1">
            <a:avLst/>
          </a:prstGeom>
          <a:ln w="63500">
            <a:solidFill>
              <a:srgbClr val="FFCE54"/>
            </a:solidFill>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a:extLst>
              <a:ext uri="{FF2B5EF4-FFF2-40B4-BE49-F238E27FC236}">
                <a16:creationId xmlns:a16="http://schemas.microsoft.com/office/drawing/2014/main" id="{C7E2E221-7EAF-1FA3-8344-0FA80D11045C}"/>
              </a:ext>
            </a:extLst>
          </p:cNvPr>
          <p:cNvCxnSpPr>
            <a:stCxn id="13" idx="3"/>
            <a:endCxn id="27" idx="1"/>
          </p:cNvCxnSpPr>
          <p:nvPr/>
        </p:nvCxnSpPr>
        <p:spPr>
          <a:xfrm>
            <a:off x="3770789" y="5922032"/>
            <a:ext cx="388524" cy="2521"/>
          </a:xfrm>
          <a:prstGeom prst="straightConnector1">
            <a:avLst/>
          </a:prstGeom>
          <a:ln w="63500">
            <a:solidFill>
              <a:srgbClr val="ED5564"/>
            </a:solidFill>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E0E6B380-5BF2-27A5-B9CA-EDB25231A8EF}"/>
              </a:ext>
            </a:extLst>
          </p:cNvPr>
          <p:cNvCxnSpPr>
            <a:stCxn id="27" idx="3"/>
            <a:endCxn id="28" idx="1"/>
          </p:cNvCxnSpPr>
          <p:nvPr/>
        </p:nvCxnSpPr>
        <p:spPr>
          <a:xfrm>
            <a:off x="6422206" y="5924553"/>
            <a:ext cx="389176" cy="0"/>
          </a:xfrm>
          <a:prstGeom prst="straightConnector1">
            <a:avLst/>
          </a:prstGeom>
          <a:ln w="63500">
            <a:solidFill>
              <a:srgbClr val="ED5564"/>
            </a:solidFill>
            <a:tailEnd type="triangle"/>
          </a:ln>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9A0EAE8C-2F98-0A40-A96D-1AD3731E6407}"/>
              </a:ext>
            </a:extLst>
          </p:cNvPr>
          <p:cNvCxnSpPr>
            <a:cxnSpLocks/>
            <a:stCxn id="28" idx="3"/>
            <a:endCxn id="29" idx="1"/>
          </p:cNvCxnSpPr>
          <p:nvPr/>
        </p:nvCxnSpPr>
        <p:spPr>
          <a:xfrm>
            <a:off x="9074275" y="5924553"/>
            <a:ext cx="387867" cy="0"/>
          </a:xfrm>
          <a:prstGeom prst="straightConnector1">
            <a:avLst/>
          </a:prstGeom>
          <a:ln w="63500">
            <a:solidFill>
              <a:srgbClr val="ED5564"/>
            </a:solidFill>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1824752F-3DCA-ABB5-B8B0-B91217BF0BFA}"/>
              </a:ext>
            </a:extLst>
          </p:cNvPr>
          <p:cNvCxnSpPr>
            <a:cxnSpLocks/>
            <a:stCxn id="4" idx="2"/>
            <a:endCxn id="9" idx="0"/>
          </p:cNvCxnSpPr>
          <p:nvPr/>
        </p:nvCxnSpPr>
        <p:spPr>
          <a:xfrm>
            <a:off x="2801864" y="1829379"/>
            <a:ext cx="0" cy="259765"/>
          </a:xfrm>
          <a:prstGeom prst="straightConnector1">
            <a:avLst/>
          </a:prstGeom>
          <a:ln w="88900">
            <a:solidFill>
              <a:srgbClr val="AC92EB"/>
            </a:solidFill>
            <a:tailEnd type="triangle"/>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4DA6554E-208F-AABB-47F6-BAFBF3E081B6}"/>
              </a:ext>
            </a:extLst>
          </p:cNvPr>
          <p:cNvCxnSpPr>
            <a:cxnSpLocks/>
            <a:stCxn id="9" idx="2"/>
            <a:endCxn id="11" idx="0"/>
          </p:cNvCxnSpPr>
          <p:nvPr/>
        </p:nvCxnSpPr>
        <p:spPr>
          <a:xfrm flipH="1">
            <a:off x="2801863" y="2961599"/>
            <a:ext cx="1" cy="259765"/>
          </a:xfrm>
          <a:prstGeom prst="straightConnector1">
            <a:avLst/>
          </a:prstGeom>
          <a:ln w="88900">
            <a:solidFill>
              <a:srgbClr val="4FC1E8"/>
            </a:solidFill>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314A7C25-41D5-E016-6A3C-15E25AEFE176}"/>
              </a:ext>
            </a:extLst>
          </p:cNvPr>
          <p:cNvCxnSpPr>
            <a:cxnSpLocks/>
            <a:stCxn id="11" idx="2"/>
            <a:endCxn id="12" idx="0"/>
          </p:cNvCxnSpPr>
          <p:nvPr/>
        </p:nvCxnSpPr>
        <p:spPr>
          <a:xfrm>
            <a:off x="2801863" y="4093819"/>
            <a:ext cx="0" cy="259765"/>
          </a:xfrm>
          <a:prstGeom prst="straightConnector1">
            <a:avLst/>
          </a:prstGeom>
          <a:ln w="88900">
            <a:solidFill>
              <a:srgbClr val="A0D468"/>
            </a:solidFill>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C441B2FC-EA00-2197-F619-8B9C02E94EC2}"/>
              </a:ext>
            </a:extLst>
          </p:cNvPr>
          <p:cNvCxnSpPr>
            <a:cxnSpLocks/>
            <a:stCxn id="12" idx="2"/>
            <a:endCxn id="13" idx="0"/>
          </p:cNvCxnSpPr>
          <p:nvPr/>
        </p:nvCxnSpPr>
        <p:spPr>
          <a:xfrm flipH="1">
            <a:off x="2801862" y="5226039"/>
            <a:ext cx="1" cy="259765"/>
          </a:xfrm>
          <a:prstGeom prst="straightConnector1">
            <a:avLst/>
          </a:prstGeom>
          <a:ln w="88900">
            <a:solidFill>
              <a:srgbClr val="FFCE54"/>
            </a:solidFill>
            <a:tailEnd type="triangle"/>
          </a:ln>
        </p:spPr>
        <p:style>
          <a:lnRef idx="2">
            <a:schemeClr val="accent1"/>
          </a:lnRef>
          <a:fillRef idx="0">
            <a:schemeClr val="accent1"/>
          </a:fillRef>
          <a:effectRef idx="1">
            <a:schemeClr val="accent1"/>
          </a:effectRef>
          <a:fontRef idx="minor">
            <a:schemeClr val="tx1"/>
          </a:fontRef>
        </p:style>
      </p:cxnSp>
      <p:sp>
        <p:nvSpPr>
          <p:cNvPr id="2" name="Rectangle: Rounded Corners 3">
            <a:extLst>
              <a:ext uri="{FF2B5EF4-FFF2-40B4-BE49-F238E27FC236}">
                <a16:creationId xmlns:a16="http://schemas.microsoft.com/office/drawing/2014/main" id="{F33E7A6B-B8EE-E543-6CD0-C06E7D312675}"/>
              </a:ext>
            </a:extLst>
          </p:cNvPr>
          <p:cNvSpPr/>
          <p:nvPr/>
        </p:nvSpPr>
        <p:spPr>
          <a:xfrm>
            <a:off x="589382" y="914979"/>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D</a:t>
            </a:r>
            <a:endParaRPr lang="en-US" sz="3600" kern="100" dirty="0">
              <a:solidFill>
                <a:schemeClr val="bg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3" name="Rectangle: Rounded Corners 8">
            <a:extLst>
              <a:ext uri="{FF2B5EF4-FFF2-40B4-BE49-F238E27FC236}">
                <a16:creationId xmlns:a16="http://schemas.microsoft.com/office/drawing/2014/main" id="{52F1257F-7177-CD5F-DCBD-B10DE3243F7F}"/>
              </a:ext>
            </a:extLst>
          </p:cNvPr>
          <p:cNvSpPr/>
          <p:nvPr/>
        </p:nvSpPr>
        <p:spPr>
          <a:xfrm>
            <a:off x="589382" y="2095411"/>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M</a:t>
            </a:r>
            <a:endParaRPr lang="en-US" sz="3600" kern="100" dirty="0">
              <a:solidFill>
                <a:schemeClr val="bg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6" name="Rectangle: Rounded Corners 10">
            <a:extLst>
              <a:ext uri="{FF2B5EF4-FFF2-40B4-BE49-F238E27FC236}">
                <a16:creationId xmlns:a16="http://schemas.microsoft.com/office/drawing/2014/main" id="{8C2A4EA9-EC69-C214-9A23-BD982A912A7A}"/>
              </a:ext>
            </a:extLst>
          </p:cNvPr>
          <p:cNvSpPr/>
          <p:nvPr/>
        </p:nvSpPr>
        <p:spPr>
          <a:xfrm>
            <a:off x="589382" y="3255411"/>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A</a:t>
            </a:r>
            <a:endParaRPr lang="en-US" sz="3600" kern="100" dirty="0">
              <a:solidFill>
                <a:schemeClr val="bg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8" name="Rectangle: Rounded Corners 11">
            <a:extLst>
              <a:ext uri="{FF2B5EF4-FFF2-40B4-BE49-F238E27FC236}">
                <a16:creationId xmlns:a16="http://schemas.microsoft.com/office/drawing/2014/main" id="{5B31E9F5-454D-7046-C7A4-18345F6F936F}"/>
              </a:ext>
            </a:extLst>
          </p:cNvPr>
          <p:cNvSpPr/>
          <p:nvPr/>
        </p:nvSpPr>
        <p:spPr>
          <a:xfrm>
            <a:off x="589382" y="4341370"/>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I</a:t>
            </a:r>
          </a:p>
        </p:txBody>
      </p:sp>
      <p:sp>
        <p:nvSpPr>
          <p:cNvPr id="30" name="Rectangle: Rounded Corners 12">
            <a:extLst>
              <a:ext uri="{FF2B5EF4-FFF2-40B4-BE49-F238E27FC236}">
                <a16:creationId xmlns:a16="http://schemas.microsoft.com/office/drawing/2014/main" id="{5EFEE80E-5C4A-80F4-ED2A-422437C5725E}"/>
              </a:ext>
            </a:extLst>
          </p:cNvPr>
          <p:cNvSpPr/>
          <p:nvPr/>
        </p:nvSpPr>
        <p:spPr>
          <a:xfrm>
            <a:off x="589382" y="5458976"/>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a:lnSpc>
                <a:spcPct val="115000"/>
              </a:lnSpc>
              <a:spcBef>
                <a:spcPts val="0"/>
              </a:spcBef>
              <a:spcAft>
                <a:spcPts val="0"/>
              </a:spcAft>
            </a:pPr>
            <a:r>
              <a:rPr lang="en-US" sz="3600" b="1" kern="0" dirty="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a:t>
            </a:r>
            <a:endParaRPr lang="en-US" sz="3600" kern="100" dirty="0">
              <a:solidFill>
                <a:schemeClr val="bg1"/>
              </a:solidFill>
              <a:effectLst/>
              <a:latin typeface="Century Gothic" panose="020B0502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68283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184</TotalTime>
  <Words>231</Words>
  <Application>Microsoft Macintosh PowerPoint</Application>
  <PresentationFormat>Widescreen</PresentationFormat>
  <Paragraphs>34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Office81</cp:lastModifiedBy>
  <cp:revision>38</cp:revision>
  <dcterms:created xsi:type="dcterms:W3CDTF">2024-06-23T02:36:30Z</dcterms:created>
  <dcterms:modified xsi:type="dcterms:W3CDTF">2024-07-19T02:02:03Z</dcterms:modified>
</cp:coreProperties>
</file>