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866"/>
    <a:srgbClr val="F05C4F"/>
    <a:srgbClr val="9C92C8"/>
    <a:srgbClr val="C8C2E0"/>
    <a:srgbClr val="000000"/>
    <a:srgbClr val="97D0B1"/>
    <a:srgbClr val="406352"/>
    <a:srgbClr val="737373"/>
    <a:srgbClr val="33D6AD"/>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3" autoAdjust="0"/>
    <p:restoredTop sz="94626"/>
  </p:normalViewPr>
  <p:slideViewPr>
    <p:cSldViewPr snapToGrid="0">
      <p:cViewPr varScale="1">
        <p:scale>
          <a:sx n="116" d="100"/>
          <a:sy n="116" d="100"/>
        </p:scale>
        <p:origin x="9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7/18/24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7/18/24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09&amp;utm_source=template-powerpoint&amp;utm_medium=content&amp;utm_campaign=DMAIC+Roadmap+Slide-powerpoint-12109&amp;lpa=DMAIC+Roadmap+Slide+powerpoint+12109"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D6AD"/>
            </a:gs>
            <a:gs pos="100000">
              <a:srgbClr val="737373"/>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46309" y="1855760"/>
            <a:ext cx="4002409" cy="3892732"/>
          </a:xfrm>
          <a:prstGeom prst="rect">
            <a:avLst/>
          </a:prstGeom>
          <a:noFill/>
        </p:spPr>
        <p:txBody>
          <a:bodyPr wrap="square" rtlCol="0">
            <a:spAutoFit/>
          </a:bodyPr>
          <a:lstStyle/>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When To Use This Template: </a:t>
            </a:r>
            <a:br>
              <a:rPr lang="en-US" sz="1600" b="1" i="0" u="none" strike="noStrike" dirty="0">
                <a:solidFill>
                  <a:srgbClr val="000000"/>
                </a:solidFill>
                <a:effectLst/>
                <a:latin typeface="Century Gothic" panose="020B0502020202020204" pitchFamily="34" charset="0"/>
              </a:rPr>
            </a:br>
            <a:r>
              <a:rPr lang="en-US" sz="1600" i="0" u="none" strike="noStrike" dirty="0">
                <a:solidFill>
                  <a:srgbClr val="000000"/>
                </a:solidFill>
                <a:effectLst/>
                <a:latin typeface="Century Gothic" panose="020B0502020202020204" pitchFamily="34" charset="0"/>
              </a:rPr>
              <a:t>This slide version of a DMAIC roadmap is designed for presentations. Use this template in project kickoff meetings, progress updates, executive briefings, or other stakeholder meetings.</a:t>
            </a:r>
          </a:p>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Notable Templates Features: </a:t>
            </a:r>
            <a:br>
              <a:rPr lang="en-US" sz="1600" b="1" i="0" u="none" strike="noStrike" dirty="0">
                <a:solidFill>
                  <a:srgbClr val="000000"/>
                </a:solidFill>
                <a:effectLst/>
                <a:latin typeface="Century Gothic" panose="020B0502020202020204" pitchFamily="34" charset="0"/>
              </a:rPr>
            </a:br>
            <a:r>
              <a:rPr lang="en-US" sz="1600" i="0" u="none" strike="noStrike" dirty="0">
                <a:solidFill>
                  <a:srgbClr val="000000"/>
                </a:solidFill>
                <a:effectLst/>
                <a:latin typeface="Century Gothic" panose="020B0502020202020204" pitchFamily="34" charset="0"/>
              </a:rPr>
              <a:t>The slide uses color to engage viewers and draw attention to important elements in each DMAIC phase.</a:t>
            </a:r>
          </a:p>
        </p:txBody>
      </p:sp>
      <p:pic>
        <p:nvPicPr>
          <p:cNvPr id="90" name="Google Shape;90;p13">
            <a:hlinkClick r:id="rId3"/>
          </p:cNvPr>
          <p:cNvPicPr preferRelativeResize="0"/>
          <p:nvPr/>
        </p:nvPicPr>
        <p:blipFill>
          <a:blip r:embed="rId4">
            <a:alphaModFix/>
          </a:blip>
          <a:stretch>
            <a:fillRect/>
          </a:stretch>
        </p:blipFill>
        <p:spPr>
          <a:xfrm>
            <a:off x="7969937" y="496430"/>
            <a:ext cx="3744624" cy="744775"/>
          </a:xfrm>
          <a:prstGeom prst="rect">
            <a:avLst/>
          </a:prstGeom>
          <a:noFill/>
          <a:ln>
            <a:noFill/>
          </a:ln>
        </p:spPr>
      </p:pic>
      <p:sp>
        <p:nvSpPr>
          <p:cNvPr id="91" name="Google Shape;91;p13"/>
          <p:cNvSpPr txBox="1"/>
          <p:nvPr/>
        </p:nvSpPr>
        <p:spPr>
          <a:xfrm>
            <a:off x="361544" y="258507"/>
            <a:ext cx="5990487" cy="147729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4200" b="1" dirty="0">
                <a:solidFill>
                  <a:srgbClr val="011033"/>
                </a:solidFill>
                <a:latin typeface="Century Gothic"/>
                <a:ea typeface="Century Gothic"/>
                <a:cs typeface="Century Gothic"/>
                <a:sym typeface="Century Gothic"/>
              </a:rPr>
              <a:t>DMAIC Roadmap Slide Template</a:t>
            </a:r>
            <a:endParaRPr sz="4200" b="1" dirty="0">
              <a:solidFill>
                <a:srgbClr val="011033"/>
              </a:solidFill>
              <a:latin typeface="Century Gothic"/>
              <a:ea typeface="Century Gothic"/>
              <a:cs typeface="Century Gothic"/>
              <a:sym typeface="Century Gothic"/>
            </a:endParaRPr>
          </a:p>
        </p:txBody>
      </p:sp>
      <p:pic>
        <p:nvPicPr>
          <p:cNvPr id="4" name="Picture 3">
            <a:extLst>
              <a:ext uri="{FF2B5EF4-FFF2-40B4-BE49-F238E27FC236}">
                <a16:creationId xmlns:a16="http://schemas.microsoft.com/office/drawing/2014/main" id="{AD788B18-3BE0-8D16-DD88-B6154C004438}"/>
              </a:ext>
            </a:extLst>
          </p:cNvPr>
          <p:cNvPicPr>
            <a:picLocks noChangeAspect="1"/>
          </p:cNvPicPr>
          <p:nvPr/>
        </p:nvPicPr>
        <p:blipFill>
          <a:blip r:embed="rId5"/>
          <a:stretch>
            <a:fillRect/>
          </a:stretch>
        </p:blipFill>
        <p:spPr>
          <a:xfrm>
            <a:off x="5100506" y="2389813"/>
            <a:ext cx="6614055" cy="3083420"/>
          </a:xfrm>
          <a:prstGeom prst="rect">
            <a:avLst/>
          </a:prstGeom>
          <a:effectLst>
            <a:outerShdw blurRad="50800" dist="38100" dir="2700000" algn="tl"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E15B934A-E7A7-AD1C-6351-82931AF99BE0}"/>
              </a:ext>
            </a:extLst>
          </p:cNvPr>
          <p:cNvGraphicFramePr>
            <a:graphicFrameLocks noGrp="1"/>
          </p:cNvGraphicFramePr>
          <p:nvPr>
            <p:extLst>
              <p:ext uri="{D42A27DB-BD31-4B8C-83A1-F6EECF244321}">
                <p14:modId xmlns:p14="http://schemas.microsoft.com/office/powerpoint/2010/main" val="3391769938"/>
              </p:ext>
            </p:extLst>
          </p:nvPr>
        </p:nvGraphicFramePr>
        <p:xfrm>
          <a:off x="232095" y="881553"/>
          <a:ext cx="11727810" cy="5434184"/>
        </p:xfrm>
        <a:graphic>
          <a:graphicData uri="http://schemas.openxmlformats.org/drawingml/2006/table">
            <a:tbl>
              <a:tblPr firstRow="1" bandRow="1">
                <a:tableStyleId>{5C22544A-7EE6-4342-B048-85BDC9FD1C3A}</a:tableStyleId>
              </a:tblPr>
              <a:tblGrid>
                <a:gridCol w="2345562">
                  <a:extLst>
                    <a:ext uri="{9D8B030D-6E8A-4147-A177-3AD203B41FA5}">
                      <a16:colId xmlns:a16="http://schemas.microsoft.com/office/drawing/2014/main" val="3179864698"/>
                    </a:ext>
                  </a:extLst>
                </a:gridCol>
                <a:gridCol w="2345562">
                  <a:extLst>
                    <a:ext uri="{9D8B030D-6E8A-4147-A177-3AD203B41FA5}">
                      <a16:colId xmlns:a16="http://schemas.microsoft.com/office/drawing/2014/main" val="3567863479"/>
                    </a:ext>
                  </a:extLst>
                </a:gridCol>
                <a:gridCol w="2345562">
                  <a:extLst>
                    <a:ext uri="{9D8B030D-6E8A-4147-A177-3AD203B41FA5}">
                      <a16:colId xmlns:a16="http://schemas.microsoft.com/office/drawing/2014/main" val="3605758972"/>
                    </a:ext>
                  </a:extLst>
                </a:gridCol>
                <a:gridCol w="2345562">
                  <a:extLst>
                    <a:ext uri="{9D8B030D-6E8A-4147-A177-3AD203B41FA5}">
                      <a16:colId xmlns:a16="http://schemas.microsoft.com/office/drawing/2014/main" val="29710720"/>
                    </a:ext>
                  </a:extLst>
                </a:gridCol>
                <a:gridCol w="2345562">
                  <a:extLst>
                    <a:ext uri="{9D8B030D-6E8A-4147-A177-3AD203B41FA5}">
                      <a16:colId xmlns:a16="http://schemas.microsoft.com/office/drawing/2014/main" val="353649163"/>
                    </a:ext>
                  </a:extLst>
                </a:gridCol>
              </a:tblGrid>
              <a:tr h="889593">
                <a:tc>
                  <a:txBody>
                    <a:bodyPr/>
                    <a:lstStyle/>
                    <a:p>
                      <a:pPr algn="ctr"/>
                      <a:endParaRPr lang="en-US" sz="500" dirty="0">
                        <a:latin typeface="Century Gothic" panose="020B0502020202020204" pitchFamily="34" charset="0"/>
                      </a:endParaRPr>
                    </a:p>
                    <a:p>
                      <a:pPr algn="ctr"/>
                      <a:r>
                        <a:rPr lang="en-US" dirty="0">
                          <a:latin typeface="Century Gothic" panose="020B0502020202020204" pitchFamily="34" charset="0"/>
                        </a:rPr>
                        <a:t>Define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406352"/>
                    </a:solidFill>
                  </a:tcPr>
                </a:tc>
                <a:tc>
                  <a:txBody>
                    <a:bodyPr/>
                    <a:lstStyle/>
                    <a:p>
                      <a:pPr algn="ctr"/>
                      <a:endParaRPr lang="en-US" sz="500" dirty="0">
                        <a:latin typeface="Century Gothic" panose="020B0502020202020204" pitchFamily="34" charset="0"/>
                      </a:endParaRPr>
                    </a:p>
                    <a:p>
                      <a:pPr algn="ctr"/>
                      <a:r>
                        <a:rPr lang="en-US" dirty="0">
                          <a:latin typeface="Century Gothic" panose="020B0502020202020204" pitchFamily="34" charset="0"/>
                        </a:rPr>
                        <a:t>Measure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7D0B1"/>
                    </a:solidFill>
                  </a:tcPr>
                </a:tc>
                <a:tc>
                  <a:txBody>
                    <a:bodyPr/>
                    <a:lstStyle/>
                    <a:p>
                      <a:pPr algn="ctr"/>
                      <a:endParaRPr lang="en-US" sz="500" dirty="0">
                        <a:latin typeface="Century Gothic" panose="020B0502020202020204" pitchFamily="34" charset="0"/>
                      </a:endParaRPr>
                    </a:p>
                    <a:p>
                      <a:pPr algn="ctr"/>
                      <a:r>
                        <a:rPr lang="en-US" dirty="0">
                          <a:latin typeface="Century Gothic" panose="020B0502020202020204" pitchFamily="34" charset="0"/>
                        </a:rPr>
                        <a:t>Analyze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C92C8"/>
                    </a:solidFill>
                  </a:tcPr>
                </a:tc>
                <a:tc>
                  <a:txBody>
                    <a:bodyPr/>
                    <a:lstStyle/>
                    <a:p>
                      <a:pPr algn="ctr"/>
                      <a:endParaRPr lang="en-US" sz="500" dirty="0">
                        <a:latin typeface="Century Gothic" panose="020B0502020202020204" pitchFamily="34" charset="0"/>
                      </a:endParaRPr>
                    </a:p>
                    <a:p>
                      <a:pPr algn="ctr"/>
                      <a:r>
                        <a:rPr lang="en-US" dirty="0">
                          <a:latin typeface="Century Gothic" panose="020B0502020202020204" pitchFamily="34" charset="0"/>
                        </a:rPr>
                        <a:t>Improve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05C4F"/>
                    </a:solidFill>
                  </a:tcPr>
                </a:tc>
                <a:tc>
                  <a:txBody>
                    <a:bodyPr/>
                    <a:lstStyle/>
                    <a:p>
                      <a:pPr algn="ctr"/>
                      <a:endParaRPr lang="en-US" sz="500" dirty="0">
                        <a:latin typeface="Century Gothic" panose="020B0502020202020204" pitchFamily="34" charset="0"/>
                      </a:endParaRPr>
                    </a:p>
                    <a:p>
                      <a:pPr algn="ctr"/>
                      <a:r>
                        <a:rPr lang="en-US" dirty="0">
                          <a:latin typeface="Century Gothic" panose="020B0502020202020204" pitchFamily="34" charset="0"/>
                        </a:rPr>
                        <a:t>Control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292866"/>
                    </a:solidFill>
                  </a:tcPr>
                </a:tc>
                <a:extLst>
                  <a:ext uri="{0D108BD9-81ED-4DB2-BD59-A6C34878D82A}">
                    <a16:rowId xmlns:a16="http://schemas.microsoft.com/office/drawing/2014/main" val="3705330562"/>
                  </a:ext>
                </a:extLst>
              </a:tr>
              <a:tr h="4544591">
                <a:tc>
                  <a:txBody>
                    <a:bodyPr/>
                    <a:lstStyle/>
                    <a:p>
                      <a:pPr marL="285750" indent="-285750">
                        <a:lnSpc>
                          <a:spcPct val="150000"/>
                        </a:lnSpc>
                        <a:buFont typeface="Arial" panose="020B0604020202020204" pitchFamily="34" charset="0"/>
                        <a:buChar cha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indent="-285750">
                        <a:buFont typeface="Arial" panose="020B0604020202020204" pitchFamily="34" charset="0"/>
                        <a:buChar char="•"/>
                      </a:pPr>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nSpc>
                          <a:spcPct val="150000"/>
                        </a:lnSpc>
                        <a:buFont typeface="Arial" panose="020B0604020202020204" pitchFamily="34" charset="0"/>
                        <a:buChar cha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nSpc>
                          <a:spcPct val="150000"/>
                        </a:lnSpc>
                        <a:buFont typeface="Arial" panose="020B0604020202020204" pitchFamily="34" charset="0"/>
                        <a:buChar cha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nSpc>
                          <a:spcPct val="150000"/>
                        </a:lnSpc>
                        <a:buFont typeface="Arial" panose="020B0604020202020204" pitchFamily="34" charset="0"/>
                        <a:buChar cha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nSpc>
                          <a:spcPct val="150000"/>
                        </a:lnSpc>
                        <a:buFont typeface="Arial" panose="020B0604020202020204" pitchFamily="34" charset="0"/>
                        <a:buChar cha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dirty="0">
                          <a:solidFill>
                            <a:schemeClr val="tx1">
                              <a:lumMod val="50000"/>
                              <a:lumOff val="50000"/>
                            </a:schemeClr>
                          </a:solidFill>
                          <a:latin typeface="Century Gothic" panose="020B0502020202020204" pitchFamily="34" charset="0"/>
                        </a:rPr>
                        <a:t>Sample text</a:t>
                      </a:r>
                    </a:p>
                    <a:p>
                      <a:endParaRPr lang="en-US" sz="1600" dirty="0">
                        <a:solidFill>
                          <a:schemeClr val="tx1">
                            <a:lumMod val="50000"/>
                            <a:lumOff val="50000"/>
                          </a:schemeClr>
                        </a:solidFill>
                        <a:latin typeface="Century Gothic" panose="020B0502020202020204" pitchFamily="34" charset="0"/>
                      </a:endParaRPr>
                    </a:p>
                  </a:txBody>
                  <a:tcPr marT="68580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2336444"/>
                  </a:ext>
                </a:extLst>
              </a:tr>
            </a:tbl>
          </a:graphicData>
        </a:graphic>
      </p:graphicFrame>
      <p:sp>
        <p:nvSpPr>
          <p:cNvPr id="2" name="Rectangle: Rounded Corners 1">
            <a:extLst>
              <a:ext uri="{FF2B5EF4-FFF2-40B4-BE49-F238E27FC236}">
                <a16:creationId xmlns:a16="http://schemas.microsoft.com/office/drawing/2014/main" id="{10A5F7C2-25F9-3128-D720-9E8798403175}"/>
              </a:ext>
            </a:extLst>
          </p:cNvPr>
          <p:cNvSpPr>
            <a:spLocks noChangeAspect="1"/>
          </p:cNvSpPr>
          <p:nvPr/>
        </p:nvSpPr>
        <p:spPr>
          <a:xfrm>
            <a:off x="943547" y="1385730"/>
            <a:ext cx="914400" cy="914400"/>
          </a:xfrm>
          <a:prstGeom prst="roundRect">
            <a:avLst/>
          </a:prstGeom>
          <a:solidFill>
            <a:srgbClr val="406352"/>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latin typeface="Century Gothic" panose="020B0502020202020204" pitchFamily="34" charset="0"/>
              </a:rPr>
              <a:t>D</a:t>
            </a:r>
          </a:p>
        </p:txBody>
      </p:sp>
      <p:sp>
        <p:nvSpPr>
          <p:cNvPr id="3" name="Rectangle: Rounded Corners 2">
            <a:extLst>
              <a:ext uri="{FF2B5EF4-FFF2-40B4-BE49-F238E27FC236}">
                <a16:creationId xmlns:a16="http://schemas.microsoft.com/office/drawing/2014/main" id="{E214B867-14ED-E723-1999-1F7FAB438F93}"/>
              </a:ext>
            </a:extLst>
          </p:cNvPr>
          <p:cNvSpPr>
            <a:spLocks noChangeAspect="1"/>
          </p:cNvSpPr>
          <p:nvPr/>
        </p:nvSpPr>
        <p:spPr>
          <a:xfrm>
            <a:off x="3304300" y="1385730"/>
            <a:ext cx="914400" cy="914400"/>
          </a:xfrm>
          <a:prstGeom prst="roundRect">
            <a:avLst/>
          </a:prstGeom>
          <a:solidFill>
            <a:srgbClr val="97D0B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latin typeface="Century Gothic" panose="020B0502020202020204" pitchFamily="34" charset="0"/>
              </a:rPr>
              <a:t>M</a:t>
            </a:r>
          </a:p>
        </p:txBody>
      </p:sp>
      <p:sp>
        <p:nvSpPr>
          <p:cNvPr id="6" name="Rectangle: Rounded Corners 5">
            <a:extLst>
              <a:ext uri="{FF2B5EF4-FFF2-40B4-BE49-F238E27FC236}">
                <a16:creationId xmlns:a16="http://schemas.microsoft.com/office/drawing/2014/main" id="{DB1665BD-FACC-8E75-9049-3643CDBDCA7E}"/>
              </a:ext>
            </a:extLst>
          </p:cNvPr>
          <p:cNvSpPr>
            <a:spLocks noChangeAspect="1"/>
          </p:cNvSpPr>
          <p:nvPr/>
        </p:nvSpPr>
        <p:spPr>
          <a:xfrm>
            <a:off x="5638800" y="1385730"/>
            <a:ext cx="914400" cy="914400"/>
          </a:xfrm>
          <a:prstGeom prst="roundRect">
            <a:avLst/>
          </a:prstGeom>
          <a:solidFill>
            <a:srgbClr val="9C92C8"/>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latin typeface="Century Gothic" panose="020B0502020202020204" pitchFamily="34" charset="0"/>
              </a:rPr>
              <a:t>A</a:t>
            </a:r>
          </a:p>
        </p:txBody>
      </p:sp>
      <p:sp>
        <p:nvSpPr>
          <p:cNvPr id="7" name="Rectangle: Rounded Corners 6">
            <a:extLst>
              <a:ext uri="{FF2B5EF4-FFF2-40B4-BE49-F238E27FC236}">
                <a16:creationId xmlns:a16="http://schemas.microsoft.com/office/drawing/2014/main" id="{C340CEF0-025B-2A20-B658-F659671FE454}"/>
              </a:ext>
            </a:extLst>
          </p:cNvPr>
          <p:cNvSpPr>
            <a:spLocks noChangeAspect="1"/>
          </p:cNvSpPr>
          <p:nvPr/>
        </p:nvSpPr>
        <p:spPr>
          <a:xfrm>
            <a:off x="8009712" y="1385730"/>
            <a:ext cx="914400" cy="914400"/>
          </a:xfrm>
          <a:prstGeom prst="roundRect">
            <a:avLst/>
          </a:prstGeom>
          <a:solidFill>
            <a:srgbClr val="F05C4F"/>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t>I</a:t>
            </a:r>
          </a:p>
        </p:txBody>
      </p:sp>
      <p:sp>
        <p:nvSpPr>
          <p:cNvPr id="8" name="Rectangle: Rounded Corners 7">
            <a:extLst>
              <a:ext uri="{FF2B5EF4-FFF2-40B4-BE49-F238E27FC236}">
                <a16:creationId xmlns:a16="http://schemas.microsoft.com/office/drawing/2014/main" id="{FE322453-96F5-BB43-C593-95E149BDCA93}"/>
              </a:ext>
            </a:extLst>
          </p:cNvPr>
          <p:cNvSpPr>
            <a:spLocks noChangeAspect="1"/>
          </p:cNvSpPr>
          <p:nvPr/>
        </p:nvSpPr>
        <p:spPr>
          <a:xfrm>
            <a:off x="10334053" y="1385730"/>
            <a:ext cx="914400" cy="914400"/>
          </a:xfrm>
          <a:prstGeom prst="roundRect">
            <a:avLst/>
          </a:prstGeom>
          <a:solidFill>
            <a:srgbClr val="292866"/>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t>C</a:t>
            </a:r>
          </a:p>
        </p:txBody>
      </p:sp>
      <p:sp>
        <p:nvSpPr>
          <p:cNvPr id="10" name="TextBox 9">
            <a:extLst>
              <a:ext uri="{FF2B5EF4-FFF2-40B4-BE49-F238E27FC236}">
                <a16:creationId xmlns:a16="http://schemas.microsoft.com/office/drawing/2014/main" id="{D9EA558F-2BA9-24E0-CD66-A49A1D91A513}"/>
              </a:ext>
            </a:extLst>
          </p:cNvPr>
          <p:cNvSpPr txBox="1"/>
          <p:nvPr/>
        </p:nvSpPr>
        <p:spPr>
          <a:xfrm>
            <a:off x="232095" y="186282"/>
            <a:ext cx="3252785" cy="523220"/>
          </a:xfrm>
          <a:prstGeom prst="rect">
            <a:avLst/>
          </a:prstGeom>
          <a:noFill/>
        </p:spPr>
        <p:txBody>
          <a:bodyPr wrap="square">
            <a:spAutoFit/>
          </a:bodyPr>
          <a:lstStyle/>
          <a:p>
            <a:pPr rtl="0">
              <a:spcBef>
                <a:spcPts val="0"/>
              </a:spcBef>
              <a:spcAft>
                <a:spcPts val="0"/>
              </a:spcAft>
            </a:pPr>
            <a:r>
              <a:rPr lang="en-US" sz="2800" b="1" i="0" u="none" strike="noStrike" dirty="0">
                <a:solidFill>
                  <a:srgbClr val="001033"/>
                </a:solidFill>
                <a:effectLst/>
                <a:latin typeface="Century Gothic" panose="020B0502020202020204" pitchFamily="34" charset="0"/>
              </a:rPr>
              <a:t>DMAIC</a:t>
            </a:r>
            <a:r>
              <a:rPr lang="en-US" sz="2800" b="1" i="0" u="none" strike="noStrike" dirty="0">
                <a:solidFill>
                  <a:srgbClr val="011033"/>
                </a:solidFill>
                <a:effectLst/>
                <a:latin typeface="Century Gothic" panose="020B0502020202020204" pitchFamily="34" charset="0"/>
              </a:rPr>
              <a:t> Roadmap </a:t>
            </a:r>
            <a:endParaRPr lang="en-US" sz="2800" dirty="0"/>
          </a:p>
        </p:txBody>
      </p:sp>
    </p:spTree>
    <p:extLst>
      <p:ext uri="{BB962C8B-B14F-4D97-AF65-F5344CB8AC3E}">
        <p14:creationId xmlns:p14="http://schemas.microsoft.com/office/powerpoint/2010/main" val="3631251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116</TotalTime>
  <Words>224</Words>
  <Application>Microsoft Macintosh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Office81</cp:lastModifiedBy>
  <cp:revision>15</cp:revision>
  <dcterms:created xsi:type="dcterms:W3CDTF">2024-06-23T02:36:30Z</dcterms:created>
  <dcterms:modified xsi:type="dcterms:W3CDTF">2024-07-19T01:59:14Z</dcterms:modified>
</cp:coreProperties>
</file>