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45" r:id="rId3"/>
    <p:sldId id="34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9CA58C"/>
    <a:srgbClr val="C0F2DA"/>
    <a:srgbClr val="CBD6B5"/>
    <a:srgbClr val="EBD9B6"/>
    <a:srgbClr val="0098C6"/>
    <a:srgbClr val="66BBCC"/>
    <a:srgbClr val="654105"/>
    <a:srgbClr val="7C5008"/>
    <a:srgbClr val="02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95414B-5917-4F28-A75F-E220B04E9D87}" v="2" dt="2024-07-26T00:15:49.4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7" d="100"/>
          <a:sy n="127" d="100"/>
        </p:scale>
        <p:origin x="61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195414B-5917-4F28-A75F-E220B04E9D87}"/>
    <pc:docChg chg="modSld sldOrd">
      <pc:chgData name="Bess Dunlevy" userId="dd4b9a8537dbe9d0" providerId="LiveId" clId="{6195414B-5917-4F28-A75F-E220B04E9D87}" dt="2024-07-26T00:15:49.465" v="57" actId="14826"/>
      <pc:docMkLst>
        <pc:docMk/>
      </pc:docMkLst>
      <pc:sldChg chg="modSp mod">
        <pc:chgData name="Bess Dunlevy" userId="dd4b9a8537dbe9d0" providerId="LiveId" clId="{6195414B-5917-4F28-A75F-E220B04E9D87}" dt="2024-07-26T00:15:49.465" v="57" actId="14826"/>
        <pc:sldMkLst>
          <pc:docMk/>
          <pc:sldMk cId="1508588292" sldId="342"/>
        </pc:sldMkLst>
        <pc:spChg chg="mod">
          <ac:chgData name="Bess Dunlevy" userId="dd4b9a8537dbe9d0" providerId="LiveId" clId="{6195414B-5917-4F28-A75F-E220B04E9D87}" dt="2024-07-26T00:12:34.227" v="0" actId="20577"/>
          <ac:spMkLst>
            <pc:docMk/>
            <pc:sldMk cId="1508588292" sldId="342"/>
            <ac:spMk id="33" creationId="{143A449B-AAB7-994A-92CE-8F48E2CA7DF6}"/>
          </ac:spMkLst>
        </pc:spChg>
        <pc:picChg chg="mod">
          <ac:chgData name="Bess Dunlevy" userId="dd4b9a8537dbe9d0" providerId="LiveId" clId="{6195414B-5917-4F28-A75F-E220B04E9D87}" dt="2024-07-26T00:15:49.465" v="57" actId="14826"/>
          <ac:picMkLst>
            <pc:docMk/>
            <pc:sldMk cId="1508588292" sldId="342"/>
            <ac:picMk id="5" creationId="{833B7F79-514A-DF98-E219-AB15F76BCBDD}"/>
          </ac:picMkLst>
        </pc:picChg>
      </pc:sldChg>
      <pc:sldChg chg="addSp modSp mod ord">
        <pc:chgData name="Bess Dunlevy" userId="dd4b9a8537dbe9d0" providerId="LiveId" clId="{6195414B-5917-4F28-A75F-E220B04E9D87}" dt="2024-07-26T00:13:35.434" v="56" actId="20577"/>
        <pc:sldMkLst>
          <pc:docMk/>
          <pc:sldMk cId="3742877543" sldId="344"/>
        </pc:sldMkLst>
        <pc:spChg chg="add mod">
          <ac:chgData name="Bess Dunlevy" userId="dd4b9a8537dbe9d0" providerId="LiveId" clId="{6195414B-5917-4F28-A75F-E220B04E9D87}" dt="2024-07-26T00:13:28.815" v="15" actId="14100"/>
          <ac:spMkLst>
            <pc:docMk/>
            <pc:sldMk cId="3742877543" sldId="344"/>
            <ac:spMk id="56" creationId="{9CC2519C-31D9-C0DD-362F-484BB678C5B1}"/>
          </ac:spMkLst>
        </pc:spChg>
        <pc:graphicFrameChg chg="modGraphic">
          <ac:chgData name="Bess Dunlevy" userId="dd4b9a8537dbe9d0" providerId="LiveId" clId="{6195414B-5917-4F28-A75F-E220B04E9D87}" dt="2024-07-26T00:13:35.434" v="56" actId="20577"/>
          <ac:graphicFrameMkLst>
            <pc:docMk/>
            <pc:sldMk cId="3742877543" sldId="344"/>
            <ac:graphicFrameMk id="9" creationId="{4F502E83-E6F1-FC07-C5A4-BE3784EAF64D}"/>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21&amp;utm_source=template-powerpoint&amp;utm_medium=content&amp;utm_campaign=Persona-Based+User+Story+Map-powerpoint-12121&amp;lpa=Persona-Based+User+Story+Map+powerpoint+1212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Persona-Based User Story Map Template</a:t>
            </a:r>
          </a:p>
        </p:txBody>
      </p:sp>
      <p:pic>
        <p:nvPicPr>
          <p:cNvPr id="5" name="Picture 4">
            <a:extLst>
              <a:ext uri="{FF2B5EF4-FFF2-40B4-BE49-F238E27FC236}">
                <a16:creationId xmlns:a16="http://schemas.microsoft.com/office/drawing/2014/main" id="{833B7F79-514A-DF98-E219-AB15F76BCBDD}"/>
              </a:ext>
            </a:extLst>
          </p:cNvPr>
          <p:cNvPicPr>
            <a:picLocks noChangeAspect="1"/>
          </p:cNvPicPr>
          <p:nvPr/>
        </p:nvPicPr>
        <p:blipFill>
          <a:blip r:embed="rId4"/>
          <a:srcRect/>
          <a:stretch/>
        </p:blipFill>
        <p:spPr>
          <a:xfrm>
            <a:off x="1709747" y="1945098"/>
            <a:ext cx="8134328" cy="4385956"/>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nvGraphicFramePr>
        <p:xfrm>
          <a:off x="133351" y="142874"/>
          <a:ext cx="11949114" cy="6853326"/>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38321">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282">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18844">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592">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196230" y="2628417"/>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 name="Graphic 191" descr="User with solid fill">
            <a:extLst>
              <a:ext uri="{FF2B5EF4-FFF2-40B4-BE49-F238E27FC236}">
                <a16:creationId xmlns:a16="http://schemas.microsoft.com/office/drawing/2014/main" id="{6722909F-743F-1321-E9B8-3E29186844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3351" y="524533"/>
            <a:ext cx="1409700" cy="1409700"/>
          </a:xfrm>
          <a:prstGeom prst="rect">
            <a:avLst/>
          </a:prstGeom>
        </p:spPr>
      </p:pic>
      <p:sp>
        <p:nvSpPr>
          <p:cNvPr id="3" name="Rectangle: Single Corner Snipped 2">
            <a:extLst>
              <a:ext uri="{FF2B5EF4-FFF2-40B4-BE49-F238E27FC236}">
                <a16:creationId xmlns:a16="http://schemas.microsoft.com/office/drawing/2014/main" id="{1972DF7B-66A5-4919-AA48-C4FC7596B2FD}"/>
              </a:ext>
            </a:extLst>
          </p:cNvPr>
          <p:cNvSpPr/>
          <p:nvPr/>
        </p:nvSpPr>
        <p:spPr>
          <a:xfrm>
            <a:off x="4292327"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4" name="Rectangle: Single Corner Snipped 3">
            <a:extLst>
              <a:ext uri="{FF2B5EF4-FFF2-40B4-BE49-F238E27FC236}">
                <a16:creationId xmlns:a16="http://schemas.microsoft.com/office/drawing/2014/main" id="{66F61161-2041-0CF9-9D8D-AA7C3636B9C3}"/>
              </a:ext>
            </a:extLst>
          </p:cNvPr>
          <p:cNvSpPr/>
          <p:nvPr/>
        </p:nvSpPr>
        <p:spPr>
          <a:xfrm>
            <a:off x="4268485"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5" name="Rectangle: Single Corner Snipped 4">
            <a:extLst>
              <a:ext uri="{FF2B5EF4-FFF2-40B4-BE49-F238E27FC236}">
                <a16:creationId xmlns:a16="http://schemas.microsoft.com/office/drawing/2014/main" id="{555A7105-7393-A162-FCD0-8C1A85BCD06B}"/>
              </a:ext>
            </a:extLst>
          </p:cNvPr>
          <p:cNvSpPr/>
          <p:nvPr/>
        </p:nvSpPr>
        <p:spPr>
          <a:xfrm>
            <a:off x="6245650"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6" name="Rectangle 5">
            <a:extLst>
              <a:ext uri="{FF2B5EF4-FFF2-40B4-BE49-F238E27FC236}">
                <a16:creationId xmlns:a16="http://schemas.microsoft.com/office/drawing/2014/main" id="{F7C35C7B-780B-CC7C-1890-C753A217299E}"/>
              </a:ext>
            </a:extLst>
          </p:cNvPr>
          <p:cNvSpPr/>
          <p:nvPr/>
        </p:nvSpPr>
        <p:spPr>
          <a:xfrm>
            <a:off x="4268485"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7" name="Rectangle 6">
            <a:extLst>
              <a:ext uri="{FF2B5EF4-FFF2-40B4-BE49-F238E27FC236}">
                <a16:creationId xmlns:a16="http://schemas.microsoft.com/office/drawing/2014/main" id="{B5F2CE90-1B43-5A9F-9494-6EC516F46EDB}"/>
              </a:ext>
            </a:extLst>
          </p:cNvPr>
          <p:cNvSpPr/>
          <p:nvPr/>
        </p:nvSpPr>
        <p:spPr>
          <a:xfrm>
            <a:off x="4256215"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8" name="Rectangle 7">
            <a:extLst>
              <a:ext uri="{FF2B5EF4-FFF2-40B4-BE49-F238E27FC236}">
                <a16:creationId xmlns:a16="http://schemas.microsoft.com/office/drawing/2014/main" id="{3BF793D9-F56B-083D-592F-934BE5449B89}"/>
              </a:ext>
            </a:extLst>
          </p:cNvPr>
          <p:cNvSpPr/>
          <p:nvPr/>
        </p:nvSpPr>
        <p:spPr>
          <a:xfrm>
            <a:off x="4256215"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6" name="Rectangle 15">
            <a:extLst>
              <a:ext uri="{FF2B5EF4-FFF2-40B4-BE49-F238E27FC236}">
                <a16:creationId xmlns:a16="http://schemas.microsoft.com/office/drawing/2014/main" id="{26325355-014E-64B5-0D83-74220AEBC659}"/>
              </a:ext>
            </a:extLst>
          </p:cNvPr>
          <p:cNvSpPr/>
          <p:nvPr/>
        </p:nvSpPr>
        <p:spPr>
          <a:xfrm>
            <a:off x="4268485"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17" name="Rectangle 16">
            <a:extLst>
              <a:ext uri="{FF2B5EF4-FFF2-40B4-BE49-F238E27FC236}">
                <a16:creationId xmlns:a16="http://schemas.microsoft.com/office/drawing/2014/main" id="{501E8841-5C02-AAAD-2894-55BF8C5BF3CF}"/>
              </a:ext>
            </a:extLst>
          </p:cNvPr>
          <p:cNvSpPr/>
          <p:nvPr/>
        </p:nvSpPr>
        <p:spPr>
          <a:xfrm>
            <a:off x="6140862"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6" name="Arrow: Pentagon 25">
            <a:extLst>
              <a:ext uri="{FF2B5EF4-FFF2-40B4-BE49-F238E27FC236}">
                <a16:creationId xmlns:a16="http://schemas.microsoft.com/office/drawing/2014/main" id="{37BE12E8-8B17-8F10-C385-CB9E09A61775}"/>
              </a:ext>
            </a:extLst>
          </p:cNvPr>
          <p:cNvSpPr/>
          <p:nvPr/>
        </p:nvSpPr>
        <p:spPr>
          <a:xfrm>
            <a:off x="4256215"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7" name="Graphic 191" descr="User with solid fill">
            <a:extLst>
              <a:ext uri="{FF2B5EF4-FFF2-40B4-BE49-F238E27FC236}">
                <a16:creationId xmlns:a16="http://schemas.microsoft.com/office/drawing/2014/main" id="{A760A8F6-64CA-074B-932D-3F7849187E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2771" y="501166"/>
            <a:ext cx="1409700" cy="1409700"/>
          </a:xfrm>
          <a:prstGeom prst="rect">
            <a:avLst/>
          </a:prstGeom>
        </p:spPr>
      </p:pic>
      <p:sp>
        <p:nvSpPr>
          <p:cNvPr id="28" name="Rectangle: Single Corner Snipped 27">
            <a:extLst>
              <a:ext uri="{FF2B5EF4-FFF2-40B4-BE49-F238E27FC236}">
                <a16:creationId xmlns:a16="http://schemas.microsoft.com/office/drawing/2014/main" id="{F81A372C-FA76-416F-46E7-05BD5DAC0838}"/>
              </a:ext>
            </a:extLst>
          </p:cNvPr>
          <p:cNvSpPr/>
          <p:nvPr/>
        </p:nvSpPr>
        <p:spPr>
          <a:xfrm>
            <a:off x="8278842"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29" name="Rectangle: Single Corner Snipped 28">
            <a:extLst>
              <a:ext uri="{FF2B5EF4-FFF2-40B4-BE49-F238E27FC236}">
                <a16:creationId xmlns:a16="http://schemas.microsoft.com/office/drawing/2014/main" id="{9BD7C8C4-26CE-A2B0-DDC4-13396B5938B4}"/>
              </a:ext>
            </a:extLst>
          </p:cNvPr>
          <p:cNvSpPr/>
          <p:nvPr/>
        </p:nvSpPr>
        <p:spPr>
          <a:xfrm>
            <a:off x="8255000"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30" name="Rectangle: Single Corner Snipped 29">
            <a:extLst>
              <a:ext uri="{FF2B5EF4-FFF2-40B4-BE49-F238E27FC236}">
                <a16:creationId xmlns:a16="http://schemas.microsoft.com/office/drawing/2014/main" id="{1C8BDC23-3A60-1A6A-CEBD-5F976C050E6F}"/>
              </a:ext>
            </a:extLst>
          </p:cNvPr>
          <p:cNvSpPr/>
          <p:nvPr/>
        </p:nvSpPr>
        <p:spPr>
          <a:xfrm>
            <a:off x="10232165"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31" name="Rectangle 30">
            <a:extLst>
              <a:ext uri="{FF2B5EF4-FFF2-40B4-BE49-F238E27FC236}">
                <a16:creationId xmlns:a16="http://schemas.microsoft.com/office/drawing/2014/main" id="{70768040-4FAB-848B-0546-1981EB54422F}"/>
              </a:ext>
            </a:extLst>
          </p:cNvPr>
          <p:cNvSpPr/>
          <p:nvPr/>
        </p:nvSpPr>
        <p:spPr>
          <a:xfrm>
            <a:off x="8255000"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2" name="Rectangle 31">
            <a:extLst>
              <a:ext uri="{FF2B5EF4-FFF2-40B4-BE49-F238E27FC236}">
                <a16:creationId xmlns:a16="http://schemas.microsoft.com/office/drawing/2014/main" id="{B1D58D58-70A6-7A34-9202-B086645880F3}"/>
              </a:ext>
            </a:extLst>
          </p:cNvPr>
          <p:cNvSpPr/>
          <p:nvPr/>
        </p:nvSpPr>
        <p:spPr>
          <a:xfrm>
            <a:off x="8242730"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3" name="Rectangle 32">
            <a:extLst>
              <a:ext uri="{FF2B5EF4-FFF2-40B4-BE49-F238E27FC236}">
                <a16:creationId xmlns:a16="http://schemas.microsoft.com/office/drawing/2014/main" id="{13221ED3-D17E-2BC0-DDC1-9EE787F18C19}"/>
              </a:ext>
            </a:extLst>
          </p:cNvPr>
          <p:cNvSpPr/>
          <p:nvPr/>
        </p:nvSpPr>
        <p:spPr>
          <a:xfrm>
            <a:off x="8242730"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4" name="Rectangle 33">
            <a:extLst>
              <a:ext uri="{FF2B5EF4-FFF2-40B4-BE49-F238E27FC236}">
                <a16:creationId xmlns:a16="http://schemas.microsoft.com/office/drawing/2014/main" id="{A29E74E0-292D-ED12-98D7-A7986988A130}"/>
              </a:ext>
            </a:extLst>
          </p:cNvPr>
          <p:cNvSpPr/>
          <p:nvPr/>
        </p:nvSpPr>
        <p:spPr>
          <a:xfrm>
            <a:off x="8255000"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35" name="Rectangle 34">
            <a:extLst>
              <a:ext uri="{FF2B5EF4-FFF2-40B4-BE49-F238E27FC236}">
                <a16:creationId xmlns:a16="http://schemas.microsoft.com/office/drawing/2014/main" id="{E3A8EC79-4D36-4D8D-D26C-C8383F547483}"/>
              </a:ext>
            </a:extLst>
          </p:cNvPr>
          <p:cNvSpPr/>
          <p:nvPr/>
        </p:nvSpPr>
        <p:spPr>
          <a:xfrm>
            <a:off x="10127377"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6" name="Arrow: Pentagon 35">
            <a:extLst>
              <a:ext uri="{FF2B5EF4-FFF2-40B4-BE49-F238E27FC236}">
                <a16:creationId xmlns:a16="http://schemas.microsoft.com/office/drawing/2014/main" id="{3F71D21B-D614-B7F6-E388-AB42FD179BED}"/>
              </a:ext>
            </a:extLst>
          </p:cNvPr>
          <p:cNvSpPr/>
          <p:nvPr/>
        </p:nvSpPr>
        <p:spPr>
          <a:xfrm>
            <a:off x="8242730"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37" name="Graphic 191" descr="User with solid fill">
            <a:extLst>
              <a:ext uri="{FF2B5EF4-FFF2-40B4-BE49-F238E27FC236}">
                <a16:creationId xmlns:a16="http://schemas.microsoft.com/office/drawing/2014/main" id="{5F3FAC14-E3F3-C92C-2CF9-DBFBF768B5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69286" y="501166"/>
            <a:ext cx="1409700" cy="1409700"/>
          </a:xfrm>
          <a:prstGeom prst="rect">
            <a:avLst/>
          </a:prstGeom>
        </p:spPr>
      </p:pic>
    </p:spTree>
    <p:extLst>
      <p:ext uri="{BB962C8B-B14F-4D97-AF65-F5344CB8AC3E}">
        <p14:creationId xmlns:p14="http://schemas.microsoft.com/office/powerpoint/2010/main" val="103235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extLst>
              <p:ext uri="{D42A27DB-BD31-4B8C-83A1-F6EECF244321}">
                <p14:modId xmlns:p14="http://schemas.microsoft.com/office/powerpoint/2010/main" val="2281794650"/>
              </p:ext>
            </p:extLst>
          </p:nvPr>
        </p:nvGraphicFramePr>
        <p:xfrm>
          <a:off x="133351" y="142874"/>
          <a:ext cx="11949114" cy="6817327"/>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38321">
                <a:tc>
                  <a:txBody>
                    <a:bodyPr/>
                    <a:lstStyle/>
                    <a:p>
                      <a:pPr algn="l" fontAlgn="b"/>
                      <a:r>
                        <a:rPr lang="en-US" sz="1400" b="0" i="0" u="none" strike="noStrike" dirty="0">
                          <a:solidFill>
                            <a:srgbClr val="595959"/>
                          </a:solidFill>
                          <a:effectLst/>
                          <a:latin typeface="Century Gothic" panose="020B0502020202020204" pitchFamily="34" charset="0"/>
                        </a:rPr>
                        <a:t>                               PERSONA OVERVIEW</a:t>
                      </a:r>
                    </a:p>
                  </a:txBody>
                  <a:tcPr marL="0" marR="0" marT="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4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4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282">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18844">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592">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u="none" dirty="0">
                <a:solidFill>
                  <a:schemeClr val="tx1">
                    <a:lumMod val="65000"/>
                    <a:lumOff val="35000"/>
                  </a:schemeClr>
                </a:solidFill>
                <a:latin typeface="Century Gothic" panose="020B0502020202020204" pitchFamily="34" charset="0"/>
              </a:rPr>
              <a:t>OLIVIA - The</a:t>
            </a:r>
            <a:r>
              <a:rPr lang="en-US" sz="1000" b="1" u="none" baseline="0" dirty="0">
                <a:solidFill>
                  <a:schemeClr val="tx1">
                    <a:lumMod val="65000"/>
                    <a:lumOff val="35000"/>
                  </a:schemeClr>
                </a:solidFill>
                <a:latin typeface="Century Gothic" panose="020B0502020202020204" pitchFamily="34" charset="0"/>
              </a:rPr>
              <a:t> Frequent Commuter</a:t>
            </a:r>
          </a:p>
          <a:p>
            <a:pPr marL="1258888" lvl="4"/>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34</a:t>
            </a: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Graphic</a:t>
            </a:r>
            <a:r>
              <a:rPr lang="en-US" sz="800" baseline="0" dirty="0">
                <a:solidFill>
                  <a:schemeClr val="tx1">
                    <a:lumMod val="65000"/>
                    <a:lumOff val="35000"/>
                  </a:schemeClr>
                </a:solidFill>
                <a:latin typeface="Century Gothic" panose="020B0502020202020204" pitchFamily="34" charset="0"/>
              </a:rPr>
              <a:t> Designer</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Efficiently</a:t>
            </a:r>
            <a:r>
              <a:rPr lang="en-US" sz="800" baseline="0" dirty="0">
                <a:solidFill>
                  <a:schemeClr val="tx1">
                    <a:lumMod val="65000"/>
                    <a:lumOff val="35000"/>
                  </a:schemeClr>
                </a:solidFill>
                <a:latin typeface="Century Gothic" panose="020B0502020202020204" pitchFamily="34" charset="0"/>
              </a:rPr>
              <a:t> charge her EV for daily commutes</a:t>
            </a:r>
            <a:endParaRPr lang="en-US" sz="800" dirty="0">
              <a:solidFill>
                <a:schemeClr val="tx1">
                  <a:lumMod val="65000"/>
                  <a:lumOff val="35000"/>
                </a:schemeClr>
              </a:solidFill>
              <a:latin typeface="Century Gothic" panose="020B0502020202020204" pitchFamily="34" charset="0"/>
            </a:endParaRP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Inadequate number of charging</a:t>
            </a:r>
            <a:r>
              <a:rPr lang="en-US" sz="800" baseline="0" dirty="0">
                <a:solidFill>
                  <a:schemeClr val="tx1">
                    <a:lumMod val="65000"/>
                    <a:lumOff val="35000"/>
                  </a:schemeClr>
                </a:solidFill>
                <a:effectLst/>
                <a:latin typeface="Century Gothic" panose="020B0502020202020204" pitchFamily="34" charset="0"/>
                <a:ea typeface="+mn-ea"/>
                <a:cs typeface="+mn-cs"/>
              </a:rPr>
              <a:t> stations during peak times, slow charging processes</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Searches for charging stations</a:t>
            </a:r>
          </a:p>
          <a:p>
            <a:pPr marL="1258888" lvl="4"/>
            <a:r>
              <a:rPr lang="en-US" sz="800" baseline="0" dirty="0">
                <a:solidFill>
                  <a:schemeClr val="tx1">
                    <a:lumMod val="65000"/>
                    <a:lumOff val="35000"/>
                  </a:schemeClr>
                </a:solidFill>
                <a:latin typeface="Century Gothic" panose="020B0502020202020204" pitchFamily="34" charset="0"/>
              </a:rPr>
              <a:t>2. Reserves charging slots</a:t>
            </a:r>
          </a:p>
          <a:p>
            <a:pPr marL="1258888" lvl="4"/>
            <a:r>
              <a:rPr lang="en-US" sz="800" baseline="0" dirty="0">
                <a:solidFill>
                  <a:schemeClr val="tx1">
                    <a:lumMod val="65000"/>
                    <a:lumOff val="35000"/>
                  </a:schemeClr>
                </a:solidFill>
                <a:latin typeface="Century Gothic" panose="020B0502020202020204" pitchFamily="34" charset="0"/>
              </a:rPr>
              <a:t>3. Monitors charge status</a:t>
            </a:r>
            <a:endParaRPr lang="en-US" sz="800" dirty="0">
              <a:solidFill>
                <a:schemeClr val="tx1">
                  <a:lumMod val="65000"/>
                  <a:lumOff val="35000"/>
                </a:schemeClr>
              </a:solidFill>
              <a:latin typeface="Century Gothic" panose="020B0502020202020204" pitchFamily="34" charset="0"/>
            </a:endParaRPr>
          </a:p>
        </p:txBody>
      </p:sp>
      <p:pic>
        <p:nvPicPr>
          <p:cNvPr id="11" name="Picture 10">
            <a:extLst>
              <a:ext uri="{FF2B5EF4-FFF2-40B4-BE49-F238E27FC236}">
                <a16:creationId xmlns:a16="http://schemas.microsoft.com/office/drawing/2014/main" id="{466665E8-E00B-4C0E-95D7-0D60415401A9}"/>
              </a:ext>
            </a:extLst>
          </p:cNvPr>
          <p:cNvPicPr>
            <a:picLocks noChangeAspect="1"/>
          </p:cNvPicPr>
          <p:nvPr/>
        </p:nvPicPr>
        <p:blipFill>
          <a:blip r:embed="rId2" cstate="print">
            <a:extLst>
              <a:ext uri="{28A0092B-C50C-407E-A947-70E740481C1C}">
                <a14:useLocalDpi xmlns:a14="http://schemas.microsoft.com/office/drawing/2010/main" val="0"/>
              </a:ext>
            </a:extLst>
          </a:blip>
          <a:srcRect l="18322" r="18322"/>
          <a:stretch/>
        </p:blipFill>
        <p:spPr>
          <a:xfrm>
            <a:off x="249847" y="546799"/>
            <a:ext cx="1172504" cy="1234386"/>
          </a:xfrm>
          <a:prstGeom prst="rect">
            <a:avLst/>
          </a:prstGeom>
        </p:spPr>
      </p:pic>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see the real-time availability of charging stations so I can avoid fully occupied stations."</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249861"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reserve a charging slot in advance to ensure availability when I arrive."</a:t>
            </a:r>
            <a:endParaRPr lang="en-US" sz="900" dirty="0">
              <a:solidFill>
                <a:schemeClr val="tx1">
                  <a:lumMod val="65000"/>
                  <a:lumOff val="35000"/>
                </a:schemeClr>
              </a:solidFill>
              <a:latin typeface="Century Gothic" panose="020B0502020202020204" pitchFamily="34" charset="0"/>
            </a:endParaRPr>
          </a:p>
        </p:txBody>
      </p:sp>
      <p:sp>
        <p:nvSpPr>
          <p:cNvPr id="14" name="Rectangle: Single Corner Snipped 13">
            <a:extLst>
              <a:ext uri="{FF2B5EF4-FFF2-40B4-BE49-F238E27FC236}">
                <a16:creationId xmlns:a16="http://schemas.microsoft.com/office/drawing/2014/main" id="{B2BCA678-A420-4FCA-A8C0-CE1AF6AD6405}"/>
              </a:ext>
            </a:extLst>
          </p:cNvPr>
          <p:cNvSpPr/>
          <p:nvPr/>
        </p:nvSpPr>
        <p:spPr>
          <a:xfrm>
            <a:off x="4251326"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lgn="l"/>
            <a:r>
              <a:rPr lang="en-US" sz="1000" b="1" u="none" dirty="0">
                <a:solidFill>
                  <a:schemeClr val="tx1">
                    <a:lumMod val="65000"/>
                    <a:lumOff val="35000"/>
                  </a:schemeClr>
                </a:solidFill>
                <a:latin typeface="Century Gothic" panose="020B0502020202020204" pitchFamily="34" charset="0"/>
              </a:rPr>
              <a:t>JASON - The</a:t>
            </a:r>
            <a:r>
              <a:rPr lang="en-US" sz="1000" b="1" u="none" baseline="0" dirty="0">
                <a:solidFill>
                  <a:schemeClr val="tx1">
                    <a:lumMod val="65000"/>
                    <a:lumOff val="35000"/>
                  </a:schemeClr>
                </a:solidFill>
                <a:latin typeface="Century Gothic" panose="020B0502020202020204" pitchFamily="34" charset="0"/>
              </a:rPr>
              <a:t> EV Tourist</a:t>
            </a:r>
          </a:p>
          <a:p>
            <a:pPr marL="1258888" lvl="4" algn="l"/>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35</a:t>
            </a:r>
          </a:p>
          <a:p>
            <a:pPr marL="1258888"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Travel Blogger</a:t>
            </a:r>
          </a:p>
          <a:p>
            <a:pPr marL="1258888"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Travel to various destinations</a:t>
            </a:r>
            <a:r>
              <a:rPr lang="en-US" sz="800" baseline="0" dirty="0">
                <a:solidFill>
                  <a:schemeClr val="tx1">
                    <a:lumMod val="65000"/>
                    <a:lumOff val="35000"/>
                  </a:schemeClr>
                </a:solidFill>
                <a:latin typeface="Century Gothic" panose="020B0502020202020204" pitchFamily="34" charset="0"/>
              </a:rPr>
              <a:t> using his EV without range anxiety</a:t>
            </a:r>
            <a:endParaRPr lang="en-US" sz="800" dirty="0">
              <a:solidFill>
                <a:schemeClr val="tx1">
                  <a:lumMod val="65000"/>
                  <a:lumOff val="35000"/>
                </a:schemeClr>
              </a:solidFill>
              <a:latin typeface="Century Gothic" panose="020B0502020202020204" pitchFamily="34" charset="0"/>
            </a:endParaRPr>
          </a:p>
          <a:p>
            <a:pPr marL="1258888"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Difficulty in finding</a:t>
            </a:r>
            <a:r>
              <a:rPr lang="en-US" sz="800" baseline="0" dirty="0">
                <a:solidFill>
                  <a:schemeClr val="tx1">
                    <a:lumMod val="65000"/>
                    <a:lumOff val="35000"/>
                  </a:schemeClr>
                </a:solidFill>
                <a:effectLst/>
                <a:latin typeface="Century Gothic" panose="020B0502020202020204" pitchFamily="34" charset="0"/>
                <a:ea typeface="+mn-ea"/>
                <a:cs typeface="+mn-cs"/>
              </a:rPr>
              <a:t> charging stations in unfamiliar areas, lack of quick charging options</a:t>
            </a:r>
            <a:endParaRPr lang="en-US" sz="800" dirty="0">
              <a:solidFill>
                <a:schemeClr val="tx1">
                  <a:lumMod val="65000"/>
                  <a:lumOff val="35000"/>
                </a:schemeClr>
              </a:solidFill>
              <a:latin typeface="Century Gothic" panose="020B0502020202020204" pitchFamily="34" charset="0"/>
            </a:endParaRPr>
          </a:p>
          <a:p>
            <a:pPr marL="1258888"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Plans travel routes</a:t>
            </a:r>
          </a:p>
          <a:p>
            <a:pPr marL="1258888" lvl="4" algn="l"/>
            <a:r>
              <a:rPr lang="en-US" sz="800" baseline="0" dirty="0">
                <a:solidFill>
                  <a:schemeClr val="tx1">
                    <a:lumMod val="65000"/>
                    <a:lumOff val="35000"/>
                  </a:schemeClr>
                </a:solidFill>
                <a:latin typeface="Century Gothic" panose="020B0502020202020204" pitchFamily="34" charset="0"/>
              </a:rPr>
              <a:t>2. Searches for charge stations along routes</a:t>
            </a:r>
          </a:p>
          <a:p>
            <a:pPr marL="1258888" lvl="4" algn="l"/>
            <a:r>
              <a:rPr lang="en-US" sz="800" baseline="0" dirty="0">
                <a:solidFill>
                  <a:schemeClr val="tx1">
                    <a:lumMod val="65000"/>
                    <a:lumOff val="35000"/>
                  </a:schemeClr>
                </a:solidFill>
                <a:latin typeface="Century Gothic" panose="020B0502020202020204" pitchFamily="34" charset="0"/>
              </a:rPr>
              <a:t>3. Quick charges</a:t>
            </a:r>
            <a:endParaRPr lang="en-US" sz="800" dirty="0">
              <a:solidFill>
                <a:schemeClr val="tx1">
                  <a:lumMod val="65000"/>
                  <a:lumOff val="35000"/>
                </a:schemeClr>
              </a:solidFill>
              <a:latin typeface="Century Gothic" panose="020B0502020202020204" pitchFamily="34" charset="0"/>
            </a:endParaRPr>
          </a:p>
        </p:txBody>
      </p:sp>
      <p:pic>
        <p:nvPicPr>
          <p:cNvPr id="15" name="Picture 14">
            <a:extLst>
              <a:ext uri="{FF2B5EF4-FFF2-40B4-BE49-F238E27FC236}">
                <a16:creationId xmlns:a16="http://schemas.microsoft.com/office/drawing/2014/main" id="{B144F26E-2644-4CCF-89AB-D8A9FDD145F9}"/>
              </a:ext>
            </a:extLst>
          </p:cNvPr>
          <p:cNvPicPr>
            <a:picLocks noChangeAspect="1"/>
          </p:cNvPicPr>
          <p:nvPr/>
        </p:nvPicPr>
        <p:blipFill>
          <a:blip r:embed="rId3" cstate="print">
            <a:extLst>
              <a:ext uri="{28A0092B-C50C-407E-A947-70E740481C1C}">
                <a14:useLocalDpi xmlns:a14="http://schemas.microsoft.com/office/drawing/2010/main" val="0"/>
              </a:ext>
            </a:extLst>
          </a:blip>
          <a:srcRect l="18315" r="18315"/>
          <a:stretch/>
        </p:blipFill>
        <p:spPr>
          <a:xfrm>
            <a:off x="4232276" y="524533"/>
            <a:ext cx="1144608" cy="1133303"/>
          </a:xfrm>
          <a:prstGeom prst="rect">
            <a:avLst/>
          </a:prstGeom>
        </p:spPr>
      </p:pic>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Develop a feature to filter stations by current availability.</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Map updates every minute to reflect real-time status</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Charging Station Navigation System</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Initial release focuses on real-time availability for commuters</a:t>
            </a:r>
            <a:endParaRPr lang="en-US" sz="900" dirty="0">
              <a:solidFill>
                <a:schemeClr val="tx1">
                  <a:lumMod val="65000"/>
                  <a:lumOff val="35000"/>
                </a:schemeClr>
              </a:solidFill>
              <a:effectLst/>
              <a:latin typeface="Century Gothic" panose="020B0502020202020204" pitchFamily="34" charset="0"/>
            </a:endParaRPr>
          </a:p>
        </p:txBody>
      </p:sp>
      <p:sp>
        <p:nvSpPr>
          <p:cNvPr id="24" name="Rectangle: Single Corner Snipped 23">
            <a:extLst>
              <a:ext uri="{FF2B5EF4-FFF2-40B4-BE49-F238E27FC236}">
                <a16:creationId xmlns:a16="http://schemas.microsoft.com/office/drawing/2014/main" id="{9D7F7031-6F3E-452F-9867-186A86D3A202}"/>
              </a:ext>
            </a:extLst>
          </p:cNvPr>
          <p:cNvSpPr/>
          <p:nvPr/>
        </p:nvSpPr>
        <p:spPr>
          <a:xfrm>
            <a:off x="8330174" y="515025"/>
            <a:ext cx="3618920"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971550" lvl="4" algn="l"/>
            <a:r>
              <a:rPr lang="en-US" sz="1000" b="1" u="none" baseline="0" dirty="0">
                <a:solidFill>
                  <a:schemeClr val="tx1">
                    <a:lumMod val="65000"/>
                    <a:lumOff val="35000"/>
                  </a:schemeClr>
                </a:solidFill>
                <a:latin typeface="Century Gothic" panose="020B0502020202020204" pitchFamily="34" charset="0"/>
              </a:rPr>
              <a:t>ROMY - The Business Fleet Manager</a:t>
            </a:r>
          </a:p>
          <a:p>
            <a:pPr marL="971550" lvl="4" algn="l"/>
            <a:r>
              <a:rPr lang="en-US" sz="800" b="1" baseline="0" dirty="0">
                <a:solidFill>
                  <a:schemeClr val="tx1">
                    <a:lumMod val="65000"/>
                    <a:lumOff val="35000"/>
                  </a:schemeClr>
                </a:solidFill>
                <a:latin typeface="Century Gothic" panose="020B0502020202020204" pitchFamily="34" charset="0"/>
              </a:rPr>
              <a:t>AGE: </a:t>
            </a:r>
            <a:r>
              <a:rPr lang="en-US" sz="800" b="0" baseline="0" dirty="0">
                <a:solidFill>
                  <a:schemeClr val="tx1">
                    <a:lumMod val="65000"/>
                    <a:lumOff val="35000"/>
                  </a:schemeClr>
                </a:solidFill>
                <a:latin typeface="Century Gothic" panose="020B0502020202020204" pitchFamily="34" charset="0"/>
              </a:rPr>
              <a:t>42</a:t>
            </a:r>
            <a:endParaRPr lang="en-US" sz="800" baseline="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Fleet Manager for a delivery company</a:t>
            </a:r>
          </a:p>
          <a:p>
            <a:pPr marL="971550"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Manage a fleet of EVs efficiently,</a:t>
            </a:r>
            <a:r>
              <a:rPr lang="en-US" sz="800" baseline="0" dirty="0">
                <a:solidFill>
                  <a:schemeClr val="tx1">
                    <a:lumMod val="65000"/>
                    <a:lumOff val="35000"/>
                  </a:schemeClr>
                </a:solidFill>
                <a:latin typeface="Century Gothic" panose="020B0502020202020204" pitchFamily="34" charset="0"/>
              </a:rPr>
              <a:t> ensuring vehicles are ready for operations</a:t>
            </a:r>
            <a:endParaRPr lang="en-US" sz="800" dirty="0">
              <a:solidFill>
                <a:schemeClr val="tx1">
                  <a:lumMod val="65000"/>
                  <a:lumOff val="35000"/>
                </a:schemeClr>
              </a:solidFill>
              <a:latin typeface="Century Gothic" panose="020B0502020202020204" pitchFamily="34" charset="0"/>
            </a:endParaRPr>
          </a:p>
          <a:p>
            <a:pPr marL="971550"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Coordinating charging times for multiple vehicles, tracking usage</a:t>
            </a:r>
            <a:r>
              <a:rPr lang="en-US" sz="800" baseline="0" dirty="0">
                <a:solidFill>
                  <a:schemeClr val="tx1">
                    <a:lumMod val="65000"/>
                    <a:lumOff val="35000"/>
                  </a:schemeClr>
                </a:solidFill>
                <a:effectLst/>
                <a:latin typeface="Century Gothic" panose="020B0502020202020204" pitchFamily="34" charset="0"/>
                <a:ea typeface="+mn-ea"/>
                <a:cs typeface="+mn-cs"/>
              </a:rPr>
              <a:t> &amp; </a:t>
            </a:r>
            <a:r>
              <a:rPr lang="en-US" sz="800" dirty="0">
                <a:solidFill>
                  <a:schemeClr val="tx1">
                    <a:lumMod val="65000"/>
                    <a:lumOff val="35000"/>
                  </a:schemeClr>
                </a:solidFill>
                <a:effectLst/>
                <a:latin typeface="Century Gothic" panose="020B0502020202020204" pitchFamily="34" charset="0"/>
                <a:ea typeface="+mn-ea"/>
                <a:cs typeface="+mn-cs"/>
              </a:rPr>
              <a:t>costs</a:t>
            </a:r>
            <a:endParaRPr lang="en-US" sz="80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971550"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Manages fleet operations</a:t>
            </a:r>
          </a:p>
          <a:p>
            <a:pPr marL="971550" lvl="4" algn="l"/>
            <a:r>
              <a:rPr lang="en-US" sz="800" baseline="0" dirty="0">
                <a:solidFill>
                  <a:schemeClr val="tx1">
                    <a:lumMod val="65000"/>
                    <a:lumOff val="35000"/>
                  </a:schemeClr>
                </a:solidFill>
                <a:latin typeface="Century Gothic" panose="020B0502020202020204" pitchFamily="34" charset="0"/>
              </a:rPr>
              <a:t>2. Schedules vehicle charging</a:t>
            </a:r>
          </a:p>
          <a:p>
            <a:pPr marL="971550" lvl="4" algn="l"/>
            <a:r>
              <a:rPr lang="en-US" sz="800" baseline="0" dirty="0">
                <a:solidFill>
                  <a:schemeClr val="tx1">
                    <a:lumMod val="65000"/>
                    <a:lumOff val="35000"/>
                  </a:schemeClr>
                </a:solidFill>
                <a:latin typeface="Century Gothic" panose="020B0502020202020204" pitchFamily="34" charset="0"/>
              </a:rPr>
              <a:t>3. Analyzes operational data</a:t>
            </a:r>
            <a:endParaRPr lang="en-US" sz="800" dirty="0">
              <a:solidFill>
                <a:schemeClr val="tx1">
                  <a:lumMod val="65000"/>
                  <a:lumOff val="35000"/>
                </a:schemeClr>
              </a:solidFill>
              <a:latin typeface="Century Gothic" panose="020B0502020202020204" pitchFamily="34" charset="0"/>
            </a:endParaRPr>
          </a:p>
        </p:txBody>
      </p:sp>
      <p:pic>
        <p:nvPicPr>
          <p:cNvPr id="25" name="Picture 24">
            <a:extLst>
              <a:ext uri="{FF2B5EF4-FFF2-40B4-BE49-F238E27FC236}">
                <a16:creationId xmlns:a16="http://schemas.microsoft.com/office/drawing/2014/main" id="{C680D2A9-16AF-4283-BC11-90CF25CE578F}"/>
              </a:ext>
            </a:extLst>
          </p:cNvPr>
          <p:cNvPicPr>
            <a:picLocks noChangeAspect="1"/>
          </p:cNvPicPr>
          <p:nvPr/>
        </p:nvPicPr>
        <p:blipFill>
          <a:blip r:embed="rId4" cstate="print">
            <a:extLst>
              <a:ext uri="{28A0092B-C50C-407E-A947-70E740481C1C}">
                <a14:useLocalDpi xmlns:a14="http://schemas.microsoft.com/office/drawing/2010/main" val="0"/>
              </a:ext>
            </a:extLst>
          </a:blip>
          <a:srcRect l="18299" r="18299"/>
          <a:stretch/>
        </p:blipFill>
        <p:spPr>
          <a:xfrm>
            <a:off x="8311124" y="537879"/>
            <a:ext cx="964469" cy="1015371"/>
          </a:xfrm>
          <a:prstGeom prst="rect">
            <a:avLst/>
          </a:prstGeom>
        </p:spPr>
      </p:pic>
      <p:sp>
        <p:nvSpPr>
          <p:cNvPr id="40" name="Rectangle: Single Corner Snipped 39">
            <a:extLst>
              <a:ext uri="{FF2B5EF4-FFF2-40B4-BE49-F238E27FC236}">
                <a16:creationId xmlns:a16="http://schemas.microsoft.com/office/drawing/2014/main" id="{74AF1E61-D710-C9E0-2DD2-F169119ADCD9}"/>
              </a:ext>
            </a:extLst>
          </p:cNvPr>
          <p:cNvSpPr/>
          <p:nvPr/>
        </p:nvSpPr>
        <p:spPr>
          <a:xfrm>
            <a:off x="4263596"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want to plan my travel route with integrated EV charging stops so that I don’t run out of charge."</a:t>
            </a:r>
            <a:endParaRPr lang="en-US" sz="900" dirty="0">
              <a:solidFill>
                <a:schemeClr val="tx1">
                  <a:lumMod val="65000"/>
                  <a:lumOff val="35000"/>
                </a:schemeClr>
              </a:solidFill>
              <a:latin typeface="Century Gothic" panose="020B0502020202020204" pitchFamily="34" charset="0"/>
            </a:endParaRPr>
          </a:p>
        </p:txBody>
      </p:sp>
      <p:sp>
        <p:nvSpPr>
          <p:cNvPr id="41" name="Rectangle: Single Corner Snipped 40">
            <a:extLst>
              <a:ext uri="{FF2B5EF4-FFF2-40B4-BE49-F238E27FC236}">
                <a16:creationId xmlns:a16="http://schemas.microsoft.com/office/drawing/2014/main" id="{FF2E2A9A-C6E1-4D24-5037-C9ED049A83B0}"/>
              </a:ext>
            </a:extLst>
          </p:cNvPr>
          <p:cNvSpPr/>
          <p:nvPr/>
        </p:nvSpPr>
        <p:spPr>
          <a:xfrm>
            <a:off x="6294392"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need to access fast charging options so that I can minimize travel interruptions."</a:t>
            </a:r>
            <a:endParaRPr lang="en-US" sz="900" dirty="0">
              <a:solidFill>
                <a:schemeClr val="tx1">
                  <a:lumMod val="65000"/>
                  <a:lumOff val="35000"/>
                </a:schemeClr>
              </a:solidFill>
              <a:latin typeface="Century Gothic" panose="020B0502020202020204" pitchFamily="34" charset="0"/>
            </a:endParaRPr>
          </a:p>
        </p:txBody>
      </p:sp>
      <p:sp>
        <p:nvSpPr>
          <p:cNvPr id="42" name="Rectangle 41">
            <a:extLst>
              <a:ext uri="{FF2B5EF4-FFF2-40B4-BE49-F238E27FC236}">
                <a16:creationId xmlns:a16="http://schemas.microsoft.com/office/drawing/2014/main" id="{A9A5C785-D9CC-4537-EFA0-EA78D59D3153}"/>
              </a:ext>
            </a:extLst>
          </p:cNvPr>
          <p:cNvSpPr/>
          <p:nvPr/>
        </p:nvSpPr>
        <p:spPr>
          <a:xfrm>
            <a:off x="4263596"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Integrate a route planner in the app with charging station waypoints.</a:t>
            </a:r>
            <a:endParaRPr lang="en-US" sz="900" dirty="0">
              <a:solidFill>
                <a:schemeClr val="tx1">
                  <a:lumMod val="65000"/>
                  <a:lumOff val="35000"/>
                </a:schemeClr>
              </a:solidFill>
              <a:latin typeface="Century Gothic" panose="020B0502020202020204" pitchFamily="34" charset="0"/>
            </a:endParaRPr>
          </a:p>
        </p:txBody>
      </p:sp>
      <p:sp>
        <p:nvSpPr>
          <p:cNvPr id="43" name="Rectangle 42">
            <a:extLst>
              <a:ext uri="{FF2B5EF4-FFF2-40B4-BE49-F238E27FC236}">
                <a16:creationId xmlns:a16="http://schemas.microsoft.com/office/drawing/2014/main" id="{D42258A9-9FD0-2D69-B3D4-0C0627E21B32}"/>
              </a:ext>
            </a:extLst>
          </p:cNvPr>
          <p:cNvSpPr/>
          <p:nvPr/>
        </p:nvSpPr>
        <p:spPr>
          <a:xfrm>
            <a:off x="4251326"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Route planner includes all operational charging stations and their current status</a:t>
            </a:r>
            <a:endParaRPr lang="en-US" sz="900" dirty="0">
              <a:solidFill>
                <a:schemeClr val="tx1">
                  <a:lumMod val="65000"/>
                  <a:lumOff val="35000"/>
                </a:schemeClr>
              </a:solidFill>
              <a:latin typeface="Century Gothic" panose="020B0502020202020204" pitchFamily="34" charset="0"/>
            </a:endParaRPr>
          </a:p>
        </p:txBody>
      </p:sp>
      <p:sp>
        <p:nvSpPr>
          <p:cNvPr id="44" name="Rectangle 43">
            <a:extLst>
              <a:ext uri="{FF2B5EF4-FFF2-40B4-BE49-F238E27FC236}">
                <a16:creationId xmlns:a16="http://schemas.microsoft.com/office/drawing/2014/main" id="{3AB325F3-6F32-B512-FE26-45D63E986735}"/>
              </a:ext>
            </a:extLst>
          </p:cNvPr>
          <p:cNvSpPr/>
          <p:nvPr/>
        </p:nvSpPr>
        <p:spPr>
          <a:xfrm>
            <a:off x="4251326"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Route Planning with EV Charging</a:t>
            </a:r>
            <a:endParaRPr lang="en-US" sz="900" dirty="0">
              <a:solidFill>
                <a:schemeClr val="tx1">
                  <a:lumMod val="65000"/>
                  <a:lumOff val="35000"/>
                </a:schemeClr>
              </a:solidFill>
              <a:latin typeface="Century Gothic" panose="020B0502020202020204" pitchFamily="34" charset="0"/>
            </a:endParaRPr>
          </a:p>
        </p:txBody>
      </p:sp>
      <p:sp>
        <p:nvSpPr>
          <p:cNvPr id="45" name="Rectangle 44">
            <a:extLst>
              <a:ext uri="{FF2B5EF4-FFF2-40B4-BE49-F238E27FC236}">
                <a16:creationId xmlns:a16="http://schemas.microsoft.com/office/drawing/2014/main" id="{AB80B8B3-8932-4EEC-4DE6-B38438169920}"/>
              </a:ext>
            </a:extLst>
          </p:cNvPr>
          <p:cNvSpPr/>
          <p:nvPr/>
        </p:nvSpPr>
        <p:spPr>
          <a:xfrm>
            <a:off x="4254071" y="5582889"/>
            <a:ext cx="1796188"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46" name="Rectangle 45">
            <a:extLst>
              <a:ext uri="{FF2B5EF4-FFF2-40B4-BE49-F238E27FC236}">
                <a16:creationId xmlns:a16="http://schemas.microsoft.com/office/drawing/2014/main" id="{1D3AD33F-B5E3-F3D5-4AF0-99AE832DFBD0}"/>
              </a:ext>
            </a:extLst>
          </p:cNvPr>
          <p:cNvSpPr/>
          <p:nvPr/>
        </p:nvSpPr>
        <p:spPr>
          <a:xfrm>
            <a:off x="6141743" y="5582889"/>
            <a:ext cx="182751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47" name="Arrow: Pentagon 46">
            <a:extLst>
              <a:ext uri="{FF2B5EF4-FFF2-40B4-BE49-F238E27FC236}">
                <a16:creationId xmlns:a16="http://schemas.microsoft.com/office/drawing/2014/main" id="{8820ED7E-8E65-D1BB-DECB-E9A9DCC74806}"/>
              </a:ext>
            </a:extLst>
          </p:cNvPr>
          <p:cNvSpPr/>
          <p:nvPr/>
        </p:nvSpPr>
        <p:spPr>
          <a:xfrm>
            <a:off x="4251326"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Subsequent updates include advanced planning tools for tourists</a:t>
            </a:r>
            <a:endParaRPr lang="en-US" sz="900" dirty="0">
              <a:solidFill>
                <a:schemeClr val="tx1">
                  <a:lumMod val="65000"/>
                  <a:lumOff val="35000"/>
                </a:schemeClr>
              </a:solidFill>
              <a:effectLst/>
              <a:latin typeface="Century Gothic" panose="020B0502020202020204" pitchFamily="34" charset="0"/>
            </a:endParaRPr>
          </a:p>
        </p:txBody>
      </p:sp>
      <p:sp>
        <p:nvSpPr>
          <p:cNvPr id="48" name="Rectangle: Single Corner Snipped 47">
            <a:extLst>
              <a:ext uri="{FF2B5EF4-FFF2-40B4-BE49-F238E27FC236}">
                <a16:creationId xmlns:a16="http://schemas.microsoft.com/office/drawing/2014/main" id="{F60D5BEB-8E3E-DAF6-3B45-009247188209}"/>
              </a:ext>
            </a:extLst>
          </p:cNvPr>
          <p:cNvSpPr/>
          <p:nvPr/>
        </p:nvSpPr>
        <p:spPr>
          <a:xfrm>
            <a:off x="8308632"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want to schedule charging for multiple vehicles to maximize operational uptime."</a:t>
            </a:r>
            <a:endParaRPr lang="en-US" sz="900" dirty="0">
              <a:solidFill>
                <a:schemeClr val="tx1">
                  <a:lumMod val="65000"/>
                  <a:lumOff val="35000"/>
                </a:schemeClr>
              </a:solidFill>
              <a:latin typeface="Century Gothic" panose="020B0502020202020204" pitchFamily="34" charset="0"/>
            </a:endParaRPr>
          </a:p>
        </p:txBody>
      </p:sp>
      <p:sp>
        <p:nvSpPr>
          <p:cNvPr id="49" name="Rectangle: Single Corner Snipped 48">
            <a:extLst>
              <a:ext uri="{FF2B5EF4-FFF2-40B4-BE49-F238E27FC236}">
                <a16:creationId xmlns:a16="http://schemas.microsoft.com/office/drawing/2014/main" id="{DFCA527F-CCF8-89A3-6314-D49D3A59CACA}"/>
              </a:ext>
            </a:extLst>
          </p:cNvPr>
          <p:cNvSpPr/>
          <p:nvPr/>
        </p:nvSpPr>
        <p:spPr>
          <a:xfrm>
            <a:off x="10258425" y="2627326"/>
            <a:ext cx="1768143"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need detailed reports on charging statistics to optimize energy consumption and reduce costs."</a:t>
            </a:r>
            <a:endParaRPr lang="en-US" sz="900" dirty="0">
              <a:solidFill>
                <a:schemeClr val="tx1">
                  <a:lumMod val="65000"/>
                  <a:lumOff val="35000"/>
                </a:schemeClr>
              </a:solidFill>
              <a:latin typeface="Century Gothic" panose="020B0502020202020204" pitchFamily="34" charset="0"/>
            </a:endParaRPr>
          </a:p>
        </p:txBody>
      </p:sp>
      <p:sp>
        <p:nvSpPr>
          <p:cNvPr id="50" name="Rectangle 49">
            <a:extLst>
              <a:ext uri="{FF2B5EF4-FFF2-40B4-BE49-F238E27FC236}">
                <a16:creationId xmlns:a16="http://schemas.microsoft.com/office/drawing/2014/main" id="{833624B8-7155-63A5-1AA2-D618DFBFA049}"/>
              </a:ext>
            </a:extLst>
          </p:cNvPr>
          <p:cNvSpPr/>
          <p:nvPr/>
        </p:nvSpPr>
        <p:spPr>
          <a:xfrm>
            <a:off x="8308632"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Create a dashboard for managing and scheduling charges for multiple vehicles.</a:t>
            </a:r>
            <a:endParaRPr lang="en-US" sz="90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CC2CCAA3-567F-5492-DEA6-563C712CD5E5}"/>
              </a:ext>
            </a:extLst>
          </p:cNvPr>
          <p:cNvSpPr/>
          <p:nvPr/>
        </p:nvSpPr>
        <p:spPr>
          <a:xfrm>
            <a:off x="8296362"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Dashboard displays real-time data and can schedule charges for up to 50 vehicles simultaneously</a:t>
            </a:r>
            <a:endParaRPr lang="en-US" sz="900" dirty="0">
              <a:solidFill>
                <a:schemeClr val="tx1">
                  <a:lumMod val="65000"/>
                  <a:lumOff val="35000"/>
                </a:schemeClr>
              </a:solidFill>
              <a:latin typeface="Century Gothic" panose="020B0502020202020204" pitchFamily="34" charset="0"/>
            </a:endParaRPr>
          </a:p>
          <a:p>
            <a:pPr algn="l"/>
            <a:endParaRPr lang="en-US" sz="900" dirty="0">
              <a:solidFill>
                <a:schemeClr val="tx1">
                  <a:lumMod val="65000"/>
                  <a:lumOff val="35000"/>
                </a:schemeClr>
              </a:solidFill>
              <a:latin typeface="Century Gothic" panose="020B0502020202020204" pitchFamily="34" charset="0"/>
            </a:endParaRPr>
          </a:p>
        </p:txBody>
      </p:sp>
      <p:sp>
        <p:nvSpPr>
          <p:cNvPr id="52" name="Rectangle 51">
            <a:extLst>
              <a:ext uri="{FF2B5EF4-FFF2-40B4-BE49-F238E27FC236}">
                <a16:creationId xmlns:a16="http://schemas.microsoft.com/office/drawing/2014/main" id="{2DE9E962-6930-82E0-B675-488EDC07518F}"/>
              </a:ext>
            </a:extLst>
          </p:cNvPr>
          <p:cNvSpPr/>
          <p:nvPr/>
        </p:nvSpPr>
        <p:spPr>
          <a:xfrm>
            <a:off x="8296362"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Fleet Management Charging System</a:t>
            </a:r>
            <a:endParaRPr lang="en-US" sz="90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23FCD0CB-A762-6E47-787A-DC6CDCDA9FF4}"/>
              </a:ext>
            </a:extLst>
          </p:cNvPr>
          <p:cNvSpPr/>
          <p:nvPr/>
        </p:nvSpPr>
        <p:spPr>
          <a:xfrm>
            <a:off x="8299107"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54" name="Rectangle 53">
            <a:extLst>
              <a:ext uri="{FF2B5EF4-FFF2-40B4-BE49-F238E27FC236}">
                <a16:creationId xmlns:a16="http://schemas.microsoft.com/office/drawing/2014/main" id="{B76E9C9E-E7DC-388D-C946-3E650D2CFB03}"/>
              </a:ext>
            </a:extLst>
          </p:cNvPr>
          <p:cNvSpPr/>
          <p:nvPr/>
        </p:nvSpPr>
        <p:spPr>
          <a:xfrm>
            <a:off x="10212845"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55" name="Arrow: Pentagon 54">
            <a:extLst>
              <a:ext uri="{FF2B5EF4-FFF2-40B4-BE49-F238E27FC236}">
                <a16:creationId xmlns:a16="http://schemas.microsoft.com/office/drawing/2014/main" id="{B9A44544-F7D2-B001-4C6A-33DF1F5AA6DA}"/>
              </a:ext>
            </a:extLst>
          </p:cNvPr>
          <p:cNvSpPr/>
          <p:nvPr/>
        </p:nvSpPr>
        <p:spPr>
          <a:xfrm>
            <a:off x="8296362"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Later phases introduce comprehensive fleet management tools</a:t>
            </a:r>
            <a:endParaRPr lang="en-US" sz="900" dirty="0">
              <a:solidFill>
                <a:schemeClr val="tx1">
                  <a:lumMod val="65000"/>
                  <a:lumOff val="35000"/>
                </a:schemeClr>
              </a:solidFill>
              <a:effectLst/>
              <a:latin typeface="Century Gothic" panose="020B0502020202020204" pitchFamily="34" charset="0"/>
            </a:endParaRPr>
          </a:p>
        </p:txBody>
      </p:sp>
      <p:sp>
        <p:nvSpPr>
          <p:cNvPr id="56" name="TextBox 55">
            <a:extLst>
              <a:ext uri="{FF2B5EF4-FFF2-40B4-BE49-F238E27FC236}">
                <a16:creationId xmlns:a16="http://schemas.microsoft.com/office/drawing/2014/main" id="{9CC2519C-31D9-C0DD-362F-484BB678C5B1}"/>
              </a:ext>
            </a:extLst>
          </p:cNvPr>
          <p:cNvSpPr txBox="1"/>
          <p:nvPr/>
        </p:nvSpPr>
        <p:spPr>
          <a:xfrm>
            <a:off x="0" y="76074"/>
            <a:ext cx="1314450" cy="369332"/>
          </a:xfrm>
          <a:prstGeom prst="rect">
            <a:avLst/>
          </a:prstGeom>
          <a:noFill/>
        </p:spPr>
        <p:txBody>
          <a:bodyPr wrap="square" rtlCol="0">
            <a:spAutoFit/>
          </a:bodyPr>
          <a:lstStyle/>
          <a:p>
            <a:r>
              <a:rPr lang="en-US" b="1" dirty="0">
                <a:latin typeface="Century Gothic" panose="020B0502020202020204" pitchFamily="34" charset="0"/>
              </a:rPr>
              <a:t>EXAMPLE</a:t>
            </a:r>
          </a:p>
        </p:txBody>
      </p:sp>
    </p:spTree>
    <p:extLst>
      <p:ext uri="{BB962C8B-B14F-4D97-AF65-F5344CB8AC3E}">
        <p14:creationId xmlns:p14="http://schemas.microsoft.com/office/powerpoint/2010/main" val="3742877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1111</TotalTime>
  <Words>780</Words>
  <Application>Microsoft Macintosh PowerPoint</Application>
  <PresentationFormat>Widescreen</PresentationFormat>
  <Paragraphs>192</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 Narrow</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Brittany Johnston</cp:lastModifiedBy>
  <cp:revision>47</cp:revision>
  <dcterms:created xsi:type="dcterms:W3CDTF">2022-05-22T18:55:25Z</dcterms:created>
  <dcterms:modified xsi:type="dcterms:W3CDTF">2024-07-31T17:39:47Z</dcterms:modified>
</cp:coreProperties>
</file>