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342" r:id="rId2"/>
    <p:sldId id="354" r:id="rId3"/>
    <p:sldId id="358" r:id="rId4"/>
    <p:sldId id="359" r:id="rId5"/>
    <p:sldId id="360" r:id="rId6"/>
    <p:sldId id="361" r:id="rId7"/>
    <p:sldId id="362"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06C"/>
    <a:srgbClr val="9AD0BA"/>
    <a:srgbClr val="A7DFC6"/>
    <a:srgbClr val="53B6C2"/>
    <a:srgbClr val="4CCECF"/>
    <a:srgbClr val="7D7E80"/>
    <a:srgbClr val="8CCECF"/>
    <a:srgbClr val="85C7C7"/>
    <a:srgbClr val="00D0C0"/>
    <a:srgbClr val="00C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92" autoAdjust="0"/>
    <p:restoredTop sz="86447"/>
  </p:normalViewPr>
  <p:slideViewPr>
    <p:cSldViewPr snapToGrid="0" snapToObjects="1">
      <p:cViewPr varScale="1">
        <p:scale>
          <a:sx n="112" d="100"/>
          <a:sy n="112" d="100"/>
        </p:scale>
        <p:origin x="7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2893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055510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91467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05433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73616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37&amp;utm_source=template-powerpoint&amp;utm_medium=content&amp;utm_campaign=Sample+Advanced+Project+Charter-powerpoint-12137&amp;lpa=Sample+Advanced+Project+Charter+powerpoint+12137"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7CADE1-5D4D-310B-7153-87AD031A19F7}"/>
              </a:ext>
            </a:extLst>
          </p:cNvPr>
          <p:cNvPicPr>
            <a:picLocks noChangeAspect="1"/>
          </p:cNvPicPr>
          <p:nvPr/>
        </p:nvPicPr>
        <p:blipFill>
          <a:blip r:embed="rId2"/>
          <a:srcRect/>
          <a:stretch/>
        </p:blipFill>
        <p:spPr>
          <a:xfrm>
            <a:off x="4310027" y="2522628"/>
            <a:ext cx="7327338" cy="4111047"/>
          </a:xfrm>
          <a:prstGeom prst="rect">
            <a:avLst/>
          </a:prstGeom>
          <a:ln w="28575">
            <a:solidFill>
              <a:srgbClr val="5F406C"/>
            </a:solidFill>
          </a:ln>
          <a:effectLst>
            <a:outerShdw blurRad="50800" dist="38100" dir="5400000" algn="t" rotWithShape="0">
              <a:prstClr val="black">
                <a:alpha val="40000"/>
              </a:prstClr>
            </a:outerShdw>
          </a:effectLst>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Advanced PowerPoint Project Charter Template</a:t>
            </a:r>
          </a:p>
        </p:txBody>
      </p:sp>
      <p:pic>
        <p:nvPicPr>
          <p:cNvPr id="4" name="Picture 3">
            <a:extLst>
              <a:ext uri="{FF2B5EF4-FFF2-40B4-BE49-F238E27FC236}">
                <a16:creationId xmlns:a16="http://schemas.microsoft.com/office/drawing/2014/main" id="{A36615BB-9315-17F2-E76F-ED30521D174A}"/>
              </a:ext>
            </a:extLst>
          </p:cNvPr>
          <p:cNvPicPr>
            <a:picLocks noChangeAspect="1"/>
          </p:cNvPicPr>
          <p:nvPr/>
        </p:nvPicPr>
        <p:blipFill>
          <a:blip r:embed="rId5"/>
          <a:srcRect/>
          <a:stretch/>
        </p:blipFill>
        <p:spPr>
          <a:xfrm>
            <a:off x="2295976" y="1906241"/>
            <a:ext cx="7327337" cy="4114442"/>
          </a:xfrm>
          <a:prstGeom prst="rect">
            <a:avLst/>
          </a:prstGeom>
          <a:ln w="28575">
            <a:solidFill>
              <a:srgbClr val="5F406C"/>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6"/>
          <a:srcRect/>
          <a:stretch/>
        </p:blipFill>
        <p:spPr>
          <a:xfrm>
            <a:off x="442701" y="1561913"/>
            <a:ext cx="7439273" cy="4179987"/>
          </a:xfrm>
          <a:prstGeom prst="rect">
            <a:avLst/>
          </a:prstGeom>
          <a:ln w="28575">
            <a:solidFill>
              <a:srgbClr val="5F406C"/>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b="1" dirty="0">
                <a:solidFill>
                  <a:srgbClr val="595959"/>
                </a:solidFill>
                <a:latin typeface="Century Gothic"/>
                <a:ea typeface="Century Gothic"/>
                <a:cs typeface="Century Gothic"/>
                <a:sym typeface="Century Gothic"/>
              </a:rPr>
              <a:t>EXAMPLE: </a:t>
            </a:r>
            <a:r>
              <a:rPr lang="en-US" sz="1800" dirty="0">
                <a:solidFill>
                  <a:srgbClr val="595959"/>
                </a:solidFill>
                <a:latin typeface="Century Gothic"/>
                <a:ea typeface="Century Gothic"/>
                <a:cs typeface="Century Gothic"/>
                <a:sym typeface="Century Gothic"/>
              </a:rPr>
              <a:t>Advanced PowerPoint Project Charter Template</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3560330412"/>
              </p:ext>
            </p:extLst>
          </p:nvPr>
        </p:nvGraphicFramePr>
        <p:xfrm>
          <a:off x="251282" y="209900"/>
          <a:ext cx="2994426" cy="1445280"/>
        </p:xfrm>
        <a:graphic>
          <a:graphicData uri="http://schemas.openxmlformats.org/drawingml/2006/table">
            <a:tbl>
              <a:tblPr firstRow="1" bandRow="1">
                <a:tableStyleId>{5C22544A-7EE6-4342-B048-85BDC9FD1C3A}</a:tableStyleId>
              </a:tblPr>
              <a:tblGrid>
                <a:gridCol w="1230581">
                  <a:extLst>
                    <a:ext uri="{9D8B030D-6E8A-4147-A177-3AD203B41FA5}">
                      <a16:colId xmlns:a16="http://schemas.microsoft.com/office/drawing/2014/main" val="1672129667"/>
                    </a:ext>
                  </a:extLst>
                </a:gridCol>
                <a:gridCol w="1763845">
                  <a:extLst>
                    <a:ext uri="{9D8B030D-6E8A-4147-A177-3AD203B41FA5}">
                      <a16:colId xmlns:a16="http://schemas.microsoft.com/office/drawing/2014/main" val="602210714"/>
                    </a:ext>
                  </a:extLst>
                </a:gridCol>
              </a:tblGrid>
              <a:tr h="486054">
                <a:tc>
                  <a:txBody>
                    <a:bodyPr/>
                    <a:lstStyle/>
                    <a:p>
                      <a:pPr algn="r">
                        <a:lnSpc>
                          <a:spcPct val="100000"/>
                        </a:lnSpc>
                      </a:pPr>
                      <a:r>
                        <a:rPr lang="en-US" sz="11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b="0" dirty="0">
                          <a:solidFill>
                            <a:schemeClr val="tx1"/>
                          </a:solidFill>
                          <a:latin typeface="Century Gothic" panose="020B0502020202020204" pitchFamily="34" charset="0"/>
                        </a:rPr>
                        <a:t>Expansion of EV Charging Network</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Positive Charge </a:t>
                      </a:r>
                      <a:br>
                        <a:rPr lang="en-US" sz="1100" b="0" kern="1200" dirty="0">
                          <a:solidFill>
                            <a:schemeClr val="tx1"/>
                          </a:solidFill>
                          <a:latin typeface="Century Gothic" panose="020B0502020202020204" pitchFamily="34" charset="0"/>
                          <a:ea typeface="+mn-ea"/>
                          <a:cs typeface="+mn-cs"/>
                        </a:rPr>
                      </a:br>
                      <a:r>
                        <a:rPr lang="en-US" sz="1100" b="0" kern="1200" dirty="0">
                          <a:solidFill>
                            <a:schemeClr val="tx1"/>
                          </a:solidFill>
                          <a:latin typeface="Century Gothic" panose="020B0502020202020204" pitchFamily="34" charset="0"/>
                          <a:ea typeface="+mn-ea"/>
                          <a:cs typeface="+mn-cs"/>
                        </a:rPr>
                        <a:t>EV Logistics</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725700"/>
                  </a:ext>
                </a:extLst>
              </a:tr>
            </a:tbl>
          </a:graphicData>
        </a:graphic>
      </p:graphicFrame>
      <p:sp>
        <p:nvSpPr>
          <p:cNvPr id="62" name="TextBox 61">
            <a:extLst>
              <a:ext uri="{FF2B5EF4-FFF2-40B4-BE49-F238E27FC236}">
                <a16:creationId xmlns:a16="http://schemas.microsoft.com/office/drawing/2014/main" id="{9A9CF2AD-F307-FB71-610F-AC0D6D6753D1}"/>
              </a:ext>
            </a:extLst>
          </p:cNvPr>
          <p:cNvSpPr txBox="1"/>
          <p:nvPr/>
        </p:nvSpPr>
        <p:spPr>
          <a:xfrm>
            <a:off x="4258985" y="209900"/>
            <a:ext cx="7652952" cy="147732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Objectives and Goals</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Install 200 new charging stations</a:t>
            </a:r>
            <a:r>
              <a:rPr lang="en-US" sz="1300" dirty="0">
                <a:solidFill>
                  <a:schemeClr val="tx1">
                    <a:lumMod val="65000"/>
                    <a:lumOff val="35000"/>
                  </a:schemeClr>
                </a:solidFill>
                <a:latin typeface="Century Gothic" panose="020B0502020202020204" pitchFamily="34" charset="0"/>
              </a:rPr>
              <a:t> by Q4 20XX.</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Ensure 90 percent uptime for all new stations </a:t>
            </a:r>
            <a:r>
              <a:rPr lang="en-US" sz="1300" dirty="0">
                <a:solidFill>
                  <a:schemeClr val="tx1">
                    <a:lumMod val="65000"/>
                    <a:lumOff val="35000"/>
                  </a:schemeClr>
                </a:solidFill>
                <a:latin typeface="Century Gothic" panose="020B0502020202020204" pitchFamily="34" charset="0"/>
              </a:rPr>
              <a:t>within the first year.</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Achieve a 20 percent increase in user adoption rates </a:t>
            </a:r>
            <a:r>
              <a:rPr lang="en-US" sz="1300" dirty="0">
                <a:solidFill>
                  <a:schemeClr val="tx1">
                    <a:lumMod val="65000"/>
                    <a:lumOff val="35000"/>
                  </a:schemeClr>
                </a:solidFill>
                <a:latin typeface="Century Gothic" panose="020B0502020202020204" pitchFamily="34" charset="0"/>
              </a:rPr>
              <a:t>within six months of installation.</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Maintain the project budget within five percent </a:t>
            </a:r>
            <a:r>
              <a:rPr lang="en-US" sz="1300" dirty="0">
                <a:solidFill>
                  <a:schemeClr val="tx1">
                    <a:lumMod val="65000"/>
                    <a:lumOff val="35000"/>
                  </a:schemeClr>
                </a:solidFill>
                <a:latin typeface="Century Gothic" panose="020B0502020202020204" pitchFamily="34" charset="0"/>
              </a:rPr>
              <a:t>of the allocated $10 million.</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3"/>
          <a:stretch>
            <a:fillRect/>
          </a:stretch>
        </p:blipFill>
        <p:spPr>
          <a:xfrm>
            <a:off x="214440" y="198172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4"/>
          <a:stretch>
            <a:fillRect/>
          </a:stretch>
        </p:blipFill>
        <p:spPr>
          <a:xfrm>
            <a:off x="3797361" y="309728"/>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1865080"/>
            <a:ext cx="2573200" cy="2492990"/>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Purpose and Description</a:t>
            </a:r>
          </a:p>
          <a:p>
            <a:pPr>
              <a:spcBef>
                <a:spcPts val="600"/>
              </a:spcBef>
            </a:pPr>
            <a:r>
              <a:rPr lang="en-US" sz="1100" b="1" dirty="0">
                <a:solidFill>
                  <a:schemeClr val="bg1"/>
                </a:solidFill>
                <a:latin typeface="Century Gothic" panose="020B0502020202020204" pitchFamily="34" charset="0"/>
              </a:rPr>
              <a:t>Purpose:</a:t>
            </a:r>
            <a:r>
              <a:rPr lang="en-US" sz="1100" dirty="0">
                <a:solidFill>
                  <a:schemeClr val="bg1"/>
                </a:solidFill>
                <a:latin typeface="Century Gothic" panose="020B0502020202020204" pitchFamily="34" charset="0"/>
              </a:rPr>
              <a:t> Expand Positive Charge's EV charging network to meet growing demand and enhance customer convenience.</a:t>
            </a:r>
          </a:p>
          <a:p>
            <a:pPr>
              <a:spcBef>
                <a:spcPts val="600"/>
              </a:spcBef>
            </a:pPr>
            <a:r>
              <a:rPr lang="en-US" sz="1100" b="1" dirty="0">
                <a:solidFill>
                  <a:schemeClr val="bg1"/>
                </a:solidFill>
                <a:latin typeface="Century Gothic" panose="020B0502020202020204" pitchFamily="34" charset="0"/>
              </a:rPr>
              <a:t>Description: </a:t>
            </a:r>
            <a:r>
              <a:rPr lang="en-US" sz="1100" dirty="0">
                <a:solidFill>
                  <a:schemeClr val="bg1"/>
                </a:solidFill>
                <a:latin typeface="Century Gothic" panose="020B0502020202020204" pitchFamily="34" charset="0"/>
              </a:rPr>
              <a:t>This project aims to install 200 new fast-charging stations across urban and suburban areas, ensuring strategic placement for optimal accessibility and user convenience.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506415"/>
            <a:ext cx="2573200" cy="1708160"/>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Scope</a:t>
            </a:r>
          </a:p>
          <a:p>
            <a:pPr>
              <a:spcBef>
                <a:spcPts val="600"/>
              </a:spcBef>
            </a:pPr>
            <a:r>
              <a:rPr lang="en-US" sz="1100" b="1" dirty="0">
                <a:solidFill>
                  <a:schemeClr val="bg1"/>
                </a:solidFill>
                <a:latin typeface="Century Gothic" panose="020B0502020202020204" pitchFamily="34" charset="0"/>
              </a:rPr>
              <a:t>Included: </a:t>
            </a:r>
            <a:r>
              <a:rPr lang="en-US" sz="1100" dirty="0">
                <a:solidFill>
                  <a:schemeClr val="bg1"/>
                </a:solidFill>
                <a:latin typeface="Century Gothic" panose="020B0502020202020204" pitchFamily="34" charset="0"/>
              </a:rPr>
              <a:t>Install 200 fast-charging stations, select sites, procure  necessary permits, and market the new locations.</a:t>
            </a:r>
          </a:p>
          <a:p>
            <a:pPr>
              <a:spcBef>
                <a:spcPts val="600"/>
              </a:spcBef>
            </a:pPr>
            <a:r>
              <a:rPr lang="en-US" sz="1100" b="1" dirty="0">
                <a:solidFill>
                  <a:schemeClr val="bg1"/>
                </a:solidFill>
                <a:latin typeface="Century Gothic" panose="020B0502020202020204" pitchFamily="34" charset="0"/>
              </a:rPr>
              <a:t>Out of Scope: </a:t>
            </a:r>
            <a:r>
              <a:rPr lang="en-US" sz="1100" dirty="0">
                <a:solidFill>
                  <a:schemeClr val="bg1"/>
                </a:solidFill>
                <a:latin typeface="Century Gothic" panose="020B0502020202020204" pitchFamily="34" charset="0"/>
              </a:rPr>
              <a:t>Maintain existing charging stations and upgrade current software infrastructure.</a:t>
            </a:r>
          </a:p>
        </p:txBody>
      </p:sp>
      <p:sp>
        <p:nvSpPr>
          <p:cNvPr id="29" name="TextBox 28">
            <a:extLst>
              <a:ext uri="{FF2B5EF4-FFF2-40B4-BE49-F238E27FC236}">
                <a16:creationId xmlns:a16="http://schemas.microsoft.com/office/drawing/2014/main" id="{C8D5FB5B-3876-C2DD-6282-E57462AAF05D}"/>
              </a:ext>
            </a:extLst>
          </p:cNvPr>
          <p:cNvSpPr txBox="1"/>
          <p:nvPr/>
        </p:nvSpPr>
        <p:spPr>
          <a:xfrm>
            <a:off x="4264398" y="1977582"/>
            <a:ext cx="7652952" cy="3739485"/>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Team Composition and Roles</a:t>
            </a:r>
          </a:p>
          <a:p>
            <a:pPr>
              <a:spcBef>
                <a:spcPts val="600"/>
              </a:spcBef>
            </a:pPr>
            <a:r>
              <a:rPr lang="en-US" sz="1300" b="1" dirty="0">
                <a:solidFill>
                  <a:schemeClr val="tx1">
                    <a:lumMod val="65000"/>
                    <a:lumOff val="35000"/>
                  </a:schemeClr>
                </a:solidFill>
                <a:latin typeface="Century Gothic" panose="020B0502020202020204" pitchFamily="34" charset="0"/>
              </a:rPr>
              <a:t>Project Manager: </a:t>
            </a:r>
            <a:r>
              <a:rPr lang="en-US" sz="1300" dirty="0">
                <a:solidFill>
                  <a:schemeClr val="tx1">
                    <a:lumMod val="65000"/>
                    <a:lumOff val="35000"/>
                  </a:schemeClr>
                </a:solidFill>
                <a:latin typeface="Century Gothic" panose="020B0502020202020204" pitchFamily="34" charset="0"/>
              </a:rPr>
              <a:t>Lori Garcia</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Oversees project execution, timeline adherence, and stakeholder communication</a:t>
            </a:r>
          </a:p>
          <a:p>
            <a:pPr>
              <a:spcBef>
                <a:spcPts val="600"/>
              </a:spcBef>
            </a:pPr>
            <a:r>
              <a:rPr lang="en-US" sz="1300" b="1" dirty="0">
                <a:solidFill>
                  <a:schemeClr val="tx1">
                    <a:lumMod val="65000"/>
                    <a:lumOff val="35000"/>
                  </a:schemeClr>
                </a:solidFill>
                <a:latin typeface="Century Gothic" panose="020B0502020202020204" pitchFamily="34" charset="0"/>
              </a:rPr>
              <a:t>Lead Engineer: </a:t>
            </a:r>
            <a:r>
              <a:rPr lang="en-US" sz="1300" dirty="0">
                <a:solidFill>
                  <a:schemeClr val="tx1">
                    <a:lumMod val="65000"/>
                    <a:lumOff val="35000"/>
                  </a:schemeClr>
                </a:solidFill>
                <a:latin typeface="Century Gothic" panose="020B0502020202020204" pitchFamily="34" charset="0"/>
              </a:rPr>
              <a:t>Jamal King</a:t>
            </a:r>
            <a:br>
              <a:rPr lang="en-US" sz="13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Responsible for technical design and installation</a:t>
            </a:r>
          </a:p>
          <a:p>
            <a:pPr>
              <a:spcBef>
                <a:spcPts val="600"/>
              </a:spcBef>
            </a:pPr>
            <a:r>
              <a:rPr lang="en-US" sz="1300" b="1" dirty="0">
                <a:solidFill>
                  <a:schemeClr val="tx1">
                    <a:lumMod val="65000"/>
                    <a:lumOff val="35000"/>
                  </a:schemeClr>
                </a:solidFill>
                <a:latin typeface="Century Gothic" panose="020B0502020202020204" pitchFamily="34" charset="0"/>
              </a:rPr>
              <a:t>Permitting Specialist: </a:t>
            </a:r>
            <a:r>
              <a:rPr lang="en-US" sz="1300" dirty="0">
                <a:solidFill>
                  <a:schemeClr val="tx1">
                    <a:lumMod val="65000"/>
                    <a:lumOff val="35000"/>
                  </a:schemeClr>
                </a:solidFill>
                <a:latin typeface="Century Gothic" panose="020B0502020202020204" pitchFamily="34" charset="0"/>
              </a:rPr>
              <a:t>Raghu Prakash</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Manages all permitting processes and regulatory compliance</a:t>
            </a:r>
          </a:p>
          <a:p>
            <a:pPr>
              <a:spcBef>
                <a:spcPts val="600"/>
              </a:spcBef>
            </a:pPr>
            <a:r>
              <a:rPr lang="en-US" sz="1300" b="1" dirty="0">
                <a:solidFill>
                  <a:schemeClr val="tx1">
                    <a:lumMod val="65000"/>
                    <a:lumOff val="35000"/>
                  </a:schemeClr>
                </a:solidFill>
                <a:latin typeface="Century Gothic" panose="020B0502020202020204" pitchFamily="34" charset="0"/>
              </a:rPr>
              <a:t>Marketing Manager: </a:t>
            </a:r>
            <a:r>
              <a:rPr lang="en-US" sz="1300" dirty="0">
                <a:solidFill>
                  <a:schemeClr val="tx1">
                    <a:lumMod val="65000"/>
                    <a:lumOff val="35000"/>
                  </a:schemeClr>
                </a:solidFill>
                <a:latin typeface="Century Gothic" panose="020B0502020202020204" pitchFamily="34" charset="0"/>
              </a:rPr>
              <a:t>Jose Price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Handles promotion and awareness campaigns</a:t>
            </a:r>
          </a:p>
          <a:p>
            <a:pPr>
              <a:spcBef>
                <a:spcPts val="600"/>
              </a:spcBef>
            </a:pPr>
            <a:r>
              <a:rPr lang="en-US" sz="1300" b="1" dirty="0">
                <a:solidFill>
                  <a:schemeClr val="tx1">
                    <a:lumMod val="65000"/>
                    <a:lumOff val="35000"/>
                  </a:schemeClr>
                </a:solidFill>
                <a:latin typeface="Century Gothic" panose="020B0502020202020204" pitchFamily="34" charset="0"/>
              </a:rPr>
              <a:t>Finance Analyst: </a:t>
            </a:r>
            <a:r>
              <a:rPr lang="en-US" sz="1300" dirty="0">
                <a:solidFill>
                  <a:schemeClr val="tx1">
                    <a:lumMod val="65000"/>
                    <a:lumOff val="35000"/>
                  </a:schemeClr>
                </a:solidFill>
                <a:latin typeface="Century Gothic" panose="020B0502020202020204" pitchFamily="34" charset="0"/>
              </a:rPr>
              <a:t>Aviv Perez</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Monitors budget and resource allocation</a:t>
            </a:r>
          </a:p>
          <a:p>
            <a:pPr>
              <a:spcBef>
                <a:spcPts val="600"/>
              </a:spcBef>
            </a:pPr>
            <a:r>
              <a:rPr lang="en-US" sz="1300" b="1" dirty="0">
                <a:solidFill>
                  <a:schemeClr val="tx1">
                    <a:lumMod val="65000"/>
                    <a:lumOff val="35000"/>
                  </a:schemeClr>
                </a:solidFill>
                <a:latin typeface="Century Gothic" panose="020B0502020202020204" pitchFamily="34" charset="0"/>
              </a:rPr>
              <a:t>Customer Relations: </a:t>
            </a:r>
            <a:r>
              <a:rPr lang="en-US" sz="1300" dirty="0">
                <a:solidFill>
                  <a:schemeClr val="tx1">
                    <a:lumMod val="65000"/>
                    <a:lumOff val="35000"/>
                  </a:schemeClr>
                </a:solidFill>
                <a:latin typeface="Century Gothic" panose="020B0502020202020204" pitchFamily="34" charset="0"/>
              </a:rPr>
              <a:t>Romy Bailey</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Engages with users and addresses feedback</a:t>
            </a:r>
          </a:p>
          <a:p>
            <a:pPr>
              <a:spcBef>
                <a:spcPts val="600"/>
              </a:spcBef>
            </a:pPr>
            <a:r>
              <a:rPr lang="en-US" sz="1300" b="1" dirty="0">
                <a:solidFill>
                  <a:schemeClr val="tx1">
                    <a:lumMod val="65000"/>
                    <a:lumOff val="35000"/>
                  </a:schemeClr>
                </a:solidFill>
                <a:latin typeface="Century Gothic" panose="020B0502020202020204" pitchFamily="34" charset="0"/>
              </a:rPr>
              <a:t>IT Support: </a:t>
            </a:r>
            <a:r>
              <a:rPr lang="en-US" sz="1300" dirty="0">
                <a:solidFill>
                  <a:schemeClr val="tx1">
                    <a:lumMod val="65000"/>
                    <a:lumOff val="35000"/>
                  </a:schemeClr>
                </a:solidFill>
                <a:latin typeface="Century Gothic" panose="020B0502020202020204" pitchFamily="34" charset="0"/>
              </a:rPr>
              <a:t>Tamika Marshall</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Provides technical support and system integration</a:t>
            </a:r>
          </a:p>
          <a:p>
            <a:pPr>
              <a:spcBef>
                <a:spcPts val="600"/>
              </a:spcBef>
            </a:pPr>
            <a:r>
              <a:rPr lang="en-US" sz="1100" b="1" dirty="0">
                <a:solidFill>
                  <a:schemeClr val="tx1">
                    <a:lumMod val="65000"/>
                    <a:lumOff val="35000"/>
                  </a:schemeClr>
                </a:solidFill>
                <a:latin typeface="Century Gothic" panose="020B0502020202020204" pitchFamily="34" charset="0"/>
              </a:rPr>
              <a:t>Extended Team: </a:t>
            </a:r>
            <a:r>
              <a:rPr lang="en-US" sz="1100" dirty="0">
                <a:solidFill>
                  <a:schemeClr val="tx1">
                    <a:lumMod val="65000"/>
                    <a:lumOff val="35000"/>
                  </a:schemeClr>
                </a:solidFill>
                <a:latin typeface="Century Gothic" panose="020B0502020202020204" pitchFamily="34" charset="0"/>
              </a:rPr>
              <a:t>Representatives from the legal, HR, and procurement departments</a:t>
            </a:r>
          </a:p>
        </p:txBody>
      </p:sp>
      <p:sp>
        <p:nvSpPr>
          <p:cNvPr id="37" name="Oval 36">
            <a:extLst>
              <a:ext uri="{FF2B5EF4-FFF2-40B4-BE49-F238E27FC236}">
                <a16:creationId xmlns:a16="http://schemas.microsoft.com/office/drawing/2014/main" id="{37B968DB-2C20-1DF0-07F1-E8B85E707D36}"/>
              </a:ext>
            </a:extLst>
          </p:cNvPr>
          <p:cNvSpPr/>
          <p:nvPr/>
        </p:nvSpPr>
        <p:spPr>
          <a:xfrm>
            <a:off x="3707283" y="20054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D0B51C6A-7FFB-B069-93CC-6498CEBB4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361" y="2080972"/>
            <a:ext cx="318693" cy="318693"/>
          </a:xfrm>
          <a:prstGeom prst="rect">
            <a:avLst/>
          </a:prstGeom>
        </p:spPr>
      </p:pic>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599" y="4630227"/>
            <a:ext cx="390988" cy="390988"/>
          </a:xfrm>
          <a:prstGeom prst="rect">
            <a:avLst/>
          </a:prstGeom>
        </p:spPr>
      </p:pic>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4208281" y="-1125715"/>
            <a:ext cx="3775434" cy="121919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50" y="389447"/>
            <a:ext cx="5037446" cy="2000548"/>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Resource Allocation</a:t>
            </a:r>
          </a:p>
          <a:p>
            <a:pPr>
              <a:spcBef>
                <a:spcPts val="600"/>
              </a:spcBef>
            </a:pPr>
            <a:r>
              <a:rPr lang="en-US" sz="1300" b="1" dirty="0">
                <a:solidFill>
                  <a:schemeClr val="tx1">
                    <a:lumMod val="65000"/>
                    <a:lumOff val="35000"/>
                  </a:schemeClr>
                </a:solidFill>
                <a:latin typeface="Century Gothic" panose="020B0502020202020204" pitchFamily="34" charset="0"/>
              </a:rPr>
              <a:t>Budget: </a:t>
            </a:r>
            <a:r>
              <a:rPr lang="en-US" sz="1300" dirty="0">
                <a:solidFill>
                  <a:schemeClr val="tx1">
                    <a:lumMod val="65000"/>
                    <a:lumOff val="35000"/>
                  </a:schemeClr>
                </a:solidFill>
                <a:latin typeface="Century Gothic" panose="020B0502020202020204" pitchFamily="34" charset="0"/>
              </a:rPr>
              <a:t>$10 million allocated for hardware, permits, labor, and marketing</a:t>
            </a:r>
          </a:p>
          <a:p>
            <a:pPr>
              <a:spcBef>
                <a:spcPts val="600"/>
              </a:spcBef>
            </a:pPr>
            <a:r>
              <a:rPr lang="en-US" sz="1300" b="1" dirty="0">
                <a:solidFill>
                  <a:schemeClr val="tx1">
                    <a:lumMod val="65000"/>
                    <a:lumOff val="35000"/>
                  </a:schemeClr>
                </a:solidFill>
                <a:latin typeface="Century Gothic" panose="020B0502020202020204" pitchFamily="34" charset="0"/>
              </a:rPr>
              <a:t>Tools &amp; Technology: </a:t>
            </a:r>
            <a:r>
              <a:rPr lang="en-US" sz="1300" dirty="0">
                <a:solidFill>
                  <a:schemeClr val="tx1">
                    <a:lumMod val="65000"/>
                    <a:lumOff val="35000"/>
                  </a:schemeClr>
                </a:solidFill>
                <a:latin typeface="Century Gothic" panose="020B0502020202020204" pitchFamily="34" charset="0"/>
              </a:rPr>
              <a:t>Advanced EV charging units, site analysis software, project management tools, and marketing platforms</a:t>
            </a:r>
          </a:p>
          <a:p>
            <a:pPr>
              <a:spcBef>
                <a:spcPts val="600"/>
              </a:spcBef>
            </a:pPr>
            <a:r>
              <a:rPr lang="en-US" sz="1300" b="1" dirty="0">
                <a:solidFill>
                  <a:schemeClr val="tx1">
                    <a:lumMod val="65000"/>
                    <a:lumOff val="35000"/>
                  </a:schemeClr>
                </a:solidFill>
                <a:latin typeface="Century Gothic" panose="020B0502020202020204" pitchFamily="34" charset="0"/>
              </a:rPr>
              <a:t>Human Resources: </a:t>
            </a:r>
            <a:r>
              <a:rPr lang="en-US" sz="1300" dirty="0">
                <a:solidFill>
                  <a:schemeClr val="tx1">
                    <a:lumMod val="65000"/>
                    <a:lumOff val="35000"/>
                  </a:schemeClr>
                </a:solidFill>
                <a:latin typeface="Century Gothic" panose="020B0502020202020204" pitchFamily="34" charset="0"/>
              </a:rPr>
              <a:t>Dedicated project team members and support from extended departments</a:t>
            </a:r>
          </a:p>
        </p:txBody>
      </p:sp>
      <p:sp>
        <p:nvSpPr>
          <p:cNvPr id="9" name="Oval 8">
            <a:extLst>
              <a:ext uri="{FF2B5EF4-FFF2-40B4-BE49-F238E27FC236}">
                <a16:creationId xmlns:a16="http://schemas.microsoft.com/office/drawing/2014/main" id="{D366CA85-DC2D-0052-E8B5-1BF613EC7F3C}"/>
              </a:ext>
            </a:extLst>
          </p:cNvPr>
          <p:cNvSpPr/>
          <p:nvPr/>
        </p:nvSpPr>
        <p:spPr>
          <a:xfrm>
            <a:off x="208148"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a:spLocks/>
          </p:cNvSpPr>
          <p:nvPr/>
        </p:nvSpPr>
        <p:spPr>
          <a:xfrm>
            <a:off x="759850" y="3426733"/>
            <a:ext cx="6162185"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Timeline and Milestones</a:t>
            </a:r>
          </a:p>
        </p:txBody>
      </p:sp>
      <p:pic>
        <p:nvPicPr>
          <p:cNvPr id="4" name="Graphic 3">
            <a:extLst>
              <a:ext uri="{FF2B5EF4-FFF2-40B4-BE49-F238E27FC236}">
                <a16:creationId xmlns:a16="http://schemas.microsoft.com/office/drawing/2014/main" id="{B5F5285D-0D78-C671-FC86-247BD37A2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007" y="3426733"/>
            <a:ext cx="398439" cy="398439"/>
          </a:xfrm>
          <a:prstGeom prst="rect">
            <a:avLst/>
          </a:prstGeom>
        </p:spPr>
      </p:pic>
      <p:sp>
        <p:nvSpPr>
          <p:cNvPr id="7" name="Oval 6">
            <a:extLst>
              <a:ext uri="{FF2B5EF4-FFF2-40B4-BE49-F238E27FC236}">
                <a16:creationId xmlns:a16="http://schemas.microsoft.com/office/drawing/2014/main" id="{FB384D3E-76A0-C306-FBF2-4702F5F4800E}"/>
              </a:ext>
            </a:extLst>
          </p:cNvPr>
          <p:cNvSpPr/>
          <p:nvPr/>
        </p:nvSpPr>
        <p:spPr>
          <a:xfrm>
            <a:off x="6322436"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F53C8C1C-00D2-B852-EB01-6199406EE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226" y="499979"/>
            <a:ext cx="324002" cy="324002"/>
          </a:xfrm>
          <a:prstGeom prst="rect">
            <a:avLst/>
          </a:prstGeom>
        </p:spPr>
      </p:pic>
      <p:sp>
        <p:nvSpPr>
          <p:cNvPr id="12" name="TextBox 11">
            <a:extLst>
              <a:ext uri="{FF2B5EF4-FFF2-40B4-BE49-F238E27FC236}">
                <a16:creationId xmlns:a16="http://schemas.microsoft.com/office/drawing/2014/main" id="{2C014598-3AA1-7EC5-15EF-802147990045}"/>
              </a:ext>
            </a:extLst>
          </p:cNvPr>
          <p:cNvSpPr txBox="1"/>
          <p:nvPr/>
        </p:nvSpPr>
        <p:spPr>
          <a:xfrm>
            <a:off x="6874616" y="388003"/>
            <a:ext cx="5037446" cy="152349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Risk Management Plan</a:t>
            </a:r>
          </a:p>
          <a:p>
            <a:pPr>
              <a:spcBef>
                <a:spcPts val="600"/>
              </a:spcBef>
            </a:pPr>
            <a:r>
              <a:rPr lang="en-US" sz="1300" b="1" dirty="0">
                <a:solidFill>
                  <a:schemeClr val="tx1">
                    <a:lumMod val="65000"/>
                    <a:lumOff val="35000"/>
                  </a:schemeClr>
                </a:solidFill>
                <a:latin typeface="Century Gothic" panose="020B0502020202020204" pitchFamily="34" charset="0"/>
              </a:rPr>
              <a:t>Potential Risks: </a:t>
            </a:r>
            <a:r>
              <a:rPr lang="en-US" sz="1300" dirty="0">
                <a:solidFill>
                  <a:schemeClr val="tx1">
                    <a:lumMod val="65000"/>
                    <a:lumOff val="35000"/>
                  </a:schemeClr>
                </a:solidFill>
                <a:latin typeface="Century Gothic" panose="020B0502020202020204" pitchFamily="34" charset="0"/>
              </a:rPr>
              <a:t>Delays in permitting, supply chain disruptions, budget overruns</a:t>
            </a:r>
          </a:p>
          <a:p>
            <a:pPr>
              <a:spcBef>
                <a:spcPts val="600"/>
              </a:spcBef>
            </a:pPr>
            <a:r>
              <a:rPr lang="en-US" sz="1300" b="1" dirty="0">
                <a:solidFill>
                  <a:schemeClr val="tx1">
                    <a:lumMod val="65000"/>
                    <a:lumOff val="35000"/>
                  </a:schemeClr>
                </a:solidFill>
                <a:latin typeface="Century Gothic" panose="020B0502020202020204" pitchFamily="34" charset="0"/>
              </a:rPr>
              <a:t>Mitigation Strategies: </a:t>
            </a:r>
            <a:r>
              <a:rPr lang="en-US" sz="1300" dirty="0">
                <a:solidFill>
                  <a:schemeClr val="tx1">
                    <a:lumMod val="65000"/>
                    <a:lumOff val="35000"/>
                  </a:schemeClr>
                </a:solidFill>
                <a:latin typeface="Century Gothic" panose="020B0502020202020204" pitchFamily="34" charset="0"/>
              </a:rPr>
              <a:t>Early engagement with regulatory bodies, maintaining buffer stock of critical components, regular budget reviews and adjustments</a:t>
            </a:r>
          </a:p>
        </p:txBody>
      </p:sp>
      <p:sp>
        <p:nvSpPr>
          <p:cNvPr id="13" name="Rounded Rectangle 12">
            <a:extLst>
              <a:ext uri="{FF2B5EF4-FFF2-40B4-BE49-F238E27FC236}">
                <a16:creationId xmlns:a16="http://schemas.microsoft.com/office/drawing/2014/main" id="{B12773D6-182A-3E1E-7C2C-3BF000E9FB91}"/>
              </a:ext>
            </a:extLst>
          </p:cNvPr>
          <p:cNvSpPr/>
          <p:nvPr/>
        </p:nvSpPr>
        <p:spPr>
          <a:xfrm>
            <a:off x="600455" y="4674537"/>
            <a:ext cx="10991088" cy="137160"/>
          </a:xfrm>
          <a:prstGeom prst="roundRect">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14" name="Oval 13">
            <a:extLst>
              <a:ext uri="{FF2B5EF4-FFF2-40B4-BE49-F238E27FC236}">
                <a16:creationId xmlns:a16="http://schemas.microsoft.com/office/drawing/2014/main" id="{19FCF8FC-FB77-5669-64A3-B5BC9A2C6AFD}"/>
              </a:ext>
            </a:extLst>
          </p:cNvPr>
          <p:cNvSpPr/>
          <p:nvPr/>
        </p:nvSpPr>
        <p:spPr>
          <a:xfrm>
            <a:off x="159802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55D1F8-DEDF-DF36-A2B4-9AA31BFB6C25}"/>
              </a:ext>
            </a:extLst>
          </p:cNvPr>
          <p:cNvSpPr/>
          <p:nvPr/>
        </p:nvSpPr>
        <p:spPr>
          <a:xfrm>
            <a:off x="3315063"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D20A2-F134-1B8B-F539-F5778D36274A}"/>
              </a:ext>
            </a:extLst>
          </p:cNvPr>
          <p:cNvSpPr/>
          <p:nvPr/>
        </p:nvSpPr>
        <p:spPr>
          <a:xfrm>
            <a:off x="503210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66768D-7310-0E9E-5311-ED2DC1F832B1}"/>
              </a:ext>
            </a:extLst>
          </p:cNvPr>
          <p:cNvSpPr/>
          <p:nvPr/>
        </p:nvSpPr>
        <p:spPr>
          <a:xfrm>
            <a:off x="674566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DE50E-54F8-8B1B-91EC-67232CE34F4A}"/>
              </a:ext>
            </a:extLst>
          </p:cNvPr>
          <p:cNvSpPr/>
          <p:nvPr/>
        </p:nvSpPr>
        <p:spPr>
          <a:xfrm>
            <a:off x="8462707"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37A7D3-82E1-B499-394D-5303D1CBB214}"/>
              </a:ext>
            </a:extLst>
          </p:cNvPr>
          <p:cNvSpPr/>
          <p:nvPr/>
        </p:nvSpPr>
        <p:spPr>
          <a:xfrm>
            <a:off x="1017974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D7A165-974E-46C8-277D-F3BCD5708BBB}"/>
              </a:ext>
            </a:extLst>
          </p:cNvPr>
          <p:cNvSpPr txBox="1"/>
          <p:nvPr/>
        </p:nvSpPr>
        <p:spPr>
          <a:xfrm>
            <a:off x="112291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3A4BB601-596F-18C1-4A8D-4CD467A28222}"/>
              </a:ext>
            </a:extLst>
          </p:cNvPr>
          <p:cNvSpPr txBox="1"/>
          <p:nvPr/>
        </p:nvSpPr>
        <p:spPr>
          <a:xfrm>
            <a:off x="2839959" y="4099496"/>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816324F8-C3CC-7550-D360-9991D6130B34}"/>
              </a:ext>
            </a:extLst>
          </p:cNvPr>
          <p:cNvSpPr txBox="1"/>
          <p:nvPr/>
        </p:nvSpPr>
        <p:spPr>
          <a:xfrm>
            <a:off x="455699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1BACEC2D-6136-3EA7-16BF-4F4A6E613E6B}"/>
              </a:ext>
            </a:extLst>
          </p:cNvPr>
          <p:cNvSpPr txBox="1"/>
          <p:nvPr/>
        </p:nvSpPr>
        <p:spPr>
          <a:xfrm>
            <a:off x="6270563"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Q2 20XX</a:t>
            </a:r>
            <a:endParaRPr lang="en-US"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892E7394-89BA-C04C-1F2C-8B2FF1BD6457}"/>
              </a:ext>
            </a:extLst>
          </p:cNvPr>
          <p:cNvSpPr txBox="1"/>
          <p:nvPr/>
        </p:nvSpPr>
        <p:spPr>
          <a:xfrm>
            <a:off x="7984127" y="410079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1A353ADC-612D-0DBF-AC12-92D2CED0CE92}"/>
              </a:ext>
            </a:extLst>
          </p:cNvPr>
          <p:cNvSpPr txBox="1"/>
          <p:nvPr/>
        </p:nvSpPr>
        <p:spPr>
          <a:xfrm>
            <a:off x="9707278" y="409063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785804B7-6F70-7FD4-271B-82A487763EBE}"/>
              </a:ext>
            </a:extLst>
          </p:cNvPr>
          <p:cNvSpPr txBox="1"/>
          <p:nvPr/>
        </p:nvSpPr>
        <p:spPr>
          <a:xfrm>
            <a:off x="1000991" y="5081691"/>
            <a:ext cx="1448061"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Finalize site selection</a:t>
            </a:r>
          </a:p>
        </p:txBody>
      </p:sp>
      <p:sp>
        <p:nvSpPr>
          <p:cNvPr id="30" name="TextBox 29">
            <a:extLst>
              <a:ext uri="{FF2B5EF4-FFF2-40B4-BE49-F238E27FC236}">
                <a16:creationId xmlns:a16="http://schemas.microsoft.com/office/drawing/2014/main" id="{32F04F82-B7AA-C94E-73E4-FA10816B2D9A}"/>
              </a:ext>
            </a:extLst>
          </p:cNvPr>
          <p:cNvSpPr txBox="1"/>
          <p:nvPr/>
        </p:nvSpPr>
        <p:spPr>
          <a:xfrm>
            <a:off x="2669656"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Secure permits and begin procurement</a:t>
            </a:r>
          </a:p>
        </p:txBody>
      </p:sp>
      <p:sp>
        <p:nvSpPr>
          <p:cNvPr id="31" name="TextBox 30">
            <a:extLst>
              <a:ext uri="{FF2B5EF4-FFF2-40B4-BE49-F238E27FC236}">
                <a16:creationId xmlns:a16="http://schemas.microsoft.com/office/drawing/2014/main" id="{F6EE458E-AF96-B064-9C29-253BB6AC0A83}"/>
              </a:ext>
            </a:extLst>
          </p:cNvPr>
          <p:cNvSpPr txBox="1"/>
          <p:nvPr/>
        </p:nvSpPr>
        <p:spPr>
          <a:xfrm>
            <a:off x="4386696"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Start installation of charging stations</a:t>
            </a:r>
          </a:p>
        </p:txBody>
      </p:sp>
      <p:sp>
        <p:nvSpPr>
          <p:cNvPr id="32" name="TextBox 31">
            <a:extLst>
              <a:ext uri="{FF2B5EF4-FFF2-40B4-BE49-F238E27FC236}">
                <a16:creationId xmlns:a16="http://schemas.microsoft.com/office/drawing/2014/main" id="{AAC83560-0A2C-14A6-35EF-D844B25C8045}"/>
              </a:ext>
            </a:extLst>
          </p:cNvPr>
          <p:cNvSpPr txBox="1"/>
          <p:nvPr/>
        </p:nvSpPr>
        <p:spPr>
          <a:xfrm>
            <a:off x="7813824" y="5081691"/>
            <a:ext cx="1544812" cy="1169551"/>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Complete installation and launch marketing campaign</a:t>
            </a:r>
          </a:p>
        </p:txBody>
      </p:sp>
      <p:sp>
        <p:nvSpPr>
          <p:cNvPr id="33" name="TextBox 32">
            <a:extLst>
              <a:ext uri="{FF2B5EF4-FFF2-40B4-BE49-F238E27FC236}">
                <a16:creationId xmlns:a16="http://schemas.microsoft.com/office/drawing/2014/main" id="{B832787F-8D1A-DB41-9B58-095CCF7ED110}"/>
              </a:ext>
            </a:extLst>
          </p:cNvPr>
          <p:cNvSpPr txBox="1"/>
          <p:nvPr/>
        </p:nvSpPr>
        <p:spPr>
          <a:xfrm>
            <a:off x="6111718" y="5081691"/>
            <a:ext cx="1544812"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Mid-project review and adjustments</a:t>
            </a:r>
          </a:p>
        </p:txBody>
      </p:sp>
      <p:sp>
        <p:nvSpPr>
          <p:cNvPr id="34" name="TextBox 33">
            <a:extLst>
              <a:ext uri="{FF2B5EF4-FFF2-40B4-BE49-F238E27FC236}">
                <a16:creationId xmlns:a16="http://schemas.microsoft.com/office/drawing/2014/main" id="{14B58CB5-FD96-3624-AD19-B296659C76EB}"/>
              </a:ext>
            </a:extLst>
          </p:cNvPr>
          <p:cNvSpPr txBox="1"/>
          <p:nvPr/>
        </p:nvSpPr>
        <p:spPr>
          <a:xfrm>
            <a:off x="9538846" y="5081691"/>
            <a:ext cx="1544812" cy="95410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Project completion and final review</a:t>
            </a:r>
          </a:p>
        </p:txBody>
      </p:sp>
      <p:pic>
        <p:nvPicPr>
          <p:cNvPr id="42" name="Picture 41" descr="A white exclamation mark in a black and white background&#10;&#10;Description automatically generated">
            <a:extLst>
              <a:ext uri="{FF2B5EF4-FFF2-40B4-BE49-F238E27FC236}">
                <a16:creationId xmlns:a16="http://schemas.microsoft.com/office/drawing/2014/main" id="{211A9913-2EAD-E863-7272-E68D0FDE53FA}"/>
              </a:ext>
            </a:extLst>
          </p:cNvPr>
          <p:cNvPicPr>
            <a:picLocks noChangeAspect="1"/>
          </p:cNvPicPr>
          <p:nvPr/>
        </p:nvPicPr>
        <p:blipFill>
          <a:blip r:embed="rId7"/>
          <a:stretch>
            <a:fillRect/>
          </a:stretch>
        </p:blipFill>
        <p:spPr>
          <a:xfrm>
            <a:off x="6410923" y="509280"/>
            <a:ext cx="326761" cy="326761"/>
          </a:xfrm>
          <a:prstGeom prst="rect">
            <a:avLst/>
          </a:prstGeom>
        </p:spPr>
      </p:pic>
    </p:spTree>
    <p:extLst>
      <p:ext uri="{BB962C8B-B14F-4D97-AF65-F5344CB8AC3E}">
        <p14:creationId xmlns:p14="http://schemas.microsoft.com/office/powerpoint/2010/main" val="259629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7482585" y="2150516"/>
            <a:ext cx="6859931" cy="25588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49" y="209900"/>
            <a:ext cx="8568280" cy="1323439"/>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Communication Strategy</a:t>
            </a:r>
          </a:p>
          <a:p>
            <a:pPr>
              <a:spcBef>
                <a:spcPts val="600"/>
              </a:spcBef>
            </a:pPr>
            <a:r>
              <a:rPr lang="en-US" sz="1300" b="1" dirty="0">
                <a:solidFill>
                  <a:schemeClr val="tx1">
                    <a:lumMod val="65000"/>
                    <a:lumOff val="35000"/>
                  </a:schemeClr>
                </a:solidFill>
                <a:latin typeface="Century Gothic" panose="020B0502020202020204" pitchFamily="34" charset="0"/>
              </a:rPr>
              <a:t>Internal:</a:t>
            </a:r>
            <a:r>
              <a:rPr lang="en-US" sz="1300" dirty="0">
                <a:solidFill>
                  <a:schemeClr val="tx1">
                    <a:lumMod val="65000"/>
                    <a:lumOff val="35000"/>
                  </a:schemeClr>
                </a:solidFill>
                <a:latin typeface="Century Gothic" panose="020B0502020202020204" pitchFamily="34" charset="0"/>
              </a:rPr>
              <a:t> Hold weekly team meetings and issue bi-weekly progress reports and real-time updates via project management tools.</a:t>
            </a:r>
          </a:p>
          <a:p>
            <a:pPr>
              <a:spcBef>
                <a:spcPts val="600"/>
              </a:spcBef>
            </a:pPr>
            <a:r>
              <a:rPr lang="en-US" sz="1300" b="1" dirty="0">
                <a:solidFill>
                  <a:schemeClr val="tx1">
                    <a:lumMod val="65000"/>
                    <a:lumOff val="35000"/>
                  </a:schemeClr>
                </a:solidFill>
                <a:latin typeface="Century Gothic" panose="020B0502020202020204" pitchFamily="34" charset="0"/>
              </a:rPr>
              <a:t>External: </a:t>
            </a:r>
            <a:r>
              <a:rPr lang="en-US" sz="1300" dirty="0">
                <a:solidFill>
                  <a:schemeClr val="tx1">
                    <a:lumMod val="65000"/>
                    <a:lumOff val="35000"/>
                  </a:schemeClr>
                </a:solidFill>
                <a:latin typeface="Century Gothic" panose="020B0502020202020204" pitchFamily="34" charset="0"/>
              </a:rPr>
              <a:t>Issue monthly updates to stakeholders, press releases for major milestones, and social media announcements.</a:t>
            </a:r>
          </a:p>
        </p:txBody>
      </p:sp>
      <p:sp>
        <p:nvSpPr>
          <p:cNvPr id="9" name="Oval 8">
            <a:extLst>
              <a:ext uri="{FF2B5EF4-FFF2-40B4-BE49-F238E27FC236}">
                <a16:creationId xmlns:a16="http://schemas.microsoft.com/office/drawing/2014/main" id="{D366CA85-DC2D-0052-E8B5-1BF613EC7F3C}"/>
              </a:ext>
            </a:extLst>
          </p:cNvPr>
          <p:cNvSpPr/>
          <p:nvPr/>
        </p:nvSpPr>
        <p:spPr>
          <a:xfrm>
            <a:off x="208148"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p:nvPr/>
        </p:nvSpPr>
        <p:spPr>
          <a:xfrm>
            <a:off x="9909604" y="840169"/>
            <a:ext cx="1977424"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Approval and Sign-off Signatures</a:t>
            </a:r>
          </a:p>
        </p:txBody>
      </p:sp>
      <p:sp>
        <p:nvSpPr>
          <p:cNvPr id="7" name="Oval 6">
            <a:extLst>
              <a:ext uri="{FF2B5EF4-FFF2-40B4-BE49-F238E27FC236}">
                <a16:creationId xmlns:a16="http://schemas.microsoft.com/office/drawing/2014/main" id="{FB384D3E-76A0-C306-FBF2-4702F5F4800E}"/>
              </a:ext>
            </a:extLst>
          </p:cNvPr>
          <p:cNvSpPr/>
          <p:nvPr/>
        </p:nvSpPr>
        <p:spPr>
          <a:xfrm>
            <a:off x="207670" y="172307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014598-3AA1-7EC5-15EF-802147990045}"/>
              </a:ext>
            </a:extLst>
          </p:cNvPr>
          <p:cNvSpPr txBox="1"/>
          <p:nvPr/>
        </p:nvSpPr>
        <p:spPr>
          <a:xfrm>
            <a:off x="759849" y="1690966"/>
            <a:ext cx="8568280" cy="1123384"/>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Decision-Making Process</a:t>
            </a:r>
          </a:p>
          <a:p>
            <a:pPr>
              <a:spcBef>
                <a:spcPts val="600"/>
              </a:spcBef>
            </a:pPr>
            <a:r>
              <a:rPr lang="en-US" sz="1300" b="1" dirty="0">
                <a:solidFill>
                  <a:schemeClr val="tx1">
                    <a:lumMod val="65000"/>
                    <a:lumOff val="35000"/>
                  </a:schemeClr>
                </a:solidFill>
                <a:latin typeface="Century Gothic" panose="020B0502020202020204" pitchFamily="34" charset="0"/>
              </a:rPr>
              <a:t>Process: </a:t>
            </a:r>
            <a:r>
              <a:rPr lang="en-US" sz="1300" dirty="0">
                <a:solidFill>
                  <a:schemeClr val="tx1">
                    <a:lumMod val="65000"/>
                    <a:lumOff val="35000"/>
                  </a:schemeClr>
                </a:solidFill>
                <a:latin typeface="Century Gothic" panose="020B0502020202020204" pitchFamily="34" charset="0"/>
              </a:rPr>
              <a:t>Collaborate on decisions during team meetings. A neutral team member mediates conflicts as they arise.</a:t>
            </a:r>
          </a:p>
          <a:p>
            <a:pPr>
              <a:spcBef>
                <a:spcPts val="600"/>
              </a:spcBef>
            </a:pPr>
            <a:r>
              <a:rPr lang="en-US" sz="1300" b="1" dirty="0">
                <a:solidFill>
                  <a:schemeClr val="tx1">
                    <a:lumMod val="65000"/>
                    <a:lumOff val="35000"/>
                  </a:schemeClr>
                </a:solidFill>
                <a:latin typeface="Century Gothic" panose="020B0502020202020204" pitchFamily="34" charset="0"/>
              </a:rPr>
              <a:t>Final Authority: </a:t>
            </a:r>
            <a:r>
              <a:rPr lang="en-US" sz="1300" dirty="0">
                <a:solidFill>
                  <a:schemeClr val="tx1">
                    <a:lumMod val="65000"/>
                    <a:lumOff val="35000"/>
                  </a:schemeClr>
                </a:solidFill>
                <a:latin typeface="Century Gothic" panose="020B0502020202020204" pitchFamily="34" charset="0"/>
              </a:rPr>
              <a:t>Major decisions require approval from the project manager, Lori Garcia.</a:t>
            </a:r>
          </a:p>
        </p:txBody>
      </p:sp>
      <p:pic>
        <p:nvPicPr>
          <p:cNvPr id="25" name="Graphic 24">
            <a:extLst>
              <a:ext uri="{FF2B5EF4-FFF2-40B4-BE49-F238E27FC236}">
                <a16:creationId xmlns:a16="http://schemas.microsoft.com/office/drawing/2014/main" id="{F63AC1DD-76B6-9106-A694-122CA1D9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226" y="346709"/>
            <a:ext cx="302229" cy="302229"/>
          </a:xfrm>
          <a:prstGeom prst="rect">
            <a:avLst/>
          </a:prstGeom>
        </p:spPr>
      </p:pic>
      <p:pic>
        <p:nvPicPr>
          <p:cNvPr id="36" name="Graphic 35">
            <a:extLst>
              <a:ext uri="{FF2B5EF4-FFF2-40B4-BE49-F238E27FC236}">
                <a16:creationId xmlns:a16="http://schemas.microsoft.com/office/drawing/2014/main" id="{3717F764-050F-C663-BB20-C2D8F481F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393" y="1800924"/>
            <a:ext cx="337046" cy="337046"/>
          </a:xfrm>
          <a:prstGeom prst="rect">
            <a:avLst/>
          </a:prstGeom>
        </p:spPr>
      </p:pic>
      <p:sp>
        <p:nvSpPr>
          <p:cNvPr id="39" name="TextBox 38">
            <a:extLst>
              <a:ext uri="{FF2B5EF4-FFF2-40B4-BE49-F238E27FC236}">
                <a16:creationId xmlns:a16="http://schemas.microsoft.com/office/drawing/2014/main" id="{05D14F59-5820-8251-E052-EB56A9609DCF}"/>
              </a:ext>
            </a:extLst>
          </p:cNvPr>
          <p:cNvSpPr txBox="1"/>
          <p:nvPr/>
        </p:nvSpPr>
        <p:spPr>
          <a:xfrm>
            <a:off x="759849" y="3191500"/>
            <a:ext cx="8568280" cy="1323439"/>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Performance and Evaluation Metrics</a:t>
            </a:r>
          </a:p>
          <a:p>
            <a:pPr>
              <a:spcBef>
                <a:spcPts val="600"/>
              </a:spcBef>
            </a:pPr>
            <a:r>
              <a:rPr lang="en-US" sz="1300" b="1" dirty="0">
                <a:solidFill>
                  <a:schemeClr val="tx1">
                    <a:lumMod val="65000"/>
                    <a:lumOff val="35000"/>
                  </a:schemeClr>
                </a:solidFill>
                <a:latin typeface="Century Gothic" panose="020B0502020202020204" pitchFamily="34" charset="0"/>
              </a:rPr>
              <a:t>Metrics: </a:t>
            </a:r>
            <a:r>
              <a:rPr lang="en-US" sz="1300" dirty="0">
                <a:solidFill>
                  <a:schemeClr val="tx1">
                    <a:lumMod val="65000"/>
                    <a:lumOff val="35000"/>
                  </a:schemeClr>
                </a:solidFill>
                <a:latin typeface="Century Gothic" panose="020B0502020202020204" pitchFamily="34" charset="0"/>
              </a:rPr>
              <a:t>Track the number of installed stations, user adoption rates, project timeline adherence, budget variance, and station uptime percentages.</a:t>
            </a:r>
          </a:p>
          <a:p>
            <a:pPr>
              <a:spcBef>
                <a:spcPts val="600"/>
              </a:spcBef>
            </a:pPr>
            <a:r>
              <a:rPr lang="en-US" sz="1300" b="1" dirty="0">
                <a:solidFill>
                  <a:schemeClr val="tx1">
                    <a:lumMod val="65000"/>
                    <a:lumOff val="35000"/>
                  </a:schemeClr>
                </a:solidFill>
                <a:latin typeface="Century Gothic" panose="020B0502020202020204" pitchFamily="34" charset="0"/>
              </a:rPr>
              <a:t>Evaluation: </a:t>
            </a:r>
            <a:r>
              <a:rPr lang="en-US" sz="1300" dirty="0">
                <a:solidFill>
                  <a:schemeClr val="tx1">
                    <a:lumMod val="65000"/>
                    <a:lumOff val="35000"/>
                  </a:schemeClr>
                </a:solidFill>
                <a:latin typeface="Century Gothic" panose="020B0502020202020204" pitchFamily="34" charset="0"/>
              </a:rPr>
              <a:t>Conduct monthly performance reviews and a comprehensive final evaluation upon project completion.</a:t>
            </a:r>
          </a:p>
        </p:txBody>
      </p:sp>
      <p:sp>
        <p:nvSpPr>
          <p:cNvPr id="40" name="Oval 39">
            <a:extLst>
              <a:ext uri="{FF2B5EF4-FFF2-40B4-BE49-F238E27FC236}">
                <a16:creationId xmlns:a16="http://schemas.microsoft.com/office/drawing/2014/main" id="{E7977366-C9C1-5289-DDB9-962CB614442F}"/>
              </a:ext>
            </a:extLst>
          </p:cNvPr>
          <p:cNvSpPr/>
          <p:nvPr/>
        </p:nvSpPr>
        <p:spPr>
          <a:xfrm>
            <a:off x="208148" y="32221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80CCC3C-834C-C8E0-0FCC-66B25D33BB16}"/>
              </a:ext>
            </a:extLst>
          </p:cNvPr>
          <p:cNvSpPr/>
          <p:nvPr/>
        </p:nvSpPr>
        <p:spPr>
          <a:xfrm>
            <a:off x="207670" y="4724143"/>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5D24DEB-C881-AD7D-C923-38B1623CE5BB}"/>
              </a:ext>
            </a:extLst>
          </p:cNvPr>
          <p:cNvSpPr txBox="1"/>
          <p:nvPr/>
        </p:nvSpPr>
        <p:spPr>
          <a:xfrm>
            <a:off x="759849" y="4692034"/>
            <a:ext cx="8703127"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Change Management Procedures</a:t>
            </a:r>
          </a:p>
          <a:p>
            <a:pPr>
              <a:spcBef>
                <a:spcPts val="600"/>
              </a:spcBef>
            </a:pPr>
            <a:r>
              <a:rPr lang="en-US" sz="1300" b="1" dirty="0">
                <a:solidFill>
                  <a:schemeClr val="tx1">
                    <a:lumMod val="65000"/>
                    <a:lumOff val="35000"/>
                  </a:schemeClr>
                </a:solidFill>
                <a:latin typeface="Century Gothic" panose="020B0502020202020204" pitchFamily="34" charset="0"/>
              </a:rPr>
              <a:t>Procedures: </a:t>
            </a:r>
            <a:r>
              <a:rPr lang="en-US" sz="1300" dirty="0">
                <a:solidFill>
                  <a:schemeClr val="tx1">
                    <a:lumMod val="65000"/>
                    <a:lumOff val="35000"/>
                  </a:schemeClr>
                </a:solidFill>
                <a:latin typeface="Century Gothic" panose="020B0502020202020204" pitchFamily="34" charset="0"/>
              </a:rPr>
              <a:t>All change requests must be submitted in writing. The project manager reviews and approves changes, ensuring documentation and alignment with project goals.</a:t>
            </a:r>
          </a:p>
        </p:txBody>
      </p:sp>
      <p:pic>
        <p:nvPicPr>
          <p:cNvPr id="47" name="Graphic 46">
            <a:extLst>
              <a:ext uri="{FF2B5EF4-FFF2-40B4-BE49-F238E27FC236}">
                <a16:creationId xmlns:a16="http://schemas.microsoft.com/office/drawing/2014/main" id="{FC0B9F2C-8B1A-0F01-21A7-D860385E2C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972" y="3316991"/>
            <a:ext cx="313547" cy="313547"/>
          </a:xfrm>
          <a:prstGeom prst="rect">
            <a:avLst/>
          </a:prstGeom>
        </p:spPr>
      </p:pic>
      <p:pic>
        <p:nvPicPr>
          <p:cNvPr id="50" name="Graphic 49">
            <a:extLst>
              <a:ext uri="{FF2B5EF4-FFF2-40B4-BE49-F238E27FC236}">
                <a16:creationId xmlns:a16="http://schemas.microsoft.com/office/drawing/2014/main" id="{6B11C1C1-1AE0-FA4D-C29B-347E6033F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673" y="4806857"/>
            <a:ext cx="313547" cy="313547"/>
          </a:xfrm>
          <a:prstGeom prst="rect">
            <a:avLst/>
          </a:prstGeom>
        </p:spPr>
      </p:pic>
      <p:pic>
        <p:nvPicPr>
          <p:cNvPr id="53" name="Graphic 52">
            <a:extLst>
              <a:ext uri="{FF2B5EF4-FFF2-40B4-BE49-F238E27FC236}">
                <a16:creationId xmlns:a16="http://schemas.microsoft.com/office/drawing/2014/main" id="{96ACA56A-BA10-5196-8F4A-EB4B98B44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8082" y="317599"/>
            <a:ext cx="398439" cy="398439"/>
          </a:xfrm>
          <a:prstGeom prst="rect">
            <a:avLst/>
          </a:prstGeom>
        </p:spPr>
      </p:pic>
      <p:sp>
        <p:nvSpPr>
          <p:cNvPr id="54" name="TextBox 53">
            <a:extLst>
              <a:ext uri="{FF2B5EF4-FFF2-40B4-BE49-F238E27FC236}">
                <a16:creationId xmlns:a16="http://schemas.microsoft.com/office/drawing/2014/main" id="{2D5BACB5-E514-AAC9-456D-CBA918EDAC84}"/>
              </a:ext>
            </a:extLst>
          </p:cNvPr>
          <p:cNvSpPr txBox="1"/>
          <p:nvPr/>
        </p:nvSpPr>
        <p:spPr>
          <a:xfrm>
            <a:off x="9909604" y="1887630"/>
            <a:ext cx="1977424" cy="2246769"/>
          </a:xfrm>
          <a:prstGeom prst="rect">
            <a:avLst/>
          </a:prstGeom>
          <a:noFill/>
        </p:spPr>
        <p:txBody>
          <a:bodyPr wrap="square" numCol="1" rtlCol="0">
            <a:spAutoFit/>
          </a:bodyPr>
          <a:lstStyle/>
          <a:p>
            <a:pPr>
              <a:spcBef>
                <a:spcPts val="600"/>
              </a:spcBef>
            </a:pPr>
            <a:r>
              <a:rPr lang="en-US" sz="1300" b="1" dirty="0">
                <a:solidFill>
                  <a:schemeClr val="bg1"/>
                </a:solidFill>
                <a:latin typeface="Century Gothic" panose="020B0502020202020204" pitchFamily="34" charset="0"/>
              </a:rPr>
              <a:t>Lori Garcia</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Project Manager</a:t>
            </a:r>
          </a:p>
          <a:p>
            <a:pPr>
              <a:spcBef>
                <a:spcPts val="600"/>
              </a:spcBef>
            </a:pPr>
            <a:r>
              <a:rPr lang="en-US" sz="1300" b="1" dirty="0">
                <a:solidFill>
                  <a:schemeClr val="bg1"/>
                </a:solidFill>
                <a:latin typeface="Century Gothic" panose="020B0502020202020204" pitchFamily="34" charset="0"/>
              </a:rPr>
              <a:t>Jamal King</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Lead Engineer</a:t>
            </a:r>
          </a:p>
          <a:p>
            <a:pPr>
              <a:spcBef>
                <a:spcPts val="600"/>
              </a:spcBef>
            </a:pPr>
            <a:r>
              <a:rPr lang="en-US" sz="1300" b="1" dirty="0">
                <a:solidFill>
                  <a:schemeClr val="bg1"/>
                </a:solidFill>
                <a:latin typeface="Century Gothic" panose="020B0502020202020204" pitchFamily="34" charset="0"/>
              </a:rPr>
              <a:t>Raghu Prakash</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Permitting Specialist</a:t>
            </a:r>
          </a:p>
          <a:p>
            <a:pPr>
              <a:spcBef>
                <a:spcPts val="600"/>
              </a:spcBef>
            </a:pPr>
            <a:r>
              <a:rPr lang="en-US" sz="1300" b="1" dirty="0">
                <a:solidFill>
                  <a:schemeClr val="bg1"/>
                </a:solidFill>
                <a:latin typeface="Century Gothic" panose="020B0502020202020204" pitchFamily="34" charset="0"/>
              </a:rPr>
              <a:t>Jose Price</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Marketing Manager</a:t>
            </a:r>
          </a:p>
          <a:p>
            <a:pPr>
              <a:spcBef>
                <a:spcPts val="600"/>
              </a:spcBef>
            </a:pPr>
            <a:r>
              <a:rPr lang="en-US" sz="1300" b="1" dirty="0">
                <a:solidFill>
                  <a:schemeClr val="bg1"/>
                </a:solidFill>
                <a:latin typeface="Century Gothic" panose="020B0502020202020204" pitchFamily="34" charset="0"/>
              </a:rPr>
              <a:t>Aviv Perez</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Finance Analyst</a:t>
            </a:r>
          </a:p>
        </p:txBody>
      </p:sp>
      <p:sp>
        <p:nvSpPr>
          <p:cNvPr id="55" name="TextBox 54">
            <a:extLst>
              <a:ext uri="{FF2B5EF4-FFF2-40B4-BE49-F238E27FC236}">
                <a16:creationId xmlns:a16="http://schemas.microsoft.com/office/drawing/2014/main" id="{060996D5-77AD-FEBE-6668-930E8BEEA1B4}"/>
              </a:ext>
            </a:extLst>
          </p:cNvPr>
          <p:cNvSpPr txBox="1"/>
          <p:nvPr/>
        </p:nvSpPr>
        <p:spPr>
          <a:xfrm>
            <a:off x="9909604" y="4258530"/>
            <a:ext cx="1977424" cy="323165"/>
          </a:xfrm>
          <a:prstGeom prst="rect">
            <a:avLst/>
          </a:prstGeom>
          <a:noFill/>
        </p:spPr>
        <p:txBody>
          <a:bodyPr wrap="square" rtlCol="0">
            <a:spAutoFit/>
          </a:bodyPr>
          <a:lstStyle/>
          <a:p>
            <a:pPr>
              <a:spcBef>
                <a:spcPts val="600"/>
              </a:spcBef>
            </a:pPr>
            <a:r>
              <a:rPr lang="en-US" sz="1500" b="1" dirty="0">
                <a:solidFill>
                  <a:schemeClr val="bg1"/>
                </a:solidFill>
                <a:latin typeface="Century Gothic" panose="020B0502020202020204" pitchFamily="34" charset="0"/>
              </a:rPr>
              <a:t>Date: </a:t>
            </a:r>
            <a:r>
              <a:rPr lang="en-US" sz="1500" dirty="0">
                <a:solidFill>
                  <a:schemeClr val="bg1"/>
                </a:solidFill>
                <a:latin typeface="Century Gothic" panose="020B0502020202020204" pitchFamily="34" charset="0"/>
              </a:rPr>
              <a:t>July 8, 20XX</a:t>
            </a:r>
          </a:p>
        </p:txBody>
      </p:sp>
      <p:sp>
        <p:nvSpPr>
          <p:cNvPr id="56" name="TextBox 55">
            <a:extLst>
              <a:ext uri="{FF2B5EF4-FFF2-40B4-BE49-F238E27FC236}">
                <a16:creationId xmlns:a16="http://schemas.microsoft.com/office/drawing/2014/main" id="{D1142333-B9F2-3888-39C4-E678AD725E63}"/>
              </a:ext>
            </a:extLst>
          </p:cNvPr>
          <p:cNvSpPr txBox="1"/>
          <p:nvPr/>
        </p:nvSpPr>
        <p:spPr>
          <a:xfrm>
            <a:off x="759849" y="5715515"/>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Appendices and Supporting Documents</a:t>
            </a:r>
          </a:p>
          <a:p>
            <a:pPr>
              <a:spcBef>
                <a:spcPts val="600"/>
              </a:spcBef>
            </a:pPr>
            <a:r>
              <a:rPr lang="en-US" sz="1300" b="1" dirty="0">
                <a:solidFill>
                  <a:schemeClr val="tx1">
                    <a:lumMod val="65000"/>
                    <a:lumOff val="35000"/>
                  </a:schemeClr>
                </a:solidFill>
                <a:latin typeface="Century Gothic" panose="020B0502020202020204" pitchFamily="34" charset="0"/>
              </a:rPr>
              <a:t>Included: </a:t>
            </a:r>
            <a:r>
              <a:rPr lang="en-US" sz="1300" dirty="0">
                <a:solidFill>
                  <a:schemeClr val="tx1">
                    <a:lumMod val="65000"/>
                    <a:lumOff val="35000"/>
                  </a:schemeClr>
                </a:solidFill>
                <a:latin typeface="Century Gothic" panose="020B0502020202020204" pitchFamily="34" charset="0"/>
              </a:rPr>
              <a:t>Create a detailed budget breakdown, technical specifications for charging stations, stakeholder analysis, and regulatory compliance documents.</a:t>
            </a:r>
          </a:p>
        </p:txBody>
      </p:sp>
      <p:sp>
        <p:nvSpPr>
          <p:cNvPr id="57" name="Oval 56">
            <a:extLst>
              <a:ext uri="{FF2B5EF4-FFF2-40B4-BE49-F238E27FC236}">
                <a16:creationId xmlns:a16="http://schemas.microsoft.com/office/drawing/2014/main" id="{3771C377-A1B7-0717-9687-C6A542687AF6}"/>
              </a:ext>
            </a:extLst>
          </p:cNvPr>
          <p:cNvSpPr/>
          <p:nvPr/>
        </p:nvSpPr>
        <p:spPr>
          <a:xfrm>
            <a:off x="208148" y="574618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lack and white icon&#10;&#10;Description automatically generated">
            <a:extLst>
              <a:ext uri="{FF2B5EF4-FFF2-40B4-BE49-F238E27FC236}">
                <a16:creationId xmlns:a16="http://schemas.microsoft.com/office/drawing/2014/main" id="{BB0B5842-06F9-E1DA-FA07-786783611760}"/>
              </a:ext>
            </a:extLst>
          </p:cNvPr>
          <p:cNvPicPr>
            <a:picLocks noChangeAspect="1"/>
          </p:cNvPicPr>
          <p:nvPr/>
        </p:nvPicPr>
        <p:blipFill>
          <a:blip r:embed="rId13"/>
          <a:stretch>
            <a:fillRect/>
          </a:stretch>
        </p:blipFill>
        <p:spPr>
          <a:xfrm>
            <a:off x="288393" y="5842698"/>
            <a:ext cx="312062" cy="312062"/>
          </a:xfrm>
          <a:prstGeom prst="rect">
            <a:avLst/>
          </a:prstGeom>
        </p:spPr>
      </p:pic>
    </p:spTree>
    <p:extLst>
      <p:ext uri="{BB962C8B-B14F-4D97-AF65-F5344CB8AC3E}">
        <p14:creationId xmlns:p14="http://schemas.microsoft.com/office/powerpoint/2010/main" val="26035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86103"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Advanced PowerPoint Project Charter</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1870830888"/>
              </p:ext>
            </p:extLst>
          </p:nvPr>
        </p:nvGraphicFramePr>
        <p:xfrm>
          <a:off x="251282" y="209900"/>
          <a:ext cx="2994426" cy="1445280"/>
        </p:xfrm>
        <a:graphic>
          <a:graphicData uri="http://schemas.openxmlformats.org/drawingml/2006/table">
            <a:tbl>
              <a:tblPr firstRow="1" bandRow="1">
                <a:tableStyleId>{5C22544A-7EE6-4342-B048-85BDC9FD1C3A}</a:tableStyleId>
              </a:tblPr>
              <a:tblGrid>
                <a:gridCol w="1230581">
                  <a:extLst>
                    <a:ext uri="{9D8B030D-6E8A-4147-A177-3AD203B41FA5}">
                      <a16:colId xmlns:a16="http://schemas.microsoft.com/office/drawing/2014/main" val="1672129667"/>
                    </a:ext>
                  </a:extLst>
                </a:gridCol>
                <a:gridCol w="1763845">
                  <a:extLst>
                    <a:ext uri="{9D8B030D-6E8A-4147-A177-3AD203B41FA5}">
                      <a16:colId xmlns:a16="http://schemas.microsoft.com/office/drawing/2014/main" val="602210714"/>
                    </a:ext>
                  </a:extLst>
                </a:gridCol>
              </a:tblGrid>
              <a:tr h="486054">
                <a:tc>
                  <a:txBody>
                    <a:bodyPr/>
                    <a:lstStyle/>
                    <a:p>
                      <a:pPr algn="r">
                        <a:lnSpc>
                          <a:spcPct val="100000"/>
                        </a:lnSpc>
                      </a:pPr>
                      <a:r>
                        <a:rPr lang="en-US" sz="11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b="0" dirty="0">
                          <a:solidFill>
                            <a:schemeClr val="tx1"/>
                          </a:solidFill>
                          <a:latin typeface="Century Gothic" panose="020B0502020202020204" pitchFamily="34" charset="0"/>
                        </a:rPr>
                        <a:t>Title Here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Team Name: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Team Here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47961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July 8, 20XX</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725700"/>
                  </a:ext>
                </a:extLst>
              </a:tr>
            </a:tbl>
          </a:graphicData>
        </a:graphic>
      </p:graphicFrame>
      <p:sp>
        <p:nvSpPr>
          <p:cNvPr id="62" name="TextBox 61">
            <a:extLst>
              <a:ext uri="{FF2B5EF4-FFF2-40B4-BE49-F238E27FC236}">
                <a16:creationId xmlns:a16="http://schemas.microsoft.com/office/drawing/2014/main" id="{9A9CF2AD-F307-FB71-610F-AC0D6D6753D1}"/>
              </a:ext>
            </a:extLst>
          </p:cNvPr>
          <p:cNvSpPr txBox="1"/>
          <p:nvPr/>
        </p:nvSpPr>
        <p:spPr>
          <a:xfrm>
            <a:off x="4258985" y="209900"/>
            <a:ext cx="7652952"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Objectives and Goals</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Outline specific, measurable, achievable, relevant, and time-bound (SMART) goals</a:t>
            </a:r>
            <a:r>
              <a:rPr lang="en-US" sz="1300" dirty="0">
                <a:solidFill>
                  <a:schemeClr val="tx1">
                    <a:lumMod val="65000"/>
                    <a:lumOff val="35000"/>
                  </a:schemeClr>
                </a:solidFill>
                <a:latin typeface="Century Gothic" panose="020B0502020202020204" pitchFamily="34" charset="0"/>
              </a:rPr>
              <a:t> that the project aims to meet.</a:t>
            </a: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3"/>
          <a:stretch>
            <a:fillRect/>
          </a:stretch>
        </p:blipFill>
        <p:spPr>
          <a:xfrm>
            <a:off x="214440" y="1981720"/>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4"/>
          <a:stretch>
            <a:fillRect/>
          </a:stretch>
        </p:blipFill>
        <p:spPr>
          <a:xfrm>
            <a:off x="3797361" y="309728"/>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1865080"/>
            <a:ext cx="2573200" cy="1646605"/>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Purpose and Description</a:t>
            </a:r>
          </a:p>
          <a:p>
            <a:pPr>
              <a:spcBef>
                <a:spcPts val="600"/>
              </a:spcBef>
            </a:pPr>
            <a:r>
              <a:rPr lang="en-US" sz="1100" b="1" dirty="0">
                <a:solidFill>
                  <a:schemeClr val="bg1"/>
                </a:solidFill>
                <a:latin typeface="Century Gothic" panose="020B0502020202020204" pitchFamily="34" charset="0"/>
              </a:rPr>
              <a:t>Purpose:</a:t>
            </a:r>
            <a:r>
              <a:rPr lang="en-US" sz="1100" dirty="0">
                <a:solidFill>
                  <a:schemeClr val="bg1"/>
                </a:solidFill>
                <a:latin typeface="Century Gothic" panose="020B0502020202020204" pitchFamily="34" charset="0"/>
              </a:rPr>
              <a:t> Explain why the project is being undertaken.</a:t>
            </a:r>
          </a:p>
          <a:p>
            <a:pPr>
              <a:spcBef>
                <a:spcPts val="600"/>
              </a:spcBef>
            </a:pPr>
            <a:r>
              <a:rPr lang="en-US" sz="1100" b="1" dirty="0">
                <a:solidFill>
                  <a:schemeClr val="bg1"/>
                </a:solidFill>
                <a:latin typeface="Century Gothic" panose="020B0502020202020204" pitchFamily="34" charset="0"/>
              </a:rPr>
              <a:t>Description: </a:t>
            </a:r>
            <a:r>
              <a:rPr lang="en-US" sz="1100" dirty="0">
                <a:solidFill>
                  <a:schemeClr val="bg1"/>
                </a:solidFill>
                <a:latin typeface="Century Gothic" panose="020B0502020202020204" pitchFamily="34" charset="0"/>
              </a:rPr>
              <a:t>Provide a brief description of what the project aims to achieve.</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4506415"/>
            <a:ext cx="2573200" cy="1538883"/>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Scope</a:t>
            </a:r>
          </a:p>
          <a:p>
            <a:pPr>
              <a:spcBef>
                <a:spcPts val="600"/>
              </a:spcBef>
            </a:pPr>
            <a:r>
              <a:rPr lang="en-US" sz="1100" b="1" dirty="0">
                <a:solidFill>
                  <a:schemeClr val="bg1"/>
                </a:solidFill>
                <a:latin typeface="Century Gothic" panose="020B0502020202020204" pitchFamily="34" charset="0"/>
              </a:rPr>
              <a:t>Included: </a:t>
            </a:r>
            <a:r>
              <a:rPr lang="en-US" sz="1100" dirty="0">
                <a:solidFill>
                  <a:schemeClr val="bg1"/>
                </a:solidFill>
                <a:latin typeface="Century Gothic" panose="020B0502020202020204" pitchFamily="34" charset="0"/>
              </a:rPr>
              <a:t>Detail the boundaries of the project, specifying what is included.</a:t>
            </a:r>
          </a:p>
          <a:p>
            <a:pPr>
              <a:spcBef>
                <a:spcPts val="600"/>
              </a:spcBef>
            </a:pPr>
            <a:r>
              <a:rPr lang="en-US" sz="1100" b="1" dirty="0">
                <a:solidFill>
                  <a:schemeClr val="bg1"/>
                </a:solidFill>
                <a:latin typeface="Century Gothic" panose="020B0502020202020204" pitchFamily="34" charset="0"/>
              </a:rPr>
              <a:t>Out of Scope: </a:t>
            </a:r>
            <a:r>
              <a:rPr lang="en-US" sz="1100" dirty="0">
                <a:solidFill>
                  <a:schemeClr val="bg1"/>
                </a:solidFill>
                <a:latin typeface="Century Gothic" panose="020B0502020202020204" pitchFamily="34" charset="0"/>
              </a:rPr>
              <a:t>Detail what is explicitly out of scope to prevent scope creep.</a:t>
            </a:r>
          </a:p>
        </p:txBody>
      </p:sp>
      <p:sp>
        <p:nvSpPr>
          <p:cNvPr id="29" name="TextBox 28">
            <a:extLst>
              <a:ext uri="{FF2B5EF4-FFF2-40B4-BE49-F238E27FC236}">
                <a16:creationId xmlns:a16="http://schemas.microsoft.com/office/drawing/2014/main" id="{C8D5FB5B-3876-C2DD-6282-E57462AAF05D}"/>
              </a:ext>
            </a:extLst>
          </p:cNvPr>
          <p:cNvSpPr txBox="1"/>
          <p:nvPr/>
        </p:nvSpPr>
        <p:spPr>
          <a:xfrm>
            <a:off x="4264398" y="1977582"/>
            <a:ext cx="7652952" cy="1215717"/>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Team Composition and Roles</a:t>
            </a:r>
          </a:p>
          <a:p>
            <a:r>
              <a:rPr lang="en-US" sz="1300" dirty="0">
                <a:solidFill>
                  <a:schemeClr val="tx1">
                    <a:lumMod val="65000"/>
                    <a:lumOff val="35000"/>
                  </a:schemeClr>
                </a:solidFill>
                <a:latin typeface="Century Gothic" panose="020B0502020202020204" pitchFamily="34" charset="0"/>
              </a:rPr>
              <a:t>List all team members, along with their roles, responsibilities, and contact information. This can include both core team members and extended team members from other departments.</a:t>
            </a:r>
          </a:p>
          <a:p>
            <a:pPr>
              <a:spcBef>
                <a:spcPts val="600"/>
              </a:spcBef>
            </a:pPr>
            <a:r>
              <a:rPr lang="en-US" sz="1300" b="1" dirty="0">
                <a:solidFill>
                  <a:schemeClr val="tx1">
                    <a:lumMod val="65000"/>
                    <a:lumOff val="35000"/>
                  </a:schemeClr>
                </a:solidFill>
                <a:latin typeface="Century Gothic" panose="020B0502020202020204" pitchFamily="34" charset="0"/>
              </a:rPr>
              <a:t>Role/Title: </a:t>
            </a:r>
            <a:r>
              <a:rPr lang="en-US" sz="1300" dirty="0">
                <a:solidFill>
                  <a:schemeClr val="tx1">
                    <a:lumMod val="65000"/>
                    <a:lumOff val="35000"/>
                  </a:schemeClr>
                </a:solidFill>
                <a:latin typeface="Century Gothic" panose="020B0502020202020204" pitchFamily="34" charset="0"/>
              </a:rPr>
              <a:t>Name</a:t>
            </a:r>
            <a:br>
              <a:rPr lang="en-US" sz="1100" dirty="0">
                <a:solidFill>
                  <a:schemeClr val="tx1">
                    <a:lumMod val="65000"/>
                    <a:lumOff val="35000"/>
                  </a:schemeClr>
                </a:solidFill>
                <a:latin typeface="Century Gothic" panose="020B0502020202020204" pitchFamily="34" charset="0"/>
              </a:rPr>
            </a:br>
            <a:r>
              <a:rPr lang="en-US" sz="1100" i="1" dirty="0">
                <a:solidFill>
                  <a:schemeClr val="tx1">
                    <a:lumMod val="65000"/>
                    <a:lumOff val="35000"/>
                  </a:schemeClr>
                </a:solidFill>
                <a:latin typeface="Century Gothic" panose="020B0502020202020204" pitchFamily="34" charset="0"/>
              </a:rPr>
              <a:t>Responsibilities and contact information</a:t>
            </a:r>
          </a:p>
        </p:txBody>
      </p:sp>
      <p:sp>
        <p:nvSpPr>
          <p:cNvPr id="37" name="Oval 36">
            <a:extLst>
              <a:ext uri="{FF2B5EF4-FFF2-40B4-BE49-F238E27FC236}">
                <a16:creationId xmlns:a16="http://schemas.microsoft.com/office/drawing/2014/main" id="{37B968DB-2C20-1DF0-07F1-E8B85E707D36}"/>
              </a:ext>
            </a:extLst>
          </p:cNvPr>
          <p:cNvSpPr/>
          <p:nvPr/>
        </p:nvSpPr>
        <p:spPr>
          <a:xfrm>
            <a:off x="3707283" y="20054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a:extLst>
              <a:ext uri="{FF2B5EF4-FFF2-40B4-BE49-F238E27FC236}">
                <a16:creationId xmlns:a16="http://schemas.microsoft.com/office/drawing/2014/main" id="{D0B51C6A-7FFB-B069-93CC-6498CEBB4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97361" y="2080972"/>
            <a:ext cx="318693" cy="318693"/>
          </a:xfrm>
          <a:prstGeom prst="rect">
            <a:avLst/>
          </a:prstGeom>
        </p:spPr>
      </p:pic>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5599" y="4630227"/>
            <a:ext cx="390988" cy="390988"/>
          </a:xfrm>
          <a:prstGeom prst="rect">
            <a:avLst/>
          </a:prstGeom>
        </p:spPr>
      </p:pic>
    </p:spTree>
    <p:extLst>
      <p:ext uri="{BB962C8B-B14F-4D97-AF65-F5344CB8AC3E}">
        <p14:creationId xmlns:p14="http://schemas.microsoft.com/office/powerpoint/2010/main" val="208268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4208281" y="-1125715"/>
            <a:ext cx="3775434" cy="121919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50" y="389447"/>
            <a:ext cx="5037446"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Resource Allocation</a:t>
            </a:r>
          </a:p>
          <a:p>
            <a:pPr>
              <a:spcBef>
                <a:spcPts val="600"/>
              </a:spcBef>
            </a:pPr>
            <a:r>
              <a:rPr lang="en-US" sz="1300" b="1" dirty="0">
                <a:solidFill>
                  <a:schemeClr val="tx1">
                    <a:lumMod val="65000"/>
                    <a:lumOff val="35000"/>
                  </a:schemeClr>
                </a:solidFill>
                <a:latin typeface="Century Gothic" panose="020B0502020202020204" pitchFamily="34" charset="0"/>
              </a:rPr>
              <a:t>Detail the resources available</a:t>
            </a:r>
            <a:r>
              <a:rPr lang="en-US" sz="1300" dirty="0">
                <a:solidFill>
                  <a:schemeClr val="tx1">
                    <a:lumMod val="65000"/>
                    <a:lumOff val="35000"/>
                  </a:schemeClr>
                </a:solidFill>
                <a:latin typeface="Century Gothic" panose="020B0502020202020204" pitchFamily="34" charset="0"/>
              </a:rPr>
              <a:t> to the team, including budget, tools, technology, and other assets necessary to complete the project.</a:t>
            </a:r>
          </a:p>
        </p:txBody>
      </p:sp>
      <p:sp>
        <p:nvSpPr>
          <p:cNvPr id="9" name="Oval 8">
            <a:extLst>
              <a:ext uri="{FF2B5EF4-FFF2-40B4-BE49-F238E27FC236}">
                <a16:creationId xmlns:a16="http://schemas.microsoft.com/office/drawing/2014/main" id="{D366CA85-DC2D-0052-E8B5-1BF613EC7F3C}"/>
              </a:ext>
            </a:extLst>
          </p:cNvPr>
          <p:cNvSpPr/>
          <p:nvPr/>
        </p:nvSpPr>
        <p:spPr>
          <a:xfrm>
            <a:off x="208148"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a:spLocks/>
          </p:cNvSpPr>
          <p:nvPr/>
        </p:nvSpPr>
        <p:spPr>
          <a:xfrm>
            <a:off x="759850" y="3426733"/>
            <a:ext cx="6162185" cy="369332"/>
          </a:xfrm>
          <a:prstGeom prst="rect">
            <a:avLst/>
          </a:prstGeom>
          <a:noFill/>
        </p:spPr>
        <p:txBody>
          <a:bodyPr wrap="square" rtlCol="0">
            <a:spAutoFit/>
          </a:bodyPr>
          <a:lstStyle/>
          <a:p>
            <a:r>
              <a:rPr lang="en-US" b="1" dirty="0">
                <a:solidFill>
                  <a:schemeClr val="bg1"/>
                </a:solidFill>
                <a:latin typeface="Century Gothic" panose="020B0502020202020204" pitchFamily="34" charset="0"/>
              </a:rPr>
              <a:t>Timeline and Milestones</a:t>
            </a:r>
          </a:p>
        </p:txBody>
      </p:sp>
      <p:pic>
        <p:nvPicPr>
          <p:cNvPr id="4" name="Graphic 3">
            <a:extLst>
              <a:ext uri="{FF2B5EF4-FFF2-40B4-BE49-F238E27FC236}">
                <a16:creationId xmlns:a16="http://schemas.microsoft.com/office/drawing/2014/main" id="{B5F5285D-0D78-C671-FC86-247BD37A27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007" y="3426733"/>
            <a:ext cx="398439" cy="398439"/>
          </a:xfrm>
          <a:prstGeom prst="rect">
            <a:avLst/>
          </a:prstGeom>
        </p:spPr>
      </p:pic>
      <p:sp>
        <p:nvSpPr>
          <p:cNvPr id="7" name="Oval 6">
            <a:extLst>
              <a:ext uri="{FF2B5EF4-FFF2-40B4-BE49-F238E27FC236}">
                <a16:creationId xmlns:a16="http://schemas.microsoft.com/office/drawing/2014/main" id="{FB384D3E-76A0-C306-FBF2-4702F5F4800E}"/>
              </a:ext>
            </a:extLst>
          </p:cNvPr>
          <p:cNvSpPr/>
          <p:nvPr/>
        </p:nvSpPr>
        <p:spPr>
          <a:xfrm>
            <a:off x="6322436" y="420112"/>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F53C8C1C-00D2-B852-EB01-6199406EE2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8226" y="499979"/>
            <a:ext cx="324002" cy="324002"/>
          </a:xfrm>
          <a:prstGeom prst="rect">
            <a:avLst/>
          </a:prstGeom>
        </p:spPr>
      </p:pic>
      <p:sp>
        <p:nvSpPr>
          <p:cNvPr id="12" name="TextBox 11">
            <a:extLst>
              <a:ext uri="{FF2B5EF4-FFF2-40B4-BE49-F238E27FC236}">
                <a16:creationId xmlns:a16="http://schemas.microsoft.com/office/drawing/2014/main" id="{2C014598-3AA1-7EC5-15EF-802147990045}"/>
              </a:ext>
            </a:extLst>
          </p:cNvPr>
          <p:cNvSpPr txBox="1"/>
          <p:nvPr/>
        </p:nvSpPr>
        <p:spPr>
          <a:xfrm>
            <a:off x="6874616" y="388003"/>
            <a:ext cx="5037446"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Risk Management Plan</a:t>
            </a:r>
          </a:p>
          <a:p>
            <a:pPr>
              <a:spcBef>
                <a:spcPts val="600"/>
              </a:spcBef>
            </a:pPr>
            <a:r>
              <a:rPr lang="en-US" sz="1300" b="1" dirty="0">
                <a:solidFill>
                  <a:schemeClr val="tx1">
                    <a:lumMod val="65000"/>
                    <a:lumOff val="35000"/>
                  </a:schemeClr>
                </a:solidFill>
                <a:latin typeface="Century Gothic" panose="020B0502020202020204" pitchFamily="34" charset="0"/>
              </a:rPr>
              <a:t>Identify potential risks</a:t>
            </a:r>
            <a:r>
              <a:rPr lang="en-US" sz="1300" dirty="0">
                <a:solidFill>
                  <a:schemeClr val="tx1">
                    <a:lumMod val="65000"/>
                    <a:lumOff val="35000"/>
                  </a:schemeClr>
                </a:solidFill>
                <a:latin typeface="Century Gothic" panose="020B0502020202020204" pitchFamily="34" charset="0"/>
              </a:rPr>
              <a:t> to the project with strategies for mitigating these risks. This section helps prepare the team for possible issues and outlines how they will be handled.</a:t>
            </a:r>
          </a:p>
        </p:txBody>
      </p:sp>
      <p:sp>
        <p:nvSpPr>
          <p:cNvPr id="13" name="Rounded Rectangle 12">
            <a:extLst>
              <a:ext uri="{FF2B5EF4-FFF2-40B4-BE49-F238E27FC236}">
                <a16:creationId xmlns:a16="http://schemas.microsoft.com/office/drawing/2014/main" id="{B12773D6-182A-3E1E-7C2C-3BF000E9FB91}"/>
              </a:ext>
            </a:extLst>
          </p:cNvPr>
          <p:cNvSpPr/>
          <p:nvPr/>
        </p:nvSpPr>
        <p:spPr>
          <a:xfrm>
            <a:off x="600455" y="4674537"/>
            <a:ext cx="10991088" cy="137160"/>
          </a:xfrm>
          <a:prstGeom prst="roundRect">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14" name="Oval 13">
            <a:extLst>
              <a:ext uri="{FF2B5EF4-FFF2-40B4-BE49-F238E27FC236}">
                <a16:creationId xmlns:a16="http://schemas.microsoft.com/office/drawing/2014/main" id="{19FCF8FC-FB77-5669-64A3-B5BC9A2C6AFD}"/>
              </a:ext>
            </a:extLst>
          </p:cNvPr>
          <p:cNvSpPr/>
          <p:nvPr/>
        </p:nvSpPr>
        <p:spPr>
          <a:xfrm>
            <a:off x="159802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655D1F8-DEDF-DF36-A2B4-9AA31BFB6C25}"/>
              </a:ext>
            </a:extLst>
          </p:cNvPr>
          <p:cNvSpPr/>
          <p:nvPr/>
        </p:nvSpPr>
        <p:spPr>
          <a:xfrm>
            <a:off x="3315063"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EFD20A2-F134-1B8B-F539-F5778D36274A}"/>
              </a:ext>
            </a:extLst>
          </p:cNvPr>
          <p:cNvSpPr/>
          <p:nvPr/>
        </p:nvSpPr>
        <p:spPr>
          <a:xfrm>
            <a:off x="5032103"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B66768D-7310-0E9E-5311-ED2DC1F832B1}"/>
              </a:ext>
            </a:extLst>
          </p:cNvPr>
          <p:cNvSpPr/>
          <p:nvPr/>
        </p:nvSpPr>
        <p:spPr>
          <a:xfrm>
            <a:off x="674566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1DE50E-54F8-8B1B-91EC-67232CE34F4A}"/>
              </a:ext>
            </a:extLst>
          </p:cNvPr>
          <p:cNvSpPr/>
          <p:nvPr/>
        </p:nvSpPr>
        <p:spPr>
          <a:xfrm>
            <a:off x="8462707" y="4619814"/>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837A7D3-82E1-B499-394D-5303D1CBB214}"/>
              </a:ext>
            </a:extLst>
          </p:cNvPr>
          <p:cNvSpPr/>
          <p:nvPr/>
        </p:nvSpPr>
        <p:spPr>
          <a:xfrm>
            <a:off x="10179747" y="4616117"/>
            <a:ext cx="254000" cy="2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5D7A165-974E-46C8-277D-F3BCD5708BBB}"/>
              </a:ext>
            </a:extLst>
          </p:cNvPr>
          <p:cNvSpPr txBox="1"/>
          <p:nvPr/>
        </p:nvSpPr>
        <p:spPr>
          <a:xfrm>
            <a:off x="112291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3A4BB601-596F-18C1-4A8D-4CD467A28222}"/>
              </a:ext>
            </a:extLst>
          </p:cNvPr>
          <p:cNvSpPr txBox="1"/>
          <p:nvPr/>
        </p:nvSpPr>
        <p:spPr>
          <a:xfrm>
            <a:off x="2839959" y="4099496"/>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2" name="TextBox 21">
            <a:extLst>
              <a:ext uri="{FF2B5EF4-FFF2-40B4-BE49-F238E27FC236}">
                <a16:creationId xmlns:a16="http://schemas.microsoft.com/office/drawing/2014/main" id="{816324F8-C3CC-7550-D360-9991D6130B34}"/>
              </a:ext>
            </a:extLst>
          </p:cNvPr>
          <p:cNvSpPr txBox="1"/>
          <p:nvPr/>
        </p:nvSpPr>
        <p:spPr>
          <a:xfrm>
            <a:off x="4556999"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Q1 20XX</a:t>
            </a:r>
            <a:endParaRPr lang="en-US" dirty="0">
              <a:solidFill>
                <a:schemeClr val="bg1"/>
              </a:solidFill>
              <a:latin typeface="Century Gothic" panose="020B0502020202020204" pitchFamily="34" charset="0"/>
            </a:endParaRPr>
          </a:p>
        </p:txBody>
      </p:sp>
      <p:sp>
        <p:nvSpPr>
          <p:cNvPr id="23" name="TextBox 22">
            <a:extLst>
              <a:ext uri="{FF2B5EF4-FFF2-40B4-BE49-F238E27FC236}">
                <a16:creationId xmlns:a16="http://schemas.microsoft.com/office/drawing/2014/main" id="{1BACEC2D-6136-3EA7-16BF-4F4A6E613E6B}"/>
              </a:ext>
            </a:extLst>
          </p:cNvPr>
          <p:cNvSpPr txBox="1"/>
          <p:nvPr/>
        </p:nvSpPr>
        <p:spPr>
          <a:xfrm>
            <a:off x="6270563" y="4093631"/>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Q2 20XX</a:t>
            </a:r>
            <a:endParaRPr lang="en-US"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892E7394-89BA-C04C-1F2C-8B2FF1BD6457}"/>
              </a:ext>
            </a:extLst>
          </p:cNvPr>
          <p:cNvSpPr txBox="1"/>
          <p:nvPr/>
        </p:nvSpPr>
        <p:spPr>
          <a:xfrm>
            <a:off x="7984127" y="410079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Q3 20XX</a:t>
            </a:r>
            <a:endParaRPr lang="en-US" dirty="0">
              <a:solidFill>
                <a:schemeClr val="bg1"/>
              </a:solidFill>
              <a:latin typeface="Century Gothic" panose="020B0502020202020204" pitchFamily="34" charset="0"/>
            </a:endParaRPr>
          </a:p>
        </p:txBody>
      </p:sp>
      <p:sp>
        <p:nvSpPr>
          <p:cNvPr id="26" name="TextBox 25">
            <a:extLst>
              <a:ext uri="{FF2B5EF4-FFF2-40B4-BE49-F238E27FC236}">
                <a16:creationId xmlns:a16="http://schemas.microsoft.com/office/drawing/2014/main" id="{1A353ADC-612D-0DBF-AC12-92D2CED0CE92}"/>
              </a:ext>
            </a:extLst>
          </p:cNvPr>
          <p:cNvSpPr txBox="1"/>
          <p:nvPr/>
        </p:nvSpPr>
        <p:spPr>
          <a:xfrm>
            <a:off x="9707278" y="4090634"/>
            <a:ext cx="1204207" cy="369332"/>
          </a:xfrm>
          <a:prstGeom prst="rect">
            <a:avLst/>
          </a:prstGeom>
          <a:noFill/>
        </p:spPr>
        <p:txBody>
          <a:bodyPr wrap="square" rtlCol="0">
            <a:spAutoFit/>
          </a:bodyPr>
          <a:lstStyle/>
          <a:p>
            <a:pPr algn="ctr"/>
            <a:r>
              <a:rPr lang="en-US" b="1" dirty="0">
                <a:solidFill>
                  <a:schemeClr val="bg1"/>
                </a:solidFill>
                <a:latin typeface="Century Gothic" panose="020B0502020202020204" pitchFamily="34" charset="0"/>
              </a:rPr>
              <a:t>Q4 20XX</a:t>
            </a:r>
            <a:endParaRPr lang="en-US"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785804B7-6F70-7FD4-271B-82A487763EBE}"/>
              </a:ext>
            </a:extLst>
          </p:cNvPr>
          <p:cNvSpPr txBox="1"/>
          <p:nvPr/>
        </p:nvSpPr>
        <p:spPr>
          <a:xfrm>
            <a:off x="1000991" y="5081691"/>
            <a:ext cx="1448061" cy="738664"/>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Detailed project timeline</a:t>
            </a:r>
          </a:p>
        </p:txBody>
      </p:sp>
      <p:sp>
        <p:nvSpPr>
          <p:cNvPr id="30" name="TextBox 29">
            <a:extLst>
              <a:ext uri="{FF2B5EF4-FFF2-40B4-BE49-F238E27FC236}">
                <a16:creationId xmlns:a16="http://schemas.microsoft.com/office/drawing/2014/main" id="{32F04F82-B7AA-C94E-73E4-FA10816B2D9A}"/>
              </a:ext>
            </a:extLst>
          </p:cNvPr>
          <p:cNvSpPr txBox="1"/>
          <p:nvPr/>
        </p:nvSpPr>
        <p:spPr>
          <a:xfrm>
            <a:off x="2669656" y="5081691"/>
            <a:ext cx="1544812" cy="307777"/>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Key milestones</a:t>
            </a:r>
          </a:p>
        </p:txBody>
      </p:sp>
      <p:sp>
        <p:nvSpPr>
          <p:cNvPr id="31" name="TextBox 30">
            <a:extLst>
              <a:ext uri="{FF2B5EF4-FFF2-40B4-BE49-F238E27FC236}">
                <a16:creationId xmlns:a16="http://schemas.microsoft.com/office/drawing/2014/main" id="{F6EE458E-AF96-B064-9C29-253BB6AC0A83}"/>
              </a:ext>
            </a:extLst>
          </p:cNvPr>
          <p:cNvSpPr txBox="1"/>
          <p:nvPr/>
        </p:nvSpPr>
        <p:spPr>
          <a:xfrm>
            <a:off x="4375545" y="5081691"/>
            <a:ext cx="1544812"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completions</a:t>
            </a:r>
          </a:p>
        </p:txBody>
      </p:sp>
      <p:sp>
        <p:nvSpPr>
          <p:cNvPr id="33" name="TextBox 32">
            <a:extLst>
              <a:ext uri="{FF2B5EF4-FFF2-40B4-BE49-F238E27FC236}">
                <a16:creationId xmlns:a16="http://schemas.microsoft.com/office/drawing/2014/main" id="{B832787F-8D1A-DB41-9B58-095CCF7ED110}"/>
              </a:ext>
            </a:extLst>
          </p:cNvPr>
          <p:cNvSpPr txBox="1"/>
          <p:nvPr/>
        </p:nvSpPr>
        <p:spPr>
          <a:xfrm>
            <a:off x="6111718" y="5081691"/>
            <a:ext cx="1544812" cy="523220"/>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Critical deadlines</a:t>
            </a:r>
          </a:p>
        </p:txBody>
      </p:sp>
      <p:pic>
        <p:nvPicPr>
          <p:cNvPr id="42" name="Picture 41" descr="A white exclamation mark in a black and white background&#10;&#10;Description automatically generated">
            <a:extLst>
              <a:ext uri="{FF2B5EF4-FFF2-40B4-BE49-F238E27FC236}">
                <a16:creationId xmlns:a16="http://schemas.microsoft.com/office/drawing/2014/main" id="{211A9913-2EAD-E863-7272-E68D0FDE53FA}"/>
              </a:ext>
            </a:extLst>
          </p:cNvPr>
          <p:cNvPicPr>
            <a:picLocks noChangeAspect="1"/>
          </p:cNvPicPr>
          <p:nvPr/>
        </p:nvPicPr>
        <p:blipFill>
          <a:blip r:embed="rId7"/>
          <a:stretch>
            <a:fillRect/>
          </a:stretch>
        </p:blipFill>
        <p:spPr>
          <a:xfrm>
            <a:off x="6410923" y="509280"/>
            <a:ext cx="326761" cy="326761"/>
          </a:xfrm>
          <a:prstGeom prst="rect">
            <a:avLst/>
          </a:prstGeom>
        </p:spPr>
      </p:pic>
      <p:sp>
        <p:nvSpPr>
          <p:cNvPr id="2" name="TextBox 1">
            <a:extLst>
              <a:ext uri="{FF2B5EF4-FFF2-40B4-BE49-F238E27FC236}">
                <a16:creationId xmlns:a16="http://schemas.microsoft.com/office/drawing/2014/main" id="{D1F896D4-FA1B-C47B-AAD5-C637B3D0688F}"/>
              </a:ext>
            </a:extLst>
          </p:cNvPr>
          <p:cNvSpPr txBox="1"/>
          <p:nvPr/>
        </p:nvSpPr>
        <p:spPr>
          <a:xfrm>
            <a:off x="9534341" y="5081691"/>
            <a:ext cx="1544812" cy="307777"/>
          </a:xfrm>
          <a:prstGeom prst="rect">
            <a:avLst/>
          </a:prstGeom>
          <a:noFill/>
        </p:spPr>
        <p:txBody>
          <a:bodyPr wrap="square" rtlCol="0">
            <a:spAutoFit/>
          </a:bodyPr>
          <a:lstStyle/>
          <a:p>
            <a:pPr algn="ctr"/>
            <a:endParaRPr lang="en-US" sz="14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734B1AD4-B2AA-906E-D51E-0446267742CD}"/>
              </a:ext>
            </a:extLst>
          </p:cNvPr>
          <p:cNvSpPr txBox="1"/>
          <p:nvPr/>
        </p:nvSpPr>
        <p:spPr>
          <a:xfrm>
            <a:off x="7823029" y="5081691"/>
            <a:ext cx="1544812" cy="307777"/>
          </a:xfrm>
          <a:prstGeom prst="rect">
            <a:avLst/>
          </a:prstGeom>
          <a:noFill/>
        </p:spPr>
        <p:txBody>
          <a:bodyPr wrap="square" rtlCol="0">
            <a:spAutoFit/>
          </a:bodyPr>
          <a:lstStyle/>
          <a:p>
            <a:pPr algn="ctr"/>
            <a:endParaRPr lang="en-US" sz="14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0838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rot="5400000">
            <a:off x="7482585" y="2150516"/>
            <a:ext cx="6859931" cy="2558899"/>
          </a:xfrm>
          <a:prstGeom prst="rect">
            <a:avLst/>
          </a:prstGeom>
          <a:solidFill>
            <a:srgbClr val="5F40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9A9CF2AD-F307-FB71-610F-AC0D6D6753D1}"/>
              </a:ext>
            </a:extLst>
          </p:cNvPr>
          <p:cNvSpPr txBox="1"/>
          <p:nvPr/>
        </p:nvSpPr>
        <p:spPr>
          <a:xfrm>
            <a:off x="759849" y="209900"/>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Communication Strategy</a:t>
            </a:r>
          </a:p>
          <a:p>
            <a:pPr>
              <a:spcBef>
                <a:spcPts val="600"/>
              </a:spcBef>
            </a:pPr>
            <a:r>
              <a:rPr lang="en-US" sz="1300" b="1" dirty="0">
                <a:solidFill>
                  <a:schemeClr val="tx1">
                    <a:lumMod val="65000"/>
                    <a:lumOff val="35000"/>
                  </a:schemeClr>
                </a:solidFill>
                <a:latin typeface="Century Gothic" panose="020B0502020202020204" pitchFamily="34" charset="0"/>
              </a:rPr>
              <a:t>Specify the communication hierarchy </a:t>
            </a:r>
            <a:r>
              <a:rPr lang="en-US" sz="1300" dirty="0">
                <a:solidFill>
                  <a:schemeClr val="tx1">
                    <a:lumMod val="65000"/>
                    <a:lumOff val="35000"/>
                  </a:schemeClr>
                </a:solidFill>
                <a:latin typeface="Century Gothic" panose="020B0502020202020204" pitchFamily="34" charset="0"/>
              </a:rPr>
              <a:t>and the methods by which information will be shared among team members and with external stakeholders. Detail the frequency of meetings, reports, and updates.</a:t>
            </a:r>
          </a:p>
        </p:txBody>
      </p:sp>
      <p:sp>
        <p:nvSpPr>
          <p:cNvPr id="9" name="Oval 8">
            <a:extLst>
              <a:ext uri="{FF2B5EF4-FFF2-40B4-BE49-F238E27FC236}">
                <a16:creationId xmlns:a16="http://schemas.microsoft.com/office/drawing/2014/main" id="{D366CA85-DC2D-0052-E8B5-1BF613EC7F3C}"/>
              </a:ext>
            </a:extLst>
          </p:cNvPr>
          <p:cNvSpPr/>
          <p:nvPr/>
        </p:nvSpPr>
        <p:spPr>
          <a:xfrm>
            <a:off x="208148" y="24056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CC0046E-B1CA-8979-7866-BEEF404766B6}"/>
              </a:ext>
            </a:extLst>
          </p:cNvPr>
          <p:cNvSpPr txBox="1"/>
          <p:nvPr/>
        </p:nvSpPr>
        <p:spPr>
          <a:xfrm>
            <a:off x="9909604" y="840169"/>
            <a:ext cx="1977424" cy="923330"/>
          </a:xfrm>
          <a:prstGeom prst="rect">
            <a:avLst/>
          </a:prstGeom>
          <a:noFill/>
        </p:spPr>
        <p:txBody>
          <a:bodyPr wrap="square" rtlCol="0">
            <a:spAutoFit/>
          </a:bodyPr>
          <a:lstStyle/>
          <a:p>
            <a:r>
              <a:rPr lang="en-US" b="1" dirty="0">
                <a:solidFill>
                  <a:schemeClr val="bg1"/>
                </a:solidFill>
                <a:latin typeface="Century Gothic" panose="020B0502020202020204" pitchFamily="34" charset="0"/>
              </a:rPr>
              <a:t>Approval and Sign-off Signatures</a:t>
            </a:r>
          </a:p>
        </p:txBody>
      </p:sp>
      <p:sp>
        <p:nvSpPr>
          <p:cNvPr id="7" name="Oval 6">
            <a:extLst>
              <a:ext uri="{FF2B5EF4-FFF2-40B4-BE49-F238E27FC236}">
                <a16:creationId xmlns:a16="http://schemas.microsoft.com/office/drawing/2014/main" id="{FB384D3E-76A0-C306-FBF2-4702F5F4800E}"/>
              </a:ext>
            </a:extLst>
          </p:cNvPr>
          <p:cNvSpPr/>
          <p:nvPr/>
        </p:nvSpPr>
        <p:spPr>
          <a:xfrm>
            <a:off x="207670" y="167911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014598-3AA1-7EC5-15EF-802147990045}"/>
              </a:ext>
            </a:extLst>
          </p:cNvPr>
          <p:cNvSpPr txBox="1"/>
          <p:nvPr/>
        </p:nvSpPr>
        <p:spPr>
          <a:xfrm>
            <a:off x="759849" y="1647006"/>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Decision-Making Process</a:t>
            </a:r>
          </a:p>
          <a:p>
            <a:pPr>
              <a:spcBef>
                <a:spcPts val="600"/>
              </a:spcBef>
            </a:pPr>
            <a:r>
              <a:rPr lang="en-US" sz="1300" b="1" dirty="0">
                <a:solidFill>
                  <a:schemeClr val="tx1">
                    <a:lumMod val="65000"/>
                    <a:lumOff val="35000"/>
                  </a:schemeClr>
                </a:solidFill>
                <a:latin typeface="Century Gothic" panose="020B0502020202020204" pitchFamily="34" charset="0"/>
              </a:rPr>
              <a:t>Describe the process by which decisions will be made within the team</a:t>
            </a:r>
            <a:r>
              <a:rPr lang="en-US" sz="1300" dirty="0">
                <a:solidFill>
                  <a:schemeClr val="tx1">
                    <a:lumMod val="65000"/>
                    <a:lumOff val="35000"/>
                  </a:schemeClr>
                </a:solidFill>
                <a:latin typeface="Century Gothic" panose="020B0502020202020204" pitchFamily="34" charset="0"/>
              </a:rPr>
              <a:t>, including how disagreements will be resolved and who has the final say in different situations.</a:t>
            </a:r>
          </a:p>
        </p:txBody>
      </p:sp>
      <p:pic>
        <p:nvPicPr>
          <p:cNvPr id="25" name="Graphic 24">
            <a:extLst>
              <a:ext uri="{FF2B5EF4-FFF2-40B4-BE49-F238E27FC236}">
                <a16:creationId xmlns:a16="http://schemas.microsoft.com/office/drawing/2014/main" id="{F63AC1DD-76B6-9106-A694-122CA1D92B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226" y="346709"/>
            <a:ext cx="302229" cy="302229"/>
          </a:xfrm>
          <a:prstGeom prst="rect">
            <a:avLst/>
          </a:prstGeom>
        </p:spPr>
      </p:pic>
      <p:pic>
        <p:nvPicPr>
          <p:cNvPr id="36" name="Graphic 35">
            <a:extLst>
              <a:ext uri="{FF2B5EF4-FFF2-40B4-BE49-F238E27FC236}">
                <a16:creationId xmlns:a16="http://schemas.microsoft.com/office/drawing/2014/main" id="{3717F764-050F-C663-BB20-C2D8F481F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8393" y="1756964"/>
            <a:ext cx="337046" cy="337046"/>
          </a:xfrm>
          <a:prstGeom prst="rect">
            <a:avLst/>
          </a:prstGeom>
        </p:spPr>
      </p:pic>
      <p:sp>
        <p:nvSpPr>
          <p:cNvPr id="39" name="TextBox 38">
            <a:extLst>
              <a:ext uri="{FF2B5EF4-FFF2-40B4-BE49-F238E27FC236}">
                <a16:creationId xmlns:a16="http://schemas.microsoft.com/office/drawing/2014/main" id="{05D14F59-5820-8251-E052-EB56A9609DCF}"/>
              </a:ext>
            </a:extLst>
          </p:cNvPr>
          <p:cNvSpPr txBox="1"/>
          <p:nvPr/>
        </p:nvSpPr>
        <p:spPr>
          <a:xfrm>
            <a:off x="759849" y="3147540"/>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Performance and Evaluation Metrics</a:t>
            </a:r>
          </a:p>
          <a:p>
            <a:pPr>
              <a:spcBef>
                <a:spcPts val="600"/>
              </a:spcBef>
            </a:pPr>
            <a:r>
              <a:rPr lang="en-US" sz="1300" b="1" dirty="0">
                <a:solidFill>
                  <a:schemeClr val="tx1">
                    <a:lumMod val="65000"/>
                    <a:lumOff val="35000"/>
                  </a:schemeClr>
                </a:solidFill>
                <a:latin typeface="Century Gothic" panose="020B0502020202020204" pitchFamily="34" charset="0"/>
              </a:rPr>
              <a:t>Define the criteria and metrics</a:t>
            </a:r>
            <a:r>
              <a:rPr lang="en-US" sz="1300" dirty="0">
                <a:solidFill>
                  <a:schemeClr val="tx1">
                    <a:lumMod val="65000"/>
                    <a:lumOff val="35000"/>
                  </a:schemeClr>
                </a:solidFill>
                <a:latin typeface="Century Gothic" panose="020B0502020202020204" pitchFamily="34" charset="0"/>
              </a:rPr>
              <a:t> by which the success of the project and the effectiveness of the team will be evaluated.</a:t>
            </a:r>
          </a:p>
        </p:txBody>
      </p:sp>
      <p:sp>
        <p:nvSpPr>
          <p:cNvPr id="40" name="Oval 39">
            <a:extLst>
              <a:ext uri="{FF2B5EF4-FFF2-40B4-BE49-F238E27FC236}">
                <a16:creationId xmlns:a16="http://schemas.microsoft.com/office/drawing/2014/main" id="{E7977366-C9C1-5289-DDB9-962CB614442F}"/>
              </a:ext>
            </a:extLst>
          </p:cNvPr>
          <p:cNvSpPr/>
          <p:nvPr/>
        </p:nvSpPr>
        <p:spPr>
          <a:xfrm>
            <a:off x="208148" y="3178205"/>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80CCC3C-834C-C8E0-0FCC-66B25D33BB16}"/>
              </a:ext>
            </a:extLst>
          </p:cNvPr>
          <p:cNvSpPr/>
          <p:nvPr/>
        </p:nvSpPr>
        <p:spPr>
          <a:xfrm>
            <a:off x="207670" y="449389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5D24DEB-C881-AD7D-C923-38B1623CE5BB}"/>
              </a:ext>
            </a:extLst>
          </p:cNvPr>
          <p:cNvSpPr txBox="1"/>
          <p:nvPr/>
        </p:nvSpPr>
        <p:spPr>
          <a:xfrm>
            <a:off x="759849" y="4461781"/>
            <a:ext cx="8703127"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Change Management Procedures</a:t>
            </a:r>
          </a:p>
          <a:p>
            <a:pPr>
              <a:spcBef>
                <a:spcPts val="600"/>
              </a:spcBef>
            </a:pPr>
            <a:r>
              <a:rPr lang="en-US" sz="1300" b="1" dirty="0">
                <a:solidFill>
                  <a:schemeClr val="tx1">
                    <a:lumMod val="65000"/>
                    <a:lumOff val="35000"/>
                  </a:schemeClr>
                </a:solidFill>
                <a:latin typeface="Century Gothic" panose="020B0502020202020204" pitchFamily="34" charset="0"/>
              </a:rPr>
              <a:t>Outline the procedures for managing changes </a:t>
            </a:r>
            <a:r>
              <a:rPr lang="en-US" sz="1300" dirty="0">
                <a:solidFill>
                  <a:schemeClr val="tx1">
                    <a:lumMod val="65000"/>
                    <a:lumOff val="35000"/>
                  </a:schemeClr>
                </a:solidFill>
                <a:latin typeface="Century Gothic" panose="020B0502020202020204" pitchFamily="34" charset="0"/>
              </a:rPr>
              <a:t>to the project scope, resources, or timelines, ensuring that changes are documented and approved in a structured manner.</a:t>
            </a:r>
          </a:p>
        </p:txBody>
      </p:sp>
      <p:pic>
        <p:nvPicPr>
          <p:cNvPr id="47" name="Graphic 46">
            <a:extLst>
              <a:ext uri="{FF2B5EF4-FFF2-40B4-BE49-F238E27FC236}">
                <a16:creationId xmlns:a16="http://schemas.microsoft.com/office/drawing/2014/main" id="{FC0B9F2C-8B1A-0F01-21A7-D860385E2C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4972" y="3273031"/>
            <a:ext cx="313547" cy="313547"/>
          </a:xfrm>
          <a:prstGeom prst="rect">
            <a:avLst/>
          </a:prstGeom>
        </p:spPr>
      </p:pic>
      <p:pic>
        <p:nvPicPr>
          <p:cNvPr id="50" name="Graphic 49">
            <a:extLst>
              <a:ext uri="{FF2B5EF4-FFF2-40B4-BE49-F238E27FC236}">
                <a16:creationId xmlns:a16="http://schemas.microsoft.com/office/drawing/2014/main" id="{6B11C1C1-1AE0-FA4D-C29B-347E6033FB9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8673" y="4576604"/>
            <a:ext cx="313547" cy="313547"/>
          </a:xfrm>
          <a:prstGeom prst="rect">
            <a:avLst/>
          </a:prstGeom>
        </p:spPr>
      </p:pic>
      <p:pic>
        <p:nvPicPr>
          <p:cNvPr id="53" name="Graphic 52">
            <a:extLst>
              <a:ext uri="{FF2B5EF4-FFF2-40B4-BE49-F238E27FC236}">
                <a16:creationId xmlns:a16="http://schemas.microsoft.com/office/drawing/2014/main" id="{96ACA56A-BA10-5196-8F4A-EB4B98B440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38082" y="317599"/>
            <a:ext cx="398439" cy="398439"/>
          </a:xfrm>
          <a:prstGeom prst="rect">
            <a:avLst/>
          </a:prstGeom>
        </p:spPr>
      </p:pic>
      <p:sp>
        <p:nvSpPr>
          <p:cNvPr id="54" name="TextBox 53">
            <a:extLst>
              <a:ext uri="{FF2B5EF4-FFF2-40B4-BE49-F238E27FC236}">
                <a16:creationId xmlns:a16="http://schemas.microsoft.com/office/drawing/2014/main" id="{2D5BACB5-E514-AAC9-456D-CBA918EDAC84}"/>
              </a:ext>
            </a:extLst>
          </p:cNvPr>
          <p:cNvSpPr txBox="1"/>
          <p:nvPr/>
        </p:nvSpPr>
        <p:spPr>
          <a:xfrm>
            <a:off x="9909604" y="1887630"/>
            <a:ext cx="1977424" cy="2046714"/>
          </a:xfrm>
          <a:prstGeom prst="rect">
            <a:avLst/>
          </a:prstGeom>
          <a:noFill/>
        </p:spPr>
        <p:txBody>
          <a:bodyPr wrap="square" numCol="1" rtlCol="0">
            <a:spAutoFit/>
          </a:bodyPr>
          <a:lstStyle/>
          <a:p>
            <a:pPr>
              <a:spcBef>
                <a:spcPts val="600"/>
              </a:spcBef>
            </a:pPr>
            <a:r>
              <a:rPr lang="en-US" sz="1400" dirty="0">
                <a:solidFill>
                  <a:schemeClr val="bg1"/>
                </a:solidFill>
                <a:latin typeface="Century Gothic" panose="020B0502020202020204" pitchFamily="34" charset="0"/>
              </a:rPr>
              <a:t>A final slide for signatures or formal approval from key stakeholders, solidifying commitment to the charter and its terms</a:t>
            </a:r>
          </a:p>
          <a:p>
            <a:pPr>
              <a:spcBef>
                <a:spcPts val="600"/>
              </a:spcBef>
            </a:pPr>
            <a:r>
              <a:rPr lang="en-US" sz="1300" b="1" dirty="0">
                <a:solidFill>
                  <a:schemeClr val="bg1"/>
                </a:solidFill>
                <a:latin typeface="Century Gothic" panose="020B0502020202020204" pitchFamily="34" charset="0"/>
              </a:rPr>
              <a:t>Name</a:t>
            </a:r>
            <a:r>
              <a:rPr lang="en-US" sz="1100" dirty="0">
                <a:solidFill>
                  <a:schemeClr val="bg1"/>
                </a:solidFill>
                <a:latin typeface="Century Gothic" panose="020B0502020202020204" pitchFamily="34" charset="0"/>
              </a:rPr>
              <a:t>, </a:t>
            </a:r>
            <a:br>
              <a:rPr lang="en-US" sz="1100" dirty="0">
                <a:solidFill>
                  <a:schemeClr val="bg1"/>
                </a:solidFill>
                <a:latin typeface="Century Gothic" panose="020B0502020202020204" pitchFamily="34" charset="0"/>
              </a:rPr>
            </a:br>
            <a:r>
              <a:rPr lang="en-US" sz="1100" dirty="0">
                <a:solidFill>
                  <a:schemeClr val="bg1"/>
                </a:solidFill>
                <a:latin typeface="Century Gothic" panose="020B0502020202020204" pitchFamily="34" charset="0"/>
              </a:rPr>
              <a:t>Title</a:t>
            </a:r>
          </a:p>
        </p:txBody>
      </p:sp>
      <p:sp>
        <p:nvSpPr>
          <p:cNvPr id="55" name="TextBox 54">
            <a:extLst>
              <a:ext uri="{FF2B5EF4-FFF2-40B4-BE49-F238E27FC236}">
                <a16:creationId xmlns:a16="http://schemas.microsoft.com/office/drawing/2014/main" id="{060996D5-77AD-FEBE-6668-930E8BEEA1B4}"/>
              </a:ext>
            </a:extLst>
          </p:cNvPr>
          <p:cNvSpPr txBox="1"/>
          <p:nvPr/>
        </p:nvSpPr>
        <p:spPr>
          <a:xfrm>
            <a:off x="9909604" y="4258530"/>
            <a:ext cx="1977424" cy="323165"/>
          </a:xfrm>
          <a:prstGeom prst="rect">
            <a:avLst/>
          </a:prstGeom>
          <a:noFill/>
        </p:spPr>
        <p:txBody>
          <a:bodyPr wrap="square" rtlCol="0">
            <a:spAutoFit/>
          </a:bodyPr>
          <a:lstStyle/>
          <a:p>
            <a:pPr>
              <a:spcBef>
                <a:spcPts val="600"/>
              </a:spcBef>
            </a:pPr>
            <a:r>
              <a:rPr lang="en-US" sz="1500" b="1" dirty="0">
                <a:solidFill>
                  <a:schemeClr val="bg1"/>
                </a:solidFill>
                <a:latin typeface="Century Gothic" panose="020B0502020202020204" pitchFamily="34" charset="0"/>
              </a:rPr>
              <a:t>Date: </a:t>
            </a:r>
            <a:r>
              <a:rPr lang="en-US" sz="1500" dirty="0">
                <a:solidFill>
                  <a:schemeClr val="bg1"/>
                </a:solidFill>
                <a:latin typeface="Century Gothic" panose="020B0502020202020204" pitchFamily="34" charset="0"/>
              </a:rPr>
              <a:t>July 8, 20XX</a:t>
            </a:r>
          </a:p>
        </p:txBody>
      </p:sp>
      <p:sp>
        <p:nvSpPr>
          <p:cNvPr id="56" name="TextBox 55">
            <a:extLst>
              <a:ext uri="{FF2B5EF4-FFF2-40B4-BE49-F238E27FC236}">
                <a16:creationId xmlns:a16="http://schemas.microsoft.com/office/drawing/2014/main" id="{D1142333-B9F2-3888-39C4-E678AD725E63}"/>
              </a:ext>
            </a:extLst>
          </p:cNvPr>
          <p:cNvSpPr txBox="1"/>
          <p:nvPr/>
        </p:nvSpPr>
        <p:spPr>
          <a:xfrm>
            <a:off x="759849" y="5715515"/>
            <a:ext cx="8568280"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Appendices and Supporting Documents</a:t>
            </a:r>
          </a:p>
          <a:p>
            <a:pPr>
              <a:spcBef>
                <a:spcPts val="600"/>
              </a:spcBef>
            </a:pPr>
            <a:r>
              <a:rPr lang="en-US" sz="1300" b="1" dirty="0">
                <a:solidFill>
                  <a:schemeClr val="tx1">
                    <a:lumMod val="65000"/>
                    <a:lumOff val="35000"/>
                  </a:schemeClr>
                </a:solidFill>
                <a:latin typeface="Century Gothic" panose="020B0502020202020204" pitchFamily="34" charset="0"/>
              </a:rPr>
              <a:t>Provide additional information and documents </a:t>
            </a:r>
            <a:r>
              <a:rPr lang="en-US" sz="1300" dirty="0">
                <a:solidFill>
                  <a:schemeClr val="tx1">
                    <a:lumMod val="65000"/>
                    <a:lumOff val="35000"/>
                  </a:schemeClr>
                </a:solidFill>
                <a:latin typeface="Century Gothic" panose="020B0502020202020204" pitchFamily="34" charset="0"/>
              </a:rPr>
              <a:t>that support the project execution, such as detailed budget breakdowns, technical specifications, or stakeholder analysis.</a:t>
            </a:r>
          </a:p>
        </p:txBody>
      </p:sp>
      <p:sp>
        <p:nvSpPr>
          <p:cNvPr id="57" name="Oval 56">
            <a:extLst>
              <a:ext uri="{FF2B5EF4-FFF2-40B4-BE49-F238E27FC236}">
                <a16:creationId xmlns:a16="http://schemas.microsoft.com/office/drawing/2014/main" id="{3771C377-A1B7-0717-9687-C6A542687AF6}"/>
              </a:ext>
            </a:extLst>
          </p:cNvPr>
          <p:cNvSpPr/>
          <p:nvPr/>
        </p:nvSpPr>
        <p:spPr>
          <a:xfrm>
            <a:off x="208148" y="5746180"/>
            <a:ext cx="505098" cy="505098"/>
          </a:xfrm>
          <a:prstGeom prst="ellipse">
            <a:avLst/>
          </a:prstGeom>
          <a:solidFill>
            <a:srgbClr val="9AD0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black and white icon&#10;&#10;Description automatically generated">
            <a:extLst>
              <a:ext uri="{FF2B5EF4-FFF2-40B4-BE49-F238E27FC236}">
                <a16:creationId xmlns:a16="http://schemas.microsoft.com/office/drawing/2014/main" id="{BB0B5842-06F9-E1DA-FA07-786783611760}"/>
              </a:ext>
            </a:extLst>
          </p:cNvPr>
          <p:cNvPicPr>
            <a:picLocks noChangeAspect="1"/>
          </p:cNvPicPr>
          <p:nvPr/>
        </p:nvPicPr>
        <p:blipFill>
          <a:blip r:embed="rId13"/>
          <a:stretch>
            <a:fillRect/>
          </a:stretch>
        </p:blipFill>
        <p:spPr>
          <a:xfrm>
            <a:off x="288393" y="5842698"/>
            <a:ext cx="312062" cy="312062"/>
          </a:xfrm>
          <a:prstGeom prst="rect">
            <a:avLst/>
          </a:prstGeom>
        </p:spPr>
      </p:pic>
    </p:spTree>
    <p:extLst>
      <p:ext uri="{BB962C8B-B14F-4D97-AF65-F5344CB8AC3E}">
        <p14:creationId xmlns:p14="http://schemas.microsoft.com/office/powerpoint/2010/main" val="1273150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3603</TotalTime>
  <Words>1140</Words>
  <Application>Microsoft Macintosh PowerPoint</Application>
  <PresentationFormat>Widescreen</PresentationFormat>
  <Paragraphs>125</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68</cp:revision>
  <dcterms:created xsi:type="dcterms:W3CDTF">2022-05-22T18:55:25Z</dcterms:created>
  <dcterms:modified xsi:type="dcterms:W3CDTF">2024-08-08T14:50:17Z</dcterms:modified>
</cp:coreProperties>
</file>