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63" r:id="rId2"/>
    <p:sldId id="359" r:id="rId3"/>
    <p:sldId id="360" r:id="rId4"/>
    <p:sldId id="361" r:id="rId5"/>
    <p:sldId id="362"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AF8"/>
    <a:srgbClr val="E3FBFA"/>
    <a:srgbClr val="D3F5F8"/>
    <a:srgbClr val="DCF7F8"/>
    <a:srgbClr val="FEF5F0"/>
    <a:srgbClr val="FEEBD5"/>
    <a:srgbClr val="AC3605"/>
    <a:srgbClr val="EB6C37"/>
    <a:srgbClr val="B8CAD8"/>
    <a:srgbClr val="3C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3" autoAdjust="0"/>
    <p:restoredTop sz="96058"/>
  </p:normalViewPr>
  <p:slideViewPr>
    <p:cSldViewPr snapToGrid="0" snapToObjects="1">
      <p:cViewPr varScale="1">
        <p:scale>
          <a:sx n="81" d="100"/>
          <a:sy n="81" d="100"/>
        </p:scale>
        <p:origin x="1494" y="120"/>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249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9319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2594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45&amp;utm_source=template-powerpoint&amp;utm_medium=content&amp;utm_campaign=Sample+Agile+Epic+Roadmap+Template-powerpoint-12145&amp;lpa=Sample+Agile+Epic+Roadmap+Template+powerpoint+1214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658939" cy="1077218"/>
          </a:xfrm>
          <a:prstGeom prst="rect">
            <a:avLst/>
          </a:prstGeom>
          <a:noFill/>
          <a:effectLst/>
        </p:spPr>
        <p:txBody>
          <a:bodyPr wrap="square" rtlCol="0">
            <a:spAutoFit/>
          </a:bodyPr>
          <a:lstStyle/>
          <a:p>
            <a:r>
              <a:rPr lang="en-US" sz="3200" b="1" i="0" u="none" strike="noStrike" dirty="0">
                <a:solidFill>
                  <a:srgbClr val="001033"/>
                </a:solidFill>
                <a:effectLst/>
                <a:latin typeface="Century Gothic" panose="020B0502020202020204" pitchFamily="34" charset="0"/>
              </a:rPr>
              <a:t>Agile Epic Roadmap Template – Example</a:t>
            </a:r>
            <a:endParaRPr lang="en-US" sz="3200" b="1" dirty="0">
              <a:solidFill>
                <a:srgbClr val="001033"/>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a:srcRect/>
          <a:stretch/>
        </p:blipFill>
        <p:spPr>
          <a:xfrm>
            <a:off x="8352264" y="253027"/>
            <a:ext cx="3504688" cy="69706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50" y="1322046"/>
            <a:ext cx="4298108" cy="5000664"/>
          </a:xfrm>
          <a:prstGeom prst="rect">
            <a:avLst/>
          </a:prstGeom>
          <a:noFill/>
        </p:spPr>
        <p:txBody>
          <a:bodyPr wrap="square" rtlCol="0">
            <a:spAutoFit/>
          </a:bodyPr>
          <a:lstStyle/>
          <a:p>
            <a:pPr>
              <a:lnSpc>
                <a:spcPct val="150000"/>
              </a:lnSpc>
              <a:spcAft>
                <a:spcPts val="1200"/>
              </a:spcAft>
            </a:pPr>
            <a:r>
              <a:rPr lang="en-US" sz="1600" b="1" dirty="0">
                <a:latin typeface="Century Gothic" panose="020B0502020202020204" pitchFamily="34" charset="0"/>
              </a:rPr>
              <a:t>When to Use This Template</a:t>
            </a:r>
            <a:r>
              <a:rPr lang="en-US" sz="1600" dirty="0">
                <a:latin typeface="Century Gothic" panose="020B0502020202020204" pitchFamily="34" charset="0"/>
              </a:rPr>
              <a:t>: This Agile epic roadmap template is ideal for planning and tracking the execution of Agile epics over multiple sprints. It helps teams visualize progress and align their efforts with a project’s timeline. </a:t>
            </a:r>
          </a:p>
          <a:p>
            <a:pPr>
              <a:lnSpc>
                <a:spcPct val="150000"/>
              </a:lnSpc>
              <a:spcAft>
                <a:spcPts val="1200"/>
              </a:spcAft>
            </a:pPr>
            <a:r>
              <a:rPr lang="en-US" sz="1600" b="1" dirty="0">
                <a:latin typeface="Century Gothic" panose="020B0502020202020204" pitchFamily="34" charset="0"/>
              </a:rPr>
              <a:t>Notable Template Features</a:t>
            </a:r>
            <a:r>
              <a:rPr lang="en-US" sz="1600" dirty="0">
                <a:latin typeface="Century Gothic" panose="020B0502020202020204" pitchFamily="34" charset="0"/>
              </a:rPr>
              <a:t>: Available with or without example text, this template includes a Gantt chart timeline, broken down into sprint-by-sprint columns. This format helps you plan and monitor epic progress throughout a project’s lifecycle.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262013"/>
            <a:ext cx="7007985" cy="1513235"/>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or Team Members to the Team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6"/>
          <a:srcRect/>
          <a:stretch/>
        </p:blipFill>
        <p:spPr>
          <a:xfrm>
            <a:off x="4968208" y="1288770"/>
            <a:ext cx="6888743" cy="3872061"/>
          </a:xfrm>
          <a:prstGeom prst="rect">
            <a:avLst/>
          </a:prstGeom>
          <a:effectLst>
            <a:outerShdw blurRad="80421" dist="38100" dir="2700000" algn="tl" rotWithShape="0">
              <a:prstClr val="black">
                <a:alpha val="40000"/>
              </a:prstClr>
            </a:outerShdw>
          </a:effectLst>
        </p:spPr>
      </p:pic>
    </p:spTree>
    <p:extLst>
      <p:ext uri="{BB962C8B-B14F-4D97-AF65-F5344CB8AC3E}">
        <p14:creationId xmlns:p14="http://schemas.microsoft.com/office/powerpoint/2010/main" val="356509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C3C884D-1CFB-2713-66A4-0877F2DE9C29}"/>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8DD6446A-5AAB-870C-5DA3-65DAB35BE2D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6B4F764A-D858-8E50-F0D1-539C6455ACB5}"/>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MARKET RESEARCH AND ANALYSIS</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PRODUCT DESIGN AND DEVELOPMENT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competitor analysis.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Survey potential users for charging needs.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Analyze trends in EV usage.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Study regional EV charging infrastructure.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initial design prototypes for charging units.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Optimize design for user-friendliness and efficiency.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Test prototypes in controlled environments.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Iterate designs based on feedback.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33F89B0-295A-CD7D-2C07-61F09EA916D1}"/>
              </a:ext>
            </a:extLst>
          </p:cNvPr>
          <p:cNvGrpSpPr/>
          <p:nvPr/>
        </p:nvGrpSpPr>
        <p:grpSpPr>
          <a:xfrm>
            <a:off x="5416868" y="967145"/>
            <a:ext cx="1885765" cy="5236885"/>
            <a:chOff x="0" y="889559"/>
            <a:chExt cx="1271437" cy="6349865"/>
          </a:xfrm>
        </p:grpSpPr>
        <p:cxnSp>
          <p:nvCxnSpPr>
            <p:cNvPr id="15" name="Straight Connector 14">
              <a:extLst>
                <a:ext uri="{FF2B5EF4-FFF2-40B4-BE49-F238E27FC236}">
                  <a16:creationId xmlns:a16="http://schemas.microsoft.com/office/drawing/2014/main" id="{24B90605-BFA3-254C-8FEB-79DB0DC88881}"/>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6" name="Display 15">
              <a:extLst>
                <a:ext uri="{FF2B5EF4-FFF2-40B4-BE49-F238E27FC236}">
                  <a16:creationId xmlns:a16="http://schemas.microsoft.com/office/drawing/2014/main" id="{BEF39A53-8678-980C-6BA4-3B2DC4A08AA9}"/>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3. SOFTWARE DEVELOPMENT FOR CHARGING STATIONS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4. MOBILE APP DEVELOPMENT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35" name="Shape 14">
            <a:extLst>
              <a:ext uri="{FF2B5EF4-FFF2-40B4-BE49-F238E27FC236}">
                <a16:creationId xmlns:a16="http://schemas.microsoft.com/office/drawing/2014/main" id="{0CD75F16-6711-4C43-A54B-73AAD5D57BB0}"/>
              </a:ext>
            </a:extLst>
          </p:cNvPr>
          <p:cNvSpPr/>
          <p:nvPr/>
        </p:nvSpPr>
        <p:spPr>
          <a:xfrm>
            <a:off x="2166365" y="1593657"/>
            <a:ext cx="1231811" cy="960082"/>
          </a:xfrm>
          <a:prstGeom prst="roundRect">
            <a:avLst>
              <a:gd name="adj" fmla="val 7365"/>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user interface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16">
            <a:extLst>
              <a:ext uri="{FF2B5EF4-FFF2-40B4-BE49-F238E27FC236}">
                <a16:creationId xmlns:a16="http://schemas.microsoft.com/office/drawing/2014/main" id="{C269B000-62AD-4847-99FD-9335FC65F348}"/>
              </a:ext>
            </a:extLst>
          </p:cNvPr>
          <p:cNvSpPr/>
          <p:nvPr/>
        </p:nvSpPr>
        <p:spPr>
          <a:xfrm>
            <a:off x="2189513" y="2716357"/>
            <a:ext cx="1854066"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payment processing system.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0">
            <a:extLst>
              <a:ext uri="{FF2B5EF4-FFF2-40B4-BE49-F238E27FC236}">
                <a16:creationId xmlns:a16="http://schemas.microsoft.com/office/drawing/2014/main" id="{774AEFBB-5DC7-0A47-A215-6E379AA5698C}"/>
              </a:ext>
            </a:extLst>
          </p:cNvPr>
          <p:cNvSpPr/>
          <p:nvPr/>
        </p:nvSpPr>
        <p:spPr>
          <a:xfrm>
            <a:off x="3497358" y="1593657"/>
            <a:ext cx="1126408" cy="960082"/>
          </a:xfrm>
          <a:prstGeom prst="roundRect">
            <a:avLst>
              <a:gd name="adj" fmla="val 6141"/>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monitoring system for station status.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6">
            <a:extLst>
              <a:ext uri="{FF2B5EF4-FFF2-40B4-BE49-F238E27FC236}">
                <a16:creationId xmlns:a16="http://schemas.microsoft.com/office/drawing/2014/main" id="{F086B53A-6AC7-B047-A26C-2C803C10983A}"/>
              </a:ext>
            </a:extLst>
          </p:cNvPr>
          <p:cNvSpPr/>
          <p:nvPr/>
        </p:nvSpPr>
        <p:spPr>
          <a:xfrm>
            <a:off x="4122345" y="2716357"/>
            <a:ext cx="2501084"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remote troubleshooting capabilities.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Shape 14">
            <a:extLst>
              <a:ext uri="{FF2B5EF4-FFF2-40B4-BE49-F238E27FC236}">
                <a16:creationId xmlns:a16="http://schemas.microsoft.com/office/drawing/2014/main" id="{29453354-F613-EE43-934E-54AA459A102C}"/>
              </a:ext>
            </a:extLst>
          </p:cNvPr>
          <p:cNvSpPr/>
          <p:nvPr/>
        </p:nvSpPr>
        <p:spPr>
          <a:xfrm>
            <a:off x="2760156" y="4090101"/>
            <a:ext cx="2874645" cy="346710"/>
          </a:xfrm>
          <a:prstGeom prst="roundRect">
            <a:avLst>
              <a:gd name="adj" fmla="val 1666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Design user-friendly app interface.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8" name="Shape 16">
            <a:extLst>
              <a:ext uri="{FF2B5EF4-FFF2-40B4-BE49-F238E27FC236}">
                <a16:creationId xmlns:a16="http://schemas.microsoft.com/office/drawing/2014/main" id="{B161FF10-8FDC-4640-8DA6-000BF8D0159F}"/>
              </a:ext>
            </a:extLst>
          </p:cNvPr>
          <p:cNvSpPr/>
          <p:nvPr/>
        </p:nvSpPr>
        <p:spPr>
          <a:xfrm>
            <a:off x="2760156" y="4542221"/>
            <a:ext cx="2874645" cy="34671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app with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20">
            <a:extLst>
              <a:ext uri="{FF2B5EF4-FFF2-40B4-BE49-F238E27FC236}">
                <a16:creationId xmlns:a16="http://schemas.microsoft.com/office/drawing/2014/main" id="{C80F79FB-82AB-C147-A07F-151763D56AA9}"/>
              </a:ext>
            </a:extLst>
          </p:cNvPr>
          <p:cNvSpPr/>
          <p:nvPr/>
        </p:nvSpPr>
        <p:spPr>
          <a:xfrm>
            <a:off x="3489771" y="4970211"/>
            <a:ext cx="186309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Add features like location finder, booking, and payment.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20">
            <a:extLst>
              <a:ext uri="{FF2B5EF4-FFF2-40B4-BE49-F238E27FC236}">
                <a16:creationId xmlns:a16="http://schemas.microsoft.com/office/drawing/2014/main" id="{440E22EA-A6AE-6C48-8F41-A7287118CF7A}"/>
              </a:ext>
            </a:extLst>
          </p:cNvPr>
          <p:cNvSpPr/>
          <p:nvPr/>
        </p:nvSpPr>
        <p:spPr>
          <a:xfrm>
            <a:off x="5422711" y="4970211"/>
            <a:ext cx="122682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security measures for user data.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6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009CC0F-54D4-2696-CD4F-1732B7966812}"/>
              </a:ext>
            </a:extLst>
          </p:cNvPr>
          <p:cNvGrpSpPr/>
          <p:nvPr/>
        </p:nvGrpSpPr>
        <p:grpSpPr>
          <a:xfrm>
            <a:off x="9411391" y="967145"/>
            <a:ext cx="1885765" cy="5236885"/>
            <a:chOff x="0" y="889559"/>
            <a:chExt cx="1271437" cy="6349865"/>
          </a:xfrm>
        </p:grpSpPr>
        <p:cxnSp>
          <p:nvCxnSpPr>
            <p:cNvPr id="35" name="Straight Connector 34">
              <a:extLst>
                <a:ext uri="{FF2B5EF4-FFF2-40B4-BE49-F238E27FC236}">
                  <a16:creationId xmlns:a16="http://schemas.microsoft.com/office/drawing/2014/main" id="{52CB9168-F2F0-555C-A5CF-D92EEAF13A6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7" name="Display 36">
              <a:extLst>
                <a:ext uri="{FF2B5EF4-FFF2-40B4-BE49-F238E27FC236}">
                  <a16:creationId xmlns:a16="http://schemas.microsoft.com/office/drawing/2014/main" id="{C1EC8530-8FE1-5F01-04A4-FC69CC340C4E}"/>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5. INFRASTRUCTURE AND DEPLOYMENT PLANNING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6. MARKETING AND BRANDING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04332F43-7EEF-8646-A96E-207468B0581E}"/>
              </a:ext>
            </a:extLst>
          </p:cNvPr>
          <p:cNvSpPr/>
          <p:nvPr/>
        </p:nvSpPr>
        <p:spPr>
          <a:xfrm>
            <a:off x="4660099" y="4106167"/>
            <a:ext cx="1004399" cy="925731"/>
          </a:xfrm>
          <a:prstGeom prst="roundRect">
            <a:avLst>
              <a:gd name="adj" fmla="val 5416"/>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branding strategy.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64B0CC16-FBD9-3F43-A8AD-60B5E4586B6A}"/>
              </a:ext>
            </a:extLst>
          </p:cNvPr>
          <p:cNvSpPr/>
          <p:nvPr/>
        </p:nvSpPr>
        <p:spPr>
          <a:xfrm>
            <a:off x="4660099" y="5136204"/>
            <a:ext cx="1668496" cy="627948"/>
          </a:xfrm>
          <a:prstGeom prst="roundRect">
            <a:avLst>
              <a:gd name="adj" fmla="val 11138"/>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launch event and promotional activities.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14">
            <a:extLst>
              <a:ext uri="{FF2B5EF4-FFF2-40B4-BE49-F238E27FC236}">
                <a16:creationId xmlns:a16="http://schemas.microsoft.com/office/drawing/2014/main" id="{7A6280A8-C974-544D-A341-E9F05247BAF0}"/>
              </a:ext>
            </a:extLst>
          </p:cNvPr>
          <p:cNvSpPr/>
          <p:nvPr/>
        </p:nvSpPr>
        <p:spPr>
          <a:xfrm>
            <a:off x="5747935" y="4106167"/>
            <a:ext cx="1480568" cy="925731"/>
          </a:xfrm>
          <a:prstGeom prst="roundRect">
            <a:avLst>
              <a:gd name="adj" fmla="val 6666"/>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marketing materials and website.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16">
            <a:extLst>
              <a:ext uri="{FF2B5EF4-FFF2-40B4-BE49-F238E27FC236}">
                <a16:creationId xmlns:a16="http://schemas.microsoft.com/office/drawing/2014/main" id="{BDB3F2F8-3AC2-8D4D-BDB2-6798AEA4E536}"/>
              </a:ext>
            </a:extLst>
          </p:cNvPr>
          <p:cNvSpPr/>
          <p:nvPr/>
        </p:nvSpPr>
        <p:spPr>
          <a:xfrm>
            <a:off x="6430725" y="5136204"/>
            <a:ext cx="1441839" cy="627948"/>
          </a:xfrm>
          <a:prstGeom prst="roundRect">
            <a:avLst>
              <a:gd name="adj" fmla="val 7452"/>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Initiate social media campaigns.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14">
            <a:extLst>
              <a:ext uri="{FF2B5EF4-FFF2-40B4-BE49-F238E27FC236}">
                <a16:creationId xmlns:a16="http://schemas.microsoft.com/office/drawing/2014/main" id="{EFB2B1C7-594E-8A85-7880-F6EE1B6BB6DC}"/>
              </a:ext>
            </a:extLst>
          </p:cNvPr>
          <p:cNvSpPr/>
          <p:nvPr/>
        </p:nvSpPr>
        <p:spPr>
          <a:xfrm>
            <a:off x="4300740" y="1550314"/>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Identify strategic locations for charging stations.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16">
            <a:extLst>
              <a:ext uri="{FF2B5EF4-FFF2-40B4-BE49-F238E27FC236}">
                <a16:creationId xmlns:a16="http://schemas.microsoft.com/office/drawing/2014/main" id="{8650A64B-CBEF-9357-4014-9AEA9BCED33C}"/>
              </a:ext>
            </a:extLst>
          </p:cNvPr>
          <p:cNvSpPr/>
          <p:nvPr/>
        </p:nvSpPr>
        <p:spPr>
          <a:xfrm>
            <a:off x="4300740" y="2001616"/>
            <a:ext cx="3566160" cy="346625"/>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logistics for station installation.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20">
            <a:extLst>
              <a:ext uri="{FF2B5EF4-FFF2-40B4-BE49-F238E27FC236}">
                <a16:creationId xmlns:a16="http://schemas.microsoft.com/office/drawing/2014/main" id="{11C57C04-CA0D-6287-B4B7-7454BF229F9F}"/>
              </a:ext>
            </a:extLst>
          </p:cNvPr>
          <p:cNvSpPr/>
          <p:nvPr/>
        </p:nvSpPr>
        <p:spPr>
          <a:xfrm>
            <a:off x="4300740" y="2452917"/>
            <a:ext cx="3566160" cy="346625"/>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Coordinate with local authorities for permits.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Shape 22">
            <a:extLst>
              <a:ext uri="{FF2B5EF4-FFF2-40B4-BE49-F238E27FC236}">
                <a16:creationId xmlns:a16="http://schemas.microsoft.com/office/drawing/2014/main" id="{C9A4A356-FC4D-EE6C-0ABF-0750376BA030}"/>
              </a:ext>
            </a:extLst>
          </p:cNvPr>
          <p:cNvSpPr/>
          <p:nvPr/>
        </p:nvSpPr>
        <p:spPr>
          <a:xfrm>
            <a:off x="4300740" y="2904219"/>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maintenance and servicing schedules.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3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944748F-D62D-2C3A-064B-5DA1F63552A6}"/>
              </a:ext>
            </a:extLst>
          </p:cNvPr>
          <p:cNvGrpSpPr/>
          <p:nvPr/>
        </p:nvGrpSpPr>
        <p:grpSpPr>
          <a:xfrm>
            <a:off x="9411391" y="967145"/>
            <a:ext cx="1885765" cy="5236885"/>
            <a:chOff x="0" y="889559"/>
            <a:chExt cx="1271437" cy="6349865"/>
          </a:xfrm>
        </p:grpSpPr>
        <p:cxnSp>
          <p:nvCxnSpPr>
            <p:cNvPr id="16" name="Straight Connector 15">
              <a:extLst>
                <a:ext uri="{FF2B5EF4-FFF2-40B4-BE49-F238E27FC236}">
                  <a16:creationId xmlns:a16="http://schemas.microsoft.com/office/drawing/2014/main" id="{863B2F95-3D27-4929-60D8-A62DFEFBE9E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5" name="Display 24">
              <a:extLst>
                <a:ext uri="{FF2B5EF4-FFF2-40B4-BE49-F238E27FC236}">
                  <a16:creationId xmlns:a16="http://schemas.microsoft.com/office/drawing/2014/main" id="{CE432F05-2E8A-3EC1-1C00-1A3931D1449C}"/>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7. TESTING AND QUALITY ASSURANCE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8. LAUNCH AND POST-LAUNCH ACTIVITIES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2" name="Shape 14">
            <a:extLst>
              <a:ext uri="{FF2B5EF4-FFF2-40B4-BE49-F238E27FC236}">
                <a16:creationId xmlns:a16="http://schemas.microsoft.com/office/drawing/2014/main" id="{0829CB96-4F94-2520-A7CB-74780C27ED05}"/>
              </a:ext>
            </a:extLst>
          </p:cNvPr>
          <p:cNvSpPr/>
          <p:nvPr/>
        </p:nvSpPr>
        <p:spPr>
          <a:xfrm>
            <a:off x="5107758" y="1604447"/>
            <a:ext cx="3342640"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field tests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Shape 16">
            <a:extLst>
              <a:ext uri="{FF2B5EF4-FFF2-40B4-BE49-F238E27FC236}">
                <a16:creationId xmlns:a16="http://schemas.microsoft.com/office/drawing/2014/main" id="{EEE07967-7C60-7D12-0EE6-D9C1C450689B}"/>
              </a:ext>
            </a:extLst>
          </p:cNvPr>
          <p:cNvSpPr/>
          <p:nvPr/>
        </p:nvSpPr>
        <p:spPr>
          <a:xfrm>
            <a:off x="5107758" y="2048312"/>
            <a:ext cx="3557905" cy="34036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Perform app testing on various devices.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20">
            <a:extLst>
              <a:ext uri="{FF2B5EF4-FFF2-40B4-BE49-F238E27FC236}">
                <a16:creationId xmlns:a16="http://schemas.microsoft.com/office/drawing/2014/main" id="{8AE5BC79-39D6-87EC-CB07-B9EF3EC0E048}"/>
              </a:ext>
            </a:extLst>
          </p:cNvPr>
          <p:cNvSpPr/>
          <p:nvPr/>
        </p:nvSpPr>
        <p:spPr>
          <a:xfrm>
            <a:off x="5107758" y="2492177"/>
            <a:ext cx="3773805" cy="340360"/>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compliance with safety standards.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2">
            <a:extLst>
              <a:ext uri="{FF2B5EF4-FFF2-40B4-BE49-F238E27FC236}">
                <a16:creationId xmlns:a16="http://schemas.microsoft.com/office/drawing/2014/main" id="{9363A719-B905-538E-8F09-0E11EC6A0C90}"/>
              </a:ext>
            </a:extLst>
          </p:cNvPr>
          <p:cNvSpPr/>
          <p:nvPr/>
        </p:nvSpPr>
        <p:spPr>
          <a:xfrm>
            <a:off x="6175738" y="2936042"/>
            <a:ext cx="3881755"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Gather user feedback for improvements.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4">
            <a:extLst>
              <a:ext uri="{FF2B5EF4-FFF2-40B4-BE49-F238E27FC236}">
                <a16:creationId xmlns:a16="http://schemas.microsoft.com/office/drawing/2014/main" id="{6068981A-4F59-D848-BC62-78FAAEFF3FE3}"/>
              </a:ext>
            </a:extLst>
          </p:cNvPr>
          <p:cNvSpPr/>
          <p:nvPr/>
        </p:nvSpPr>
        <p:spPr>
          <a:xfrm>
            <a:off x="8777311" y="4083076"/>
            <a:ext cx="1033145" cy="1099185"/>
          </a:xfrm>
          <a:prstGeom prst="roundRect">
            <a:avLst>
              <a:gd name="adj" fmla="val 301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Officially launch charging stations and app.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Shape 16">
            <a:extLst>
              <a:ext uri="{FF2B5EF4-FFF2-40B4-BE49-F238E27FC236}">
                <a16:creationId xmlns:a16="http://schemas.microsoft.com/office/drawing/2014/main" id="{843E9AC2-9DAA-8A49-BB8E-87D1FC055367}"/>
              </a:ext>
            </a:extLst>
          </p:cNvPr>
          <p:cNvSpPr/>
          <p:nvPr/>
        </p:nvSpPr>
        <p:spPr>
          <a:xfrm>
            <a:off x="8753816" y="5345456"/>
            <a:ext cx="3264535" cy="416560"/>
          </a:xfrm>
          <a:prstGeom prst="roundRect">
            <a:avLst>
              <a:gd name="adj" fmla="val 13964"/>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continuous improvement process.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4" name="Shape 20">
            <a:extLst>
              <a:ext uri="{FF2B5EF4-FFF2-40B4-BE49-F238E27FC236}">
                <a16:creationId xmlns:a16="http://schemas.microsoft.com/office/drawing/2014/main" id="{C1657B31-F2E8-FA48-8D95-354484D8255E}"/>
              </a:ext>
            </a:extLst>
          </p:cNvPr>
          <p:cNvSpPr/>
          <p:nvPr/>
        </p:nvSpPr>
        <p:spPr>
          <a:xfrm>
            <a:off x="9888561" y="4083076"/>
            <a:ext cx="1089025"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Monitor initial user interactions and feedback.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5" name="Shape 20">
            <a:extLst>
              <a:ext uri="{FF2B5EF4-FFF2-40B4-BE49-F238E27FC236}">
                <a16:creationId xmlns:a16="http://schemas.microsoft.com/office/drawing/2014/main" id="{7AAD3D86-C1C1-AA4E-AEC5-835E45DD2ECA}"/>
              </a:ext>
            </a:extLst>
          </p:cNvPr>
          <p:cNvSpPr/>
          <p:nvPr/>
        </p:nvSpPr>
        <p:spPr>
          <a:xfrm>
            <a:off x="11057596" y="4083076"/>
            <a:ext cx="969010"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for expansion and new feature additions.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9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8540</TotalTime>
  <Words>693</Words>
  <Application>Microsoft Office PowerPoint</Application>
  <PresentationFormat>Widescreen</PresentationFormat>
  <Paragraphs>149</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151</cp:revision>
  <cp:lastPrinted>2024-02-18T00:29:35Z</cp:lastPrinted>
  <dcterms:created xsi:type="dcterms:W3CDTF">2021-07-07T23:54:57Z</dcterms:created>
  <dcterms:modified xsi:type="dcterms:W3CDTF">2024-08-17T12:47:08Z</dcterms:modified>
</cp:coreProperties>
</file>