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4" r:id="rId3"/>
    <p:sldId id="358"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AA0A"/>
    <a:srgbClr val="C15560"/>
    <a:srgbClr val="E0A200"/>
    <a:srgbClr val="BC827F"/>
    <a:srgbClr val="C33056"/>
    <a:srgbClr val="9AD0BA"/>
    <a:srgbClr val="A7DFC6"/>
    <a:srgbClr val="53B6C2"/>
    <a:srgbClr val="4CCECF"/>
    <a:srgbClr val="7D7E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5" autoAdjust="0"/>
    <p:restoredTop sz="86426"/>
  </p:normalViewPr>
  <p:slideViewPr>
    <p:cSldViewPr snapToGrid="0" snapToObjects="1">
      <p:cViewPr varScale="1">
        <p:scale>
          <a:sx n="96" d="100"/>
          <a:sy n="96" d="100"/>
        </p:scale>
        <p:origin x="141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70706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28932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8/8/24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8/8/24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8/8/24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8/8/24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8/8/24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29000">
              <a:schemeClr val="bg1"/>
            </a:gs>
            <a:gs pos="58000">
              <a:schemeClr val="bg1">
                <a:lumMod val="95000"/>
              </a:schemeClr>
            </a:gs>
            <a:gs pos="98000">
              <a:schemeClr val="bg1">
                <a:lumMod val="8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8/8/24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12137&amp;utm_source=template-powerpoint&amp;utm_medium=content&amp;utm_campaign=IT+Project+Charter-powerpoint-12137&amp;lpa=IT+Project+Charter+powerpoint+12137"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93;p1">
            <a:hlinkClick r:id="rId2"/>
            <a:extLst>
              <a:ext uri="{FF2B5EF4-FFF2-40B4-BE49-F238E27FC236}">
                <a16:creationId xmlns:a16="http://schemas.microsoft.com/office/drawing/2014/main" id="{16BCC30B-76FD-AAF7-2EDE-3A53C6542D6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5" y="254469"/>
            <a:ext cx="7356557"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IT Project Charter Template</a:t>
            </a:r>
          </a:p>
        </p:txBody>
      </p:sp>
      <p:pic>
        <p:nvPicPr>
          <p:cNvPr id="4" name="Picture 3">
            <a:extLst>
              <a:ext uri="{FF2B5EF4-FFF2-40B4-BE49-F238E27FC236}">
                <a16:creationId xmlns:a16="http://schemas.microsoft.com/office/drawing/2014/main" id="{9C3592B9-B4E3-801A-D19C-1F0CAFAEE690}"/>
              </a:ext>
            </a:extLst>
          </p:cNvPr>
          <p:cNvPicPr>
            <a:picLocks noChangeAspect="1"/>
          </p:cNvPicPr>
          <p:nvPr/>
        </p:nvPicPr>
        <p:blipFill>
          <a:blip r:embed="rId4"/>
          <a:srcRect/>
          <a:stretch/>
        </p:blipFill>
        <p:spPr>
          <a:xfrm>
            <a:off x="4849524" y="2581874"/>
            <a:ext cx="6899775" cy="3872739"/>
          </a:xfrm>
          <a:prstGeom prst="rect">
            <a:avLst/>
          </a:prstGeom>
          <a:ln w="28575">
            <a:solidFill>
              <a:srgbClr val="EAAA0A"/>
            </a:solidFill>
          </a:ln>
          <a:effectLst>
            <a:outerShdw blurRad="50800" dist="38100" dir="5400000" algn="t" rotWithShape="0">
              <a:prstClr val="black">
                <a:alpha val="40000"/>
              </a:prstClr>
            </a:outerShdw>
          </a:effectLst>
        </p:spPr>
      </p:pic>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5"/>
          <a:srcRect/>
          <a:stretch/>
        </p:blipFill>
        <p:spPr>
          <a:xfrm>
            <a:off x="505712" y="1558692"/>
            <a:ext cx="6909940" cy="3884285"/>
          </a:xfrm>
          <a:prstGeom prst="rect">
            <a:avLst/>
          </a:prstGeom>
          <a:ln w="28575">
            <a:solidFill>
              <a:srgbClr val="EAAA0A"/>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276E1EA1-349D-2D18-781E-2A61DAAB0F66}"/>
              </a:ext>
            </a:extLst>
          </p:cNvPr>
          <p:cNvSpPr/>
          <p:nvPr/>
        </p:nvSpPr>
        <p:spPr>
          <a:xfrm>
            <a:off x="3707283" y="3253848"/>
            <a:ext cx="505098" cy="505098"/>
          </a:xfrm>
          <a:prstGeom prst="ellipse">
            <a:avLst/>
          </a:prstGeom>
          <a:solidFill>
            <a:srgbClr val="EAA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E0E340A-1A08-E1AE-8BED-A9858DF30255}"/>
              </a:ext>
            </a:extLst>
          </p:cNvPr>
          <p:cNvSpPr>
            <a:spLocks noGrp="1" noRot="1" noMove="1" noResize="1" noEditPoints="1" noAdjustHandles="1" noChangeArrowheads="1" noChangeShapeType="1"/>
          </p:cNvSpPr>
          <p:nvPr/>
        </p:nvSpPr>
        <p:spPr>
          <a:xfrm>
            <a:off x="-1" y="0"/>
            <a:ext cx="3501081" cy="6858000"/>
          </a:xfrm>
          <a:prstGeom prst="rect">
            <a:avLst/>
          </a:prstGeom>
          <a:solidFill>
            <a:srgbClr val="C155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Google Shape;106;p2">
            <a:extLst>
              <a:ext uri="{FF2B5EF4-FFF2-40B4-BE49-F238E27FC236}">
                <a16:creationId xmlns:a16="http://schemas.microsoft.com/office/drawing/2014/main" id="{AAA0962E-E5F8-5444-E625-BDD17E2D3F10}"/>
              </a:ext>
            </a:extLst>
          </p:cNvPr>
          <p:cNvSpPr txBox="1"/>
          <p:nvPr/>
        </p:nvSpPr>
        <p:spPr>
          <a:xfrm>
            <a:off x="5243071" y="6383852"/>
            <a:ext cx="6905897" cy="424728"/>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800" dirty="0">
                <a:solidFill>
                  <a:srgbClr val="595959"/>
                </a:solidFill>
                <a:latin typeface="Century Gothic"/>
                <a:ea typeface="Century Gothic"/>
                <a:cs typeface="Century Gothic"/>
                <a:sym typeface="Century Gothic"/>
              </a:rPr>
              <a:t>PowerPoint IT Project Charter</a:t>
            </a:r>
          </a:p>
        </p:txBody>
      </p:sp>
      <p:graphicFrame>
        <p:nvGraphicFramePr>
          <p:cNvPr id="55" name="Table 54">
            <a:extLst>
              <a:ext uri="{FF2B5EF4-FFF2-40B4-BE49-F238E27FC236}">
                <a16:creationId xmlns:a16="http://schemas.microsoft.com/office/drawing/2014/main" id="{B7C6B580-272E-0391-B73C-C4A2CF451593}"/>
              </a:ext>
            </a:extLst>
          </p:cNvPr>
          <p:cNvGraphicFramePr>
            <a:graphicFrameLocks noGrp="1"/>
          </p:cNvGraphicFramePr>
          <p:nvPr>
            <p:extLst>
              <p:ext uri="{D42A27DB-BD31-4B8C-83A1-F6EECF244321}">
                <p14:modId xmlns:p14="http://schemas.microsoft.com/office/powerpoint/2010/main" val="717839089"/>
              </p:ext>
            </p:extLst>
          </p:nvPr>
        </p:nvGraphicFramePr>
        <p:xfrm>
          <a:off x="251282" y="209900"/>
          <a:ext cx="2994426" cy="1181032"/>
        </p:xfrm>
        <a:graphic>
          <a:graphicData uri="http://schemas.openxmlformats.org/drawingml/2006/table">
            <a:tbl>
              <a:tblPr firstRow="1" bandRow="1">
                <a:tableStyleId>{5C22544A-7EE6-4342-B048-85BDC9FD1C3A}</a:tableStyleId>
              </a:tblPr>
              <a:tblGrid>
                <a:gridCol w="1348918">
                  <a:extLst>
                    <a:ext uri="{9D8B030D-6E8A-4147-A177-3AD203B41FA5}">
                      <a16:colId xmlns:a16="http://schemas.microsoft.com/office/drawing/2014/main" val="1672129667"/>
                    </a:ext>
                  </a:extLst>
                </a:gridCol>
                <a:gridCol w="1645508">
                  <a:extLst>
                    <a:ext uri="{9D8B030D-6E8A-4147-A177-3AD203B41FA5}">
                      <a16:colId xmlns:a16="http://schemas.microsoft.com/office/drawing/2014/main" val="602210714"/>
                    </a:ext>
                  </a:extLst>
                </a:gridCol>
              </a:tblGrid>
              <a:tr h="397186">
                <a:tc>
                  <a:txBody>
                    <a:bodyPr/>
                    <a:lstStyle/>
                    <a:p>
                      <a:pPr algn="r">
                        <a:lnSpc>
                          <a:spcPct val="100000"/>
                        </a:lnSpc>
                      </a:pPr>
                      <a:r>
                        <a:rPr lang="en-US" sz="1100" dirty="0">
                          <a:solidFill>
                            <a:schemeClr val="tx1"/>
                          </a:solidFill>
                          <a:latin typeface="Century Gothic" panose="020B0502020202020204" pitchFamily="34" charset="0"/>
                        </a:rPr>
                        <a:t>Project Title: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r>
                        <a:rPr lang="en-US" sz="1100" b="0" dirty="0">
                          <a:solidFill>
                            <a:schemeClr val="tx1"/>
                          </a:solidFill>
                          <a:latin typeface="Century Gothic" panose="020B0502020202020204" pitchFamily="34" charset="0"/>
                        </a:rPr>
                        <a:t>Title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915962"/>
                  </a:ext>
                </a:extLst>
              </a:tr>
              <a:tr h="391923">
                <a:tc>
                  <a:txBody>
                    <a:bodyPr/>
                    <a:lstStyle/>
                    <a:p>
                      <a:pPr marL="0" algn="r" defTabSz="914400" rtl="0" eaLnBrk="1" latinLnBrk="0" hangingPunct="1">
                        <a:lnSpc>
                          <a:spcPct val="100000"/>
                        </a:lnSpc>
                      </a:pPr>
                      <a:r>
                        <a:rPr lang="en-US" sz="1100" b="1" kern="1200" dirty="0">
                          <a:solidFill>
                            <a:schemeClr val="tx1"/>
                          </a:solidFill>
                          <a:latin typeface="Century Gothic" panose="020B0502020202020204" pitchFamily="34" charset="0"/>
                          <a:ea typeface="+mn-ea"/>
                          <a:cs typeface="+mn-cs"/>
                        </a:rPr>
                        <a:t>Project Manager:</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100" b="0" kern="1200" dirty="0">
                          <a:solidFill>
                            <a:schemeClr val="tx1"/>
                          </a:solidFill>
                          <a:latin typeface="Century Gothic" panose="020B0502020202020204" pitchFamily="34" charset="0"/>
                          <a:ea typeface="+mn-ea"/>
                          <a:cs typeface="+mn-cs"/>
                        </a:rPr>
                        <a:t>Name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5858687"/>
                  </a:ext>
                </a:extLst>
              </a:tr>
              <a:tr h="391923">
                <a:tc>
                  <a:txBody>
                    <a:bodyPr/>
                    <a:lstStyle/>
                    <a:p>
                      <a:pPr marL="0" algn="r" defTabSz="914400" rtl="0" eaLnBrk="1" latinLnBrk="0" hangingPunct="1">
                        <a:lnSpc>
                          <a:spcPct val="100000"/>
                        </a:lnSpc>
                      </a:pPr>
                      <a:r>
                        <a:rPr lang="en-US" sz="1100" b="1" kern="1200" dirty="0">
                          <a:solidFill>
                            <a:schemeClr val="tx1"/>
                          </a:solidFill>
                          <a:latin typeface="Century Gothic" panose="020B0502020202020204" pitchFamily="34" charset="0"/>
                          <a:ea typeface="+mn-ea"/>
                          <a:cs typeface="+mn-cs"/>
                        </a:rPr>
                        <a:t>Date:</a:t>
                      </a:r>
                    </a:p>
                  </a:txBody>
                  <a:tcPr anchor="ctr">
                    <a:lnL w="635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lnSpc>
                          <a:spcPct val="100000"/>
                        </a:lnSpc>
                      </a:pPr>
                      <a:r>
                        <a:rPr lang="en-US" sz="1100" b="0" kern="1200" dirty="0">
                          <a:solidFill>
                            <a:schemeClr val="tx1"/>
                          </a:solidFill>
                          <a:latin typeface="Century Gothic" panose="020B0502020202020204" pitchFamily="34" charset="0"/>
                          <a:ea typeface="+mn-ea"/>
                          <a:cs typeface="+mn-cs"/>
                        </a:rPr>
                        <a:t>Presentation Date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8725700"/>
                  </a:ext>
                </a:extLst>
              </a:tr>
            </a:tbl>
          </a:graphicData>
        </a:graphic>
      </p:graphicFrame>
      <p:sp>
        <p:nvSpPr>
          <p:cNvPr id="62" name="TextBox 61">
            <a:extLst>
              <a:ext uri="{FF2B5EF4-FFF2-40B4-BE49-F238E27FC236}">
                <a16:creationId xmlns:a16="http://schemas.microsoft.com/office/drawing/2014/main" id="{9A9CF2AD-F307-FB71-610F-AC0D6D6753D1}"/>
              </a:ext>
            </a:extLst>
          </p:cNvPr>
          <p:cNvSpPr txBox="1"/>
          <p:nvPr/>
        </p:nvSpPr>
        <p:spPr>
          <a:xfrm>
            <a:off x="4258985" y="209900"/>
            <a:ext cx="7652952" cy="1800493"/>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Objectives and Goals</a:t>
            </a:r>
          </a:p>
          <a:p>
            <a:r>
              <a:rPr lang="en-US" sz="1300" dirty="0">
                <a:solidFill>
                  <a:schemeClr val="tx1">
                    <a:lumMod val="65000"/>
                    <a:lumOff val="35000"/>
                  </a:schemeClr>
                </a:solidFill>
                <a:latin typeface="Century Gothic" panose="020B0502020202020204" pitchFamily="34" charset="0"/>
              </a:rPr>
              <a:t>List the specific, measurable, achievable, relevant, and time-bound (SMART) objectives that the project aims to achieve. These could relate to improvements in system performance, user satisfaction, or cost savings.</a:t>
            </a:r>
          </a:p>
          <a:p>
            <a:pPr marL="228600" indent="-228600">
              <a:spcBef>
                <a:spcPts val="600"/>
              </a:spcBef>
              <a:buFont typeface="+mj-lt"/>
              <a:buAutoNum type="arabicPeriod"/>
            </a:pPr>
            <a:r>
              <a:rPr lang="en-US" sz="1300" b="1" dirty="0">
                <a:solidFill>
                  <a:schemeClr val="tx1">
                    <a:lumMod val="65000"/>
                    <a:lumOff val="35000"/>
                  </a:schemeClr>
                </a:solidFill>
                <a:latin typeface="Century Gothic" panose="020B0502020202020204" pitchFamily="34" charset="0"/>
              </a:rPr>
              <a:t>Objective</a:t>
            </a:r>
            <a:endParaRPr lang="en-US" sz="1300" dirty="0">
              <a:solidFill>
                <a:schemeClr val="tx1">
                  <a:lumMod val="65000"/>
                  <a:lumOff val="35000"/>
                </a:schemeClr>
              </a:solidFill>
              <a:latin typeface="Century Gothic" panose="020B0502020202020204" pitchFamily="34" charset="0"/>
            </a:endParaRPr>
          </a:p>
          <a:p>
            <a:pPr marL="228600" indent="-228600">
              <a:spcBef>
                <a:spcPts val="600"/>
              </a:spcBef>
              <a:buFont typeface="+mj-lt"/>
              <a:buAutoNum type="arabicPeriod"/>
            </a:pPr>
            <a:r>
              <a:rPr lang="en-US" sz="1300" b="1" dirty="0">
                <a:solidFill>
                  <a:schemeClr val="tx1">
                    <a:lumMod val="65000"/>
                    <a:lumOff val="35000"/>
                  </a:schemeClr>
                </a:solidFill>
                <a:latin typeface="Century Gothic" panose="020B0502020202020204" pitchFamily="34" charset="0"/>
              </a:rPr>
              <a:t>Objective</a:t>
            </a:r>
            <a:endParaRPr lang="en-US" sz="1300" dirty="0">
              <a:solidFill>
                <a:schemeClr val="tx1">
                  <a:lumMod val="65000"/>
                  <a:lumOff val="35000"/>
                </a:schemeClr>
              </a:solidFill>
              <a:latin typeface="Century Gothic" panose="020B0502020202020204" pitchFamily="34" charset="0"/>
            </a:endParaRPr>
          </a:p>
          <a:p>
            <a:pPr marL="228600" indent="-228600">
              <a:spcBef>
                <a:spcPts val="600"/>
              </a:spcBef>
              <a:buFont typeface="+mj-lt"/>
              <a:buAutoNum type="arabicPeriod"/>
            </a:pPr>
            <a:r>
              <a:rPr lang="en-US" sz="1300" b="1" dirty="0">
                <a:solidFill>
                  <a:schemeClr val="tx1">
                    <a:lumMod val="65000"/>
                    <a:lumOff val="35000"/>
                  </a:schemeClr>
                </a:solidFill>
                <a:latin typeface="Century Gothic" panose="020B0502020202020204" pitchFamily="34" charset="0"/>
              </a:rPr>
              <a:t>Goal</a:t>
            </a:r>
            <a:endParaRPr lang="en-US" sz="1300" dirty="0">
              <a:solidFill>
                <a:schemeClr val="tx1">
                  <a:lumMod val="65000"/>
                  <a:lumOff val="35000"/>
                </a:schemeClr>
              </a:solidFill>
              <a:latin typeface="Century Gothic" panose="020B0502020202020204" pitchFamily="34" charset="0"/>
            </a:endParaRPr>
          </a:p>
        </p:txBody>
      </p:sp>
      <p:pic>
        <p:nvPicPr>
          <p:cNvPr id="89" name="Picture 88" descr="A white and black logo&#10;&#10;Description automatically generated">
            <a:extLst>
              <a:ext uri="{FF2B5EF4-FFF2-40B4-BE49-F238E27FC236}">
                <a16:creationId xmlns:a16="http://schemas.microsoft.com/office/drawing/2014/main" id="{744E25AD-78DA-08E6-2754-25A84F78AA73}"/>
              </a:ext>
            </a:extLst>
          </p:cNvPr>
          <p:cNvPicPr>
            <a:picLocks noChangeAspect="1"/>
          </p:cNvPicPr>
          <p:nvPr/>
        </p:nvPicPr>
        <p:blipFill>
          <a:blip r:embed="rId3"/>
          <a:stretch>
            <a:fillRect/>
          </a:stretch>
        </p:blipFill>
        <p:spPr>
          <a:xfrm>
            <a:off x="214440" y="1682304"/>
            <a:ext cx="392147" cy="392147"/>
          </a:xfrm>
          <a:prstGeom prst="rect">
            <a:avLst/>
          </a:prstGeom>
        </p:spPr>
      </p:pic>
      <p:sp>
        <p:nvSpPr>
          <p:cNvPr id="9" name="Oval 8">
            <a:extLst>
              <a:ext uri="{FF2B5EF4-FFF2-40B4-BE49-F238E27FC236}">
                <a16:creationId xmlns:a16="http://schemas.microsoft.com/office/drawing/2014/main" id="{D366CA85-DC2D-0052-E8B5-1BF613EC7F3C}"/>
              </a:ext>
            </a:extLst>
          </p:cNvPr>
          <p:cNvSpPr/>
          <p:nvPr/>
        </p:nvSpPr>
        <p:spPr>
          <a:xfrm>
            <a:off x="3707283" y="240565"/>
            <a:ext cx="505098" cy="505098"/>
          </a:xfrm>
          <a:prstGeom prst="ellipse">
            <a:avLst/>
          </a:prstGeom>
          <a:solidFill>
            <a:srgbClr val="EAA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descr="A white arrow in a bullseye&#10;&#10;Description automatically generated">
            <a:extLst>
              <a:ext uri="{FF2B5EF4-FFF2-40B4-BE49-F238E27FC236}">
                <a16:creationId xmlns:a16="http://schemas.microsoft.com/office/drawing/2014/main" id="{D886015A-C2B2-9017-D6DC-4C3DDC90FA94}"/>
              </a:ext>
            </a:extLst>
          </p:cNvPr>
          <p:cNvPicPr>
            <a:picLocks noChangeAspect="1"/>
          </p:cNvPicPr>
          <p:nvPr/>
        </p:nvPicPr>
        <p:blipFill>
          <a:blip r:embed="rId4"/>
          <a:stretch>
            <a:fillRect/>
          </a:stretch>
        </p:blipFill>
        <p:spPr>
          <a:xfrm>
            <a:off x="3797361" y="309728"/>
            <a:ext cx="371546" cy="371546"/>
          </a:xfrm>
          <a:prstGeom prst="rect">
            <a:avLst/>
          </a:prstGeom>
        </p:spPr>
      </p:pic>
      <p:sp>
        <p:nvSpPr>
          <p:cNvPr id="25" name="TextBox 24">
            <a:extLst>
              <a:ext uri="{FF2B5EF4-FFF2-40B4-BE49-F238E27FC236}">
                <a16:creationId xmlns:a16="http://schemas.microsoft.com/office/drawing/2014/main" id="{5F3DAC1F-9F5B-124D-7C0C-FC158388F155}"/>
              </a:ext>
            </a:extLst>
          </p:cNvPr>
          <p:cNvSpPr txBox="1"/>
          <p:nvPr/>
        </p:nvSpPr>
        <p:spPr>
          <a:xfrm>
            <a:off x="672508" y="1565664"/>
            <a:ext cx="2573200" cy="1631216"/>
          </a:xfrm>
          <a:prstGeom prst="rect">
            <a:avLst/>
          </a:prstGeom>
          <a:noFill/>
        </p:spPr>
        <p:txBody>
          <a:bodyPr wrap="square" rtlCol="0">
            <a:spAutoFit/>
          </a:bodyPr>
          <a:lstStyle/>
          <a:p>
            <a:r>
              <a:rPr lang="en-US" b="1" dirty="0">
                <a:solidFill>
                  <a:schemeClr val="bg1"/>
                </a:solidFill>
                <a:latin typeface="Century Gothic" panose="020B0502020202020204" pitchFamily="34" charset="0"/>
              </a:rPr>
              <a:t>Project Purpose</a:t>
            </a:r>
          </a:p>
          <a:p>
            <a:pPr>
              <a:spcBef>
                <a:spcPts val="600"/>
              </a:spcBef>
            </a:pPr>
            <a:r>
              <a:rPr lang="en-US" sz="1100" dirty="0">
                <a:solidFill>
                  <a:schemeClr val="bg1"/>
                </a:solidFill>
                <a:latin typeface="Century Gothic" panose="020B0502020202020204" pitchFamily="34" charset="0"/>
              </a:rPr>
              <a:t>Describe the reason for undertaking the project and make the business case. This might include solving specific technology problems, upgrading systems, or implementing new technology solutions.</a:t>
            </a:r>
          </a:p>
        </p:txBody>
      </p:sp>
      <p:sp>
        <p:nvSpPr>
          <p:cNvPr id="28" name="TextBox 27">
            <a:extLst>
              <a:ext uri="{FF2B5EF4-FFF2-40B4-BE49-F238E27FC236}">
                <a16:creationId xmlns:a16="http://schemas.microsoft.com/office/drawing/2014/main" id="{DCC0046E-B1CA-8979-7866-BEEF404766B6}"/>
              </a:ext>
            </a:extLst>
          </p:cNvPr>
          <p:cNvSpPr txBox="1"/>
          <p:nvPr/>
        </p:nvSpPr>
        <p:spPr>
          <a:xfrm>
            <a:off x="665349" y="3491844"/>
            <a:ext cx="2573200" cy="1292662"/>
          </a:xfrm>
          <a:prstGeom prst="rect">
            <a:avLst/>
          </a:prstGeom>
          <a:noFill/>
        </p:spPr>
        <p:txBody>
          <a:bodyPr wrap="square" rtlCol="0">
            <a:spAutoFit/>
          </a:bodyPr>
          <a:lstStyle/>
          <a:p>
            <a:r>
              <a:rPr lang="en-US" b="1" dirty="0">
                <a:solidFill>
                  <a:schemeClr val="bg1"/>
                </a:solidFill>
                <a:latin typeface="Century Gothic" panose="020B0502020202020204" pitchFamily="34" charset="0"/>
              </a:rPr>
              <a:t>Project Scope</a:t>
            </a:r>
          </a:p>
          <a:p>
            <a:pPr>
              <a:spcBef>
                <a:spcPts val="600"/>
              </a:spcBef>
            </a:pPr>
            <a:r>
              <a:rPr lang="en-US" sz="1100" dirty="0">
                <a:solidFill>
                  <a:schemeClr val="bg1"/>
                </a:solidFill>
                <a:latin typeface="Century Gothic" panose="020B0502020202020204" pitchFamily="34" charset="0"/>
              </a:rPr>
              <a:t>Clearly define what the project will and will not include. This helps manage stakeholder expectations and sets clear boundaries for project deliverables.</a:t>
            </a:r>
          </a:p>
        </p:txBody>
      </p:sp>
      <p:pic>
        <p:nvPicPr>
          <p:cNvPr id="39" name="Graphic 38">
            <a:extLst>
              <a:ext uri="{FF2B5EF4-FFF2-40B4-BE49-F238E27FC236}">
                <a16:creationId xmlns:a16="http://schemas.microsoft.com/office/drawing/2014/main" id="{DBDABE2F-487A-D9E9-09A1-A9EB76E536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5599" y="3615656"/>
            <a:ext cx="390988" cy="390988"/>
          </a:xfrm>
          <a:prstGeom prst="rect">
            <a:avLst/>
          </a:prstGeom>
        </p:spPr>
      </p:pic>
      <p:sp>
        <p:nvSpPr>
          <p:cNvPr id="2" name="TextBox 1">
            <a:extLst>
              <a:ext uri="{FF2B5EF4-FFF2-40B4-BE49-F238E27FC236}">
                <a16:creationId xmlns:a16="http://schemas.microsoft.com/office/drawing/2014/main" id="{BD07EE99-11F1-D492-6CF5-CCBDCB925728}"/>
              </a:ext>
            </a:extLst>
          </p:cNvPr>
          <p:cNvSpPr txBox="1"/>
          <p:nvPr/>
        </p:nvSpPr>
        <p:spPr>
          <a:xfrm>
            <a:off x="672508" y="5048461"/>
            <a:ext cx="2573200" cy="1631216"/>
          </a:xfrm>
          <a:prstGeom prst="rect">
            <a:avLst/>
          </a:prstGeom>
          <a:noFill/>
        </p:spPr>
        <p:txBody>
          <a:bodyPr wrap="square" rtlCol="0">
            <a:spAutoFit/>
          </a:bodyPr>
          <a:lstStyle/>
          <a:p>
            <a:r>
              <a:rPr lang="en-US" b="1" dirty="0">
                <a:solidFill>
                  <a:schemeClr val="bg1"/>
                </a:solidFill>
                <a:latin typeface="Century Gothic" panose="020B0502020202020204" pitchFamily="34" charset="0"/>
              </a:rPr>
              <a:t>Budget Overview</a:t>
            </a:r>
          </a:p>
          <a:p>
            <a:pPr>
              <a:spcBef>
                <a:spcPts val="600"/>
              </a:spcBef>
            </a:pPr>
            <a:r>
              <a:rPr lang="en-US" sz="1100" dirty="0">
                <a:solidFill>
                  <a:schemeClr val="bg1"/>
                </a:solidFill>
                <a:latin typeface="Century Gothic" panose="020B0502020202020204" pitchFamily="34" charset="0"/>
              </a:rPr>
              <a:t>Itemize the budget allocated for the project, including capital expenses, operating expenses, and contingencies. This slide may break down costs by category, such as hardware, software, labor, and external consulting fees.</a:t>
            </a:r>
          </a:p>
        </p:txBody>
      </p:sp>
      <p:pic>
        <p:nvPicPr>
          <p:cNvPr id="7" name="Graphic 6">
            <a:extLst>
              <a:ext uri="{FF2B5EF4-FFF2-40B4-BE49-F238E27FC236}">
                <a16:creationId xmlns:a16="http://schemas.microsoft.com/office/drawing/2014/main" id="{EC0D1000-8545-6CD4-008F-43290DD80D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2757" y="5145896"/>
            <a:ext cx="390987" cy="390987"/>
          </a:xfrm>
          <a:prstGeom prst="rect">
            <a:avLst/>
          </a:prstGeom>
        </p:spPr>
      </p:pic>
      <p:sp>
        <p:nvSpPr>
          <p:cNvPr id="10" name="TextBox 9">
            <a:extLst>
              <a:ext uri="{FF2B5EF4-FFF2-40B4-BE49-F238E27FC236}">
                <a16:creationId xmlns:a16="http://schemas.microsoft.com/office/drawing/2014/main" id="{8FD4E38D-C2C5-14E2-03AF-957D4831CA9E}"/>
              </a:ext>
            </a:extLst>
          </p:cNvPr>
          <p:cNvSpPr txBox="1">
            <a:spLocks/>
          </p:cNvSpPr>
          <p:nvPr/>
        </p:nvSpPr>
        <p:spPr>
          <a:xfrm>
            <a:off x="4258985" y="3307178"/>
            <a:ext cx="6162185" cy="369332"/>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Project Milestones and Timeline</a:t>
            </a:r>
          </a:p>
        </p:txBody>
      </p:sp>
      <p:pic>
        <p:nvPicPr>
          <p:cNvPr id="11" name="Graphic 10">
            <a:extLst>
              <a:ext uri="{FF2B5EF4-FFF2-40B4-BE49-F238E27FC236}">
                <a16:creationId xmlns:a16="http://schemas.microsoft.com/office/drawing/2014/main" id="{8FC11E61-9653-428A-D146-112A188C61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87647" y="3332710"/>
            <a:ext cx="344370" cy="344370"/>
          </a:xfrm>
          <a:prstGeom prst="rect">
            <a:avLst/>
          </a:prstGeom>
        </p:spPr>
      </p:pic>
      <p:sp>
        <p:nvSpPr>
          <p:cNvPr id="12" name="Rounded Rectangle 11">
            <a:extLst>
              <a:ext uri="{FF2B5EF4-FFF2-40B4-BE49-F238E27FC236}">
                <a16:creationId xmlns:a16="http://schemas.microsoft.com/office/drawing/2014/main" id="{60FA0143-DF52-F7E8-0011-B04C745CBA12}"/>
              </a:ext>
            </a:extLst>
          </p:cNvPr>
          <p:cNvSpPr/>
          <p:nvPr/>
        </p:nvSpPr>
        <p:spPr>
          <a:xfrm>
            <a:off x="4283699" y="4570214"/>
            <a:ext cx="7545346" cy="103424"/>
          </a:xfrm>
          <a:prstGeom prst="roundRect">
            <a:avLst/>
          </a:prstGeom>
          <a:solidFill>
            <a:srgbClr val="C155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7DFC6"/>
              </a:solidFill>
            </a:endParaRPr>
          </a:p>
        </p:txBody>
      </p:sp>
      <p:sp>
        <p:nvSpPr>
          <p:cNvPr id="13" name="Oval 12">
            <a:extLst>
              <a:ext uri="{FF2B5EF4-FFF2-40B4-BE49-F238E27FC236}">
                <a16:creationId xmlns:a16="http://schemas.microsoft.com/office/drawing/2014/main" id="{E83F1AD9-21E9-2BA8-EF50-088A581A2D44}"/>
              </a:ext>
            </a:extLst>
          </p:cNvPr>
          <p:cNvSpPr/>
          <p:nvPr/>
        </p:nvSpPr>
        <p:spPr>
          <a:xfrm>
            <a:off x="4616834" y="4496562"/>
            <a:ext cx="254000" cy="254000"/>
          </a:xfrm>
          <a:prstGeom prst="ellipse">
            <a:avLst/>
          </a:prstGeom>
          <a:solidFill>
            <a:srgbClr val="EAA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364D2AE-F260-0884-4561-D4A23F139586}"/>
              </a:ext>
            </a:extLst>
          </p:cNvPr>
          <p:cNvSpPr/>
          <p:nvPr/>
        </p:nvSpPr>
        <p:spPr>
          <a:xfrm>
            <a:off x="6267340" y="4500259"/>
            <a:ext cx="254000" cy="254000"/>
          </a:xfrm>
          <a:prstGeom prst="ellipse">
            <a:avLst/>
          </a:prstGeom>
          <a:solidFill>
            <a:srgbClr val="EAA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5B62998-2A5E-E85B-FCFE-B84A660631E1}"/>
              </a:ext>
            </a:extLst>
          </p:cNvPr>
          <p:cNvSpPr/>
          <p:nvPr/>
        </p:nvSpPr>
        <p:spPr>
          <a:xfrm>
            <a:off x="7917846" y="4496562"/>
            <a:ext cx="254000" cy="254000"/>
          </a:xfrm>
          <a:prstGeom prst="ellipse">
            <a:avLst/>
          </a:prstGeom>
          <a:solidFill>
            <a:srgbClr val="EAA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9D4079-123B-8D05-2062-46AC2A592A15}"/>
              </a:ext>
            </a:extLst>
          </p:cNvPr>
          <p:cNvSpPr/>
          <p:nvPr/>
        </p:nvSpPr>
        <p:spPr>
          <a:xfrm>
            <a:off x="9568352" y="4496562"/>
            <a:ext cx="254000" cy="254000"/>
          </a:xfrm>
          <a:prstGeom prst="ellipse">
            <a:avLst/>
          </a:prstGeom>
          <a:solidFill>
            <a:srgbClr val="EAA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18CE895-DE77-968A-078C-2699BCB85A12}"/>
              </a:ext>
            </a:extLst>
          </p:cNvPr>
          <p:cNvSpPr/>
          <p:nvPr/>
        </p:nvSpPr>
        <p:spPr>
          <a:xfrm>
            <a:off x="11220557" y="4518291"/>
            <a:ext cx="254000" cy="254000"/>
          </a:xfrm>
          <a:prstGeom prst="ellipse">
            <a:avLst/>
          </a:prstGeom>
          <a:solidFill>
            <a:srgbClr val="EAA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E12AB37-0B5E-1C99-2657-61E232D2A11A}"/>
              </a:ext>
            </a:extLst>
          </p:cNvPr>
          <p:cNvSpPr txBox="1"/>
          <p:nvPr/>
        </p:nvSpPr>
        <p:spPr>
          <a:xfrm>
            <a:off x="4141730" y="3974076"/>
            <a:ext cx="1204207"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Century Gothic" panose="020B0502020202020204" pitchFamily="34" charset="0"/>
              </a:rPr>
              <a:t>Q3 20XX</a:t>
            </a:r>
            <a:endParaRPr lang="en-US" sz="1600" dirty="0">
              <a:solidFill>
                <a:schemeClr val="tx1">
                  <a:lumMod val="65000"/>
                  <a:lumOff val="35000"/>
                </a:schemeClr>
              </a:solidFill>
              <a:latin typeface="Century Gothic" panose="020B0502020202020204" pitchFamily="34" charset="0"/>
            </a:endParaRPr>
          </a:p>
        </p:txBody>
      </p:sp>
      <p:sp>
        <p:nvSpPr>
          <p:cNvPr id="20" name="TextBox 19">
            <a:extLst>
              <a:ext uri="{FF2B5EF4-FFF2-40B4-BE49-F238E27FC236}">
                <a16:creationId xmlns:a16="http://schemas.microsoft.com/office/drawing/2014/main" id="{605825C9-459D-1F59-5B4B-B62AB63DEA6D}"/>
              </a:ext>
            </a:extLst>
          </p:cNvPr>
          <p:cNvSpPr txBox="1"/>
          <p:nvPr/>
        </p:nvSpPr>
        <p:spPr>
          <a:xfrm>
            <a:off x="5791385" y="3979941"/>
            <a:ext cx="1204207"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Century Gothic" panose="020B0502020202020204" pitchFamily="34" charset="0"/>
              </a:rPr>
              <a:t>Q4 20XX</a:t>
            </a:r>
          </a:p>
        </p:txBody>
      </p:sp>
      <p:sp>
        <p:nvSpPr>
          <p:cNvPr id="21" name="TextBox 20">
            <a:extLst>
              <a:ext uri="{FF2B5EF4-FFF2-40B4-BE49-F238E27FC236}">
                <a16:creationId xmlns:a16="http://schemas.microsoft.com/office/drawing/2014/main" id="{AF23F3E3-0741-CD93-11A0-F3AE0F8ECA50}"/>
              </a:ext>
            </a:extLst>
          </p:cNvPr>
          <p:cNvSpPr txBox="1"/>
          <p:nvPr/>
        </p:nvSpPr>
        <p:spPr>
          <a:xfrm>
            <a:off x="7443592" y="3974076"/>
            <a:ext cx="1204207"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Century Gothic" panose="020B0502020202020204" pitchFamily="34" charset="0"/>
              </a:rPr>
              <a:t>Q1 20XX</a:t>
            </a:r>
          </a:p>
        </p:txBody>
      </p:sp>
      <p:sp>
        <p:nvSpPr>
          <p:cNvPr id="22" name="TextBox 21">
            <a:extLst>
              <a:ext uri="{FF2B5EF4-FFF2-40B4-BE49-F238E27FC236}">
                <a16:creationId xmlns:a16="http://schemas.microsoft.com/office/drawing/2014/main" id="{6A7200B4-DC51-18E2-B4AD-0B3EC6D88549}"/>
              </a:ext>
            </a:extLst>
          </p:cNvPr>
          <p:cNvSpPr txBox="1"/>
          <p:nvPr/>
        </p:nvSpPr>
        <p:spPr>
          <a:xfrm>
            <a:off x="9093247" y="3974076"/>
            <a:ext cx="1204207"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Century Gothic" panose="020B0502020202020204" pitchFamily="34" charset="0"/>
              </a:rPr>
              <a:t>Q2 20XX</a:t>
            </a:r>
          </a:p>
        </p:txBody>
      </p:sp>
      <p:sp>
        <p:nvSpPr>
          <p:cNvPr id="23" name="TextBox 22">
            <a:extLst>
              <a:ext uri="{FF2B5EF4-FFF2-40B4-BE49-F238E27FC236}">
                <a16:creationId xmlns:a16="http://schemas.microsoft.com/office/drawing/2014/main" id="{E03EC911-F47D-E6FC-AFC0-596A975E3C13}"/>
              </a:ext>
            </a:extLst>
          </p:cNvPr>
          <p:cNvSpPr txBox="1"/>
          <p:nvPr/>
        </p:nvSpPr>
        <p:spPr>
          <a:xfrm>
            <a:off x="10745453" y="3981239"/>
            <a:ext cx="1204207" cy="338554"/>
          </a:xfrm>
          <a:prstGeom prst="rect">
            <a:avLst/>
          </a:prstGeom>
          <a:noFill/>
        </p:spPr>
        <p:txBody>
          <a:bodyPr wrap="square" rtlCol="0">
            <a:spAutoFit/>
          </a:bodyPr>
          <a:lstStyle/>
          <a:p>
            <a:pPr algn="ctr"/>
            <a:r>
              <a:rPr lang="en-US" sz="1600" b="1" dirty="0">
                <a:solidFill>
                  <a:schemeClr val="tx1">
                    <a:lumMod val="65000"/>
                    <a:lumOff val="35000"/>
                  </a:schemeClr>
                </a:solidFill>
                <a:latin typeface="Century Gothic" panose="020B0502020202020204" pitchFamily="34" charset="0"/>
              </a:rPr>
              <a:t>Q4 20XX</a:t>
            </a:r>
          </a:p>
        </p:txBody>
      </p:sp>
      <p:sp>
        <p:nvSpPr>
          <p:cNvPr id="26" name="TextBox 25">
            <a:extLst>
              <a:ext uri="{FF2B5EF4-FFF2-40B4-BE49-F238E27FC236}">
                <a16:creationId xmlns:a16="http://schemas.microsoft.com/office/drawing/2014/main" id="{052228ED-D8E7-BA68-4F58-E11AFA5C3D51}"/>
              </a:ext>
            </a:extLst>
          </p:cNvPr>
          <p:cNvSpPr txBox="1"/>
          <p:nvPr/>
        </p:nvSpPr>
        <p:spPr>
          <a:xfrm>
            <a:off x="4177616" y="4962136"/>
            <a:ext cx="1128788" cy="600164"/>
          </a:xfrm>
          <a:prstGeom prst="rect">
            <a:avLst/>
          </a:prstGeom>
          <a:noFill/>
        </p:spPr>
        <p:txBody>
          <a:bodyPr wrap="square" rtlCol="0">
            <a:spAutoFit/>
          </a:bodyPr>
          <a:lstStyle/>
          <a:p>
            <a:pPr algn="ctr"/>
            <a:r>
              <a:rPr lang="en-US" sz="1100" dirty="0">
                <a:solidFill>
                  <a:schemeClr val="tx1">
                    <a:lumMod val="65000"/>
                    <a:lumOff val="35000"/>
                  </a:schemeClr>
                </a:solidFill>
                <a:latin typeface="Century Gothic" panose="020B0502020202020204" pitchFamily="34" charset="0"/>
              </a:rPr>
              <a:t>Outline the major milestones.</a:t>
            </a:r>
          </a:p>
        </p:txBody>
      </p:sp>
      <p:sp>
        <p:nvSpPr>
          <p:cNvPr id="27" name="TextBox 26">
            <a:extLst>
              <a:ext uri="{FF2B5EF4-FFF2-40B4-BE49-F238E27FC236}">
                <a16:creationId xmlns:a16="http://schemas.microsoft.com/office/drawing/2014/main" id="{3FEA7B02-8F68-699B-4438-B3C10D24D0B2}"/>
              </a:ext>
            </a:extLst>
          </p:cNvPr>
          <p:cNvSpPr txBox="1"/>
          <p:nvPr/>
        </p:nvSpPr>
        <p:spPr>
          <a:xfrm>
            <a:off x="5792236" y="4962136"/>
            <a:ext cx="1204207" cy="769441"/>
          </a:xfrm>
          <a:prstGeom prst="rect">
            <a:avLst/>
          </a:prstGeom>
          <a:noFill/>
        </p:spPr>
        <p:txBody>
          <a:bodyPr wrap="square" rtlCol="0">
            <a:spAutoFit/>
          </a:bodyPr>
          <a:lstStyle/>
          <a:p>
            <a:pPr algn="ctr"/>
            <a:r>
              <a:rPr lang="en-US" sz="1100" dirty="0">
                <a:solidFill>
                  <a:schemeClr val="tx1">
                    <a:lumMod val="65000"/>
                    <a:lumOff val="35000"/>
                  </a:schemeClr>
                </a:solidFill>
                <a:latin typeface="Century Gothic" panose="020B0502020202020204" pitchFamily="34" charset="0"/>
              </a:rPr>
              <a:t>Provide the overall timeline of the project.</a:t>
            </a:r>
          </a:p>
        </p:txBody>
      </p:sp>
      <p:sp>
        <p:nvSpPr>
          <p:cNvPr id="30" name="TextBox 29">
            <a:extLst>
              <a:ext uri="{FF2B5EF4-FFF2-40B4-BE49-F238E27FC236}">
                <a16:creationId xmlns:a16="http://schemas.microsoft.com/office/drawing/2014/main" id="{0C2A9235-C439-398F-27A8-C67CFF7F24D2}"/>
              </a:ext>
            </a:extLst>
          </p:cNvPr>
          <p:cNvSpPr txBox="1"/>
          <p:nvPr/>
        </p:nvSpPr>
        <p:spPr>
          <a:xfrm>
            <a:off x="7461382" y="4962136"/>
            <a:ext cx="1204207" cy="769441"/>
          </a:xfrm>
          <a:prstGeom prst="rect">
            <a:avLst/>
          </a:prstGeom>
          <a:noFill/>
        </p:spPr>
        <p:txBody>
          <a:bodyPr wrap="square" rtlCol="0">
            <a:spAutoFit/>
          </a:bodyPr>
          <a:lstStyle/>
          <a:p>
            <a:pPr algn="ctr"/>
            <a:r>
              <a:rPr lang="en-US" sz="1100" dirty="0">
                <a:solidFill>
                  <a:schemeClr val="tx1">
                    <a:lumMod val="65000"/>
                    <a:lumOff val="35000"/>
                  </a:schemeClr>
                </a:solidFill>
                <a:latin typeface="Century Gothic" panose="020B0502020202020204" pitchFamily="34" charset="0"/>
              </a:rPr>
              <a:t>Set key dates for the start and end of each phase.</a:t>
            </a:r>
          </a:p>
        </p:txBody>
      </p:sp>
      <p:sp>
        <p:nvSpPr>
          <p:cNvPr id="31" name="TextBox 30">
            <a:extLst>
              <a:ext uri="{FF2B5EF4-FFF2-40B4-BE49-F238E27FC236}">
                <a16:creationId xmlns:a16="http://schemas.microsoft.com/office/drawing/2014/main" id="{D4F83D31-22C5-4FA9-AB79-E30A941F9514}"/>
              </a:ext>
            </a:extLst>
          </p:cNvPr>
          <p:cNvSpPr txBox="1"/>
          <p:nvPr/>
        </p:nvSpPr>
        <p:spPr>
          <a:xfrm>
            <a:off x="10745453" y="4962136"/>
            <a:ext cx="1204207" cy="430887"/>
          </a:xfrm>
          <a:prstGeom prst="rect">
            <a:avLst/>
          </a:prstGeom>
          <a:noFill/>
        </p:spPr>
        <p:txBody>
          <a:bodyPr wrap="square" rtlCol="0">
            <a:spAutoFit/>
          </a:bodyPr>
          <a:lstStyle/>
          <a:p>
            <a:pPr algn="ctr"/>
            <a:r>
              <a:rPr lang="en-US" sz="1100" dirty="0">
                <a:solidFill>
                  <a:schemeClr val="tx1">
                    <a:lumMod val="65000"/>
                    <a:lumOff val="35000"/>
                  </a:schemeClr>
                </a:solidFill>
                <a:latin typeface="Century Gothic" panose="020B0502020202020204" pitchFamily="34" charset="0"/>
              </a:rPr>
              <a:t>Deliver the project.</a:t>
            </a:r>
          </a:p>
        </p:txBody>
      </p:sp>
      <p:sp>
        <p:nvSpPr>
          <p:cNvPr id="32" name="TextBox 31">
            <a:extLst>
              <a:ext uri="{FF2B5EF4-FFF2-40B4-BE49-F238E27FC236}">
                <a16:creationId xmlns:a16="http://schemas.microsoft.com/office/drawing/2014/main" id="{B7C0C440-70F8-5FFE-8ACB-673A831DDCC2}"/>
              </a:ext>
            </a:extLst>
          </p:cNvPr>
          <p:cNvSpPr txBox="1"/>
          <p:nvPr/>
        </p:nvSpPr>
        <p:spPr>
          <a:xfrm>
            <a:off x="9093248" y="4962136"/>
            <a:ext cx="1204207" cy="430887"/>
          </a:xfrm>
          <a:prstGeom prst="rect">
            <a:avLst/>
          </a:prstGeom>
          <a:noFill/>
        </p:spPr>
        <p:txBody>
          <a:bodyPr wrap="square" rtlCol="0">
            <a:spAutoFit/>
          </a:bodyPr>
          <a:lstStyle/>
          <a:p>
            <a:pPr algn="ctr"/>
            <a:r>
              <a:rPr lang="en-US" sz="1100" dirty="0">
                <a:solidFill>
                  <a:schemeClr val="tx1">
                    <a:lumMod val="65000"/>
                    <a:lumOff val="35000"/>
                  </a:schemeClr>
                </a:solidFill>
                <a:latin typeface="Century Gothic" panose="020B0502020202020204" pitchFamily="34" charset="0"/>
              </a:rPr>
              <a:t>Define major review points.</a:t>
            </a:r>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5BAD76C-0427-2B29-7B84-19A5EA2CDF5C}"/>
              </a:ext>
            </a:extLst>
          </p:cNvPr>
          <p:cNvSpPr>
            <a:spLocks noGrp="1" noRot="1" noMove="1" noResize="1" noEditPoints="1" noAdjustHandles="1" noChangeArrowheads="1" noChangeShapeType="1"/>
          </p:cNvSpPr>
          <p:nvPr/>
        </p:nvSpPr>
        <p:spPr>
          <a:xfrm>
            <a:off x="1" y="0"/>
            <a:ext cx="3743660" cy="6858000"/>
          </a:xfrm>
          <a:prstGeom prst="rect">
            <a:avLst/>
          </a:prstGeom>
          <a:solidFill>
            <a:srgbClr val="C155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B384D3E-76A0-C306-FBF2-4702F5F4800E}"/>
              </a:ext>
            </a:extLst>
          </p:cNvPr>
          <p:cNvSpPr/>
          <p:nvPr/>
        </p:nvSpPr>
        <p:spPr>
          <a:xfrm>
            <a:off x="3944621" y="420112"/>
            <a:ext cx="535701" cy="505098"/>
          </a:xfrm>
          <a:prstGeom prst="ellipse">
            <a:avLst/>
          </a:prstGeom>
          <a:solidFill>
            <a:srgbClr val="EAA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C014598-3AA1-7EC5-15EF-802147990045}"/>
              </a:ext>
            </a:extLst>
          </p:cNvPr>
          <p:cNvSpPr txBox="1"/>
          <p:nvPr/>
        </p:nvSpPr>
        <p:spPr>
          <a:xfrm>
            <a:off x="4496803" y="388003"/>
            <a:ext cx="7401155"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Risk Management Plan</a:t>
            </a:r>
          </a:p>
          <a:p>
            <a:pPr>
              <a:spcBef>
                <a:spcPts val="600"/>
              </a:spcBef>
            </a:pPr>
            <a:r>
              <a:rPr lang="en-US" sz="1300" dirty="0">
                <a:solidFill>
                  <a:schemeClr val="tx1">
                    <a:lumMod val="65000"/>
                    <a:lumOff val="35000"/>
                  </a:schemeClr>
                </a:solidFill>
                <a:latin typeface="Century Gothic" panose="020B0502020202020204" pitchFamily="34" charset="0"/>
              </a:rPr>
              <a:t>Describe potential risks to the project and develop strategies for mitigating each risk. Include probable causes, potential impacts, and planned mitigation strategies.</a:t>
            </a:r>
          </a:p>
        </p:txBody>
      </p:sp>
      <p:pic>
        <p:nvPicPr>
          <p:cNvPr id="42" name="Picture 41" descr="A white exclamation mark in a black and white background&#10;&#10;Description automatically generated">
            <a:extLst>
              <a:ext uri="{FF2B5EF4-FFF2-40B4-BE49-F238E27FC236}">
                <a16:creationId xmlns:a16="http://schemas.microsoft.com/office/drawing/2014/main" id="{211A9913-2EAD-E863-7272-E68D0FDE53FA}"/>
              </a:ext>
            </a:extLst>
          </p:cNvPr>
          <p:cNvPicPr>
            <a:picLocks noChangeAspect="1"/>
          </p:cNvPicPr>
          <p:nvPr/>
        </p:nvPicPr>
        <p:blipFill>
          <a:blip r:embed="rId3"/>
          <a:stretch>
            <a:fillRect/>
          </a:stretch>
        </p:blipFill>
        <p:spPr>
          <a:xfrm>
            <a:off x="4033110" y="509280"/>
            <a:ext cx="346558" cy="326761"/>
          </a:xfrm>
          <a:prstGeom prst="rect">
            <a:avLst/>
          </a:prstGeom>
        </p:spPr>
      </p:pic>
      <p:sp>
        <p:nvSpPr>
          <p:cNvPr id="2" name="TextBox 1">
            <a:extLst>
              <a:ext uri="{FF2B5EF4-FFF2-40B4-BE49-F238E27FC236}">
                <a16:creationId xmlns:a16="http://schemas.microsoft.com/office/drawing/2014/main" id="{446EEBFA-72E4-2114-12F7-EA51B4B8C710}"/>
              </a:ext>
            </a:extLst>
          </p:cNvPr>
          <p:cNvSpPr txBox="1"/>
          <p:nvPr/>
        </p:nvSpPr>
        <p:spPr>
          <a:xfrm>
            <a:off x="653191" y="388003"/>
            <a:ext cx="2832287" cy="2462213"/>
          </a:xfrm>
          <a:prstGeom prst="rect">
            <a:avLst/>
          </a:prstGeom>
          <a:noFill/>
        </p:spPr>
        <p:txBody>
          <a:bodyPr wrap="square" rtlCol="0">
            <a:spAutoFit/>
          </a:bodyPr>
          <a:lstStyle/>
          <a:p>
            <a:r>
              <a:rPr lang="en-US" b="1" dirty="0">
                <a:solidFill>
                  <a:schemeClr val="bg1"/>
                </a:solidFill>
                <a:latin typeface="Century Gothic" panose="020B0502020202020204" pitchFamily="34" charset="0"/>
              </a:rPr>
              <a:t>Stakeholders and Roles</a:t>
            </a:r>
          </a:p>
          <a:p>
            <a:pPr>
              <a:spcBef>
                <a:spcPts val="600"/>
              </a:spcBef>
            </a:pPr>
            <a:r>
              <a:rPr lang="en-US" sz="1300" dirty="0">
                <a:solidFill>
                  <a:schemeClr val="bg1"/>
                </a:solidFill>
                <a:latin typeface="Century Gothic" panose="020B0502020202020204" pitchFamily="34" charset="0"/>
              </a:rPr>
              <a:t>Identify all project stakeholders and define the roles and responsibilities of each team member. This might include internal IT staff, cross-functional team members, vendors, and external consultants.</a:t>
            </a:r>
          </a:p>
          <a:p>
            <a:pPr>
              <a:spcBef>
                <a:spcPts val="600"/>
              </a:spcBef>
            </a:pPr>
            <a:r>
              <a:rPr lang="en-US" sz="1300" b="1" dirty="0">
                <a:solidFill>
                  <a:schemeClr val="bg1"/>
                </a:solidFill>
                <a:latin typeface="Century Gothic" panose="020B0502020202020204" pitchFamily="34" charset="0"/>
              </a:rPr>
              <a:t>Role/Title: </a:t>
            </a:r>
            <a:r>
              <a:rPr lang="en-US" sz="1300" dirty="0">
                <a:solidFill>
                  <a:schemeClr val="bg1"/>
                </a:solidFill>
                <a:latin typeface="Century Gothic" panose="020B0502020202020204" pitchFamily="34" charset="0"/>
              </a:rPr>
              <a:t>Name</a:t>
            </a:r>
            <a:br>
              <a:rPr lang="en-US" sz="1100" dirty="0">
                <a:solidFill>
                  <a:schemeClr val="bg1"/>
                </a:solidFill>
                <a:latin typeface="Century Gothic" panose="020B0502020202020204" pitchFamily="34" charset="0"/>
              </a:rPr>
            </a:br>
            <a:r>
              <a:rPr lang="en-US" sz="1100" i="1" dirty="0">
                <a:solidFill>
                  <a:schemeClr val="bg1"/>
                </a:solidFill>
                <a:latin typeface="Century Gothic" panose="020B0502020202020204" pitchFamily="34" charset="0"/>
              </a:rPr>
              <a:t>Responsibilities and contact information</a:t>
            </a:r>
          </a:p>
        </p:txBody>
      </p:sp>
      <p:pic>
        <p:nvPicPr>
          <p:cNvPr id="10" name="Graphic 9">
            <a:extLst>
              <a:ext uri="{FF2B5EF4-FFF2-40B4-BE49-F238E27FC236}">
                <a16:creationId xmlns:a16="http://schemas.microsoft.com/office/drawing/2014/main" id="{19587DCA-6DA5-1A23-0743-1240BE2D63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133" y="420112"/>
            <a:ext cx="421542" cy="421542"/>
          </a:xfrm>
          <a:prstGeom prst="rect">
            <a:avLst/>
          </a:prstGeom>
        </p:spPr>
      </p:pic>
      <p:sp>
        <p:nvSpPr>
          <p:cNvPr id="29" name="Oval 28">
            <a:extLst>
              <a:ext uri="{FF2B5EF4-FFF2-40B4-BE49-F238E27FC236}">
                <a16:creationId xmlns:a16="http://schemas.microsoft.com/office/drawing/2014/main" id="{16DEFC1E-DEEE-6CB3-59C4-1ED46C3C7F5E}"/>
              </a:ext>
            </a:extLst>
          </p:cNvPr>
          <p:cNvSpPr/>
          <p:nvPr/>
        </p:nvSpPr>
        <p:spPr>
          <a:xfrm>
            <a:off x="3944621" y="1799845"/>
            <a:ext cx="535701" cy="505098"/>
          </a:xfrm>
          <a:prstGeom prst="ellipse">
            <a:avLst/>
          </a:prstGeom>
          <a:solidFill>
            <a:srgbClr val="EAA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599E94-EF60-8F82-A6FF-0CAAF003CA68}"/>
              </a:ext>
            </a:extLst>
          </p:cNvPr>
          <p:cNvSpPr txBox="1"/>
          <p:nvPr/>
        </p:nvSpPr>
        <p:spPr>
          <a:xfrm>
            <a:off x="4496803" y="1767736"/>
            <a:ext cx="7401155" cy="1046440"/>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Communication Strategy</a:t>
            </a:r>
          </a:p>
          <a:p>
            <a:pPr>
              <a:spcBef>
                <a:spcPts val="600"/>
              </a:spcBef>
            </a:pPr>
            <a:r>
              <a:rPr lang="en-US" sz="1300" dirty="0">
                <a:solidFill>
                  <a:schemeClr val="tx1">
                    <a:lumMod val="65000"/>
                    <a:lumOff val="35000"/>
                  </a:schemeClr>
                </a:solidFill>
                <a:latin typeface="Century Gothic" panose="020B0502020202020204" pitchFamily="34" charset="0"/>
              </a:rPr>
              <a:t>Specify how information will be communicated to stakeholders throughout the project. This includes the frequency of updates, the methods of communication, and the protocols for escalating issues.</a:t>
            </a:r>
          </a:p>
        </p:txBody>
      </p:sp>
      <p:pic>
        <p:nvPicPr>
          <p:cNvPr id="38" name="Graphic 37">
            <a:extLst>
              <a:ext uri="{FF2B5EF4-FFF2-40B4-BE49-F238E27FC236}">
                <a16:creationId xmlns:a16="http://schemas.microsoft.com/office/drawing/2014/main" id="{3CA0A968-C2F2-E59B-9B29-C8570D1089A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33109" y="1914109"/>
            <a:ext cx="320541" cy="302229"/>
          </a:xfrm>
          <a:prstGeom prst="rect">
            <a:avLst/>
          </a:prstGeom>
        </p:spPr>
      </p:pic>
      <p:sp>
        <p:nvSpPr>
          <p:cNvPr id="39" name="Oval 38">
            <a:extLst>
              <a:ext uri="{FF2B5EF4-FFF2-40B4-BE49-F238E27FC236}">
                <a16:creationId xmlns:a16="http://schemas.microsoft.com/office/drawing/2014/main" id="{E8ACE871-8B2E-AB3B-7D8E-5E3ADD510789}"/>
              </a:ext>
            </a:extLst>
          </p:cNvPr>
          <p:cNvSpPr/>
          <p:nvPr/>
        </p:nvSpPr>
        <p:spPr>
          <a:xfrm>
            <a:off x="3944621" y="3179578"/>
            <a:ext cx="535701" cy="505098"/>
          </a:xfrm>
          <a:prstGeom prst="ellipse">
            <a:avLst/>
          </a:prstGeom>
          <a:solidFill>
            <a:srgbClr val="EAA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0EFFE5F-E284-054E-628E-B1E8905CE290}"/>
              </a:ext>
            </a:extLst>
          </p:cNvPr>
          <p:cNvSpPr txBox="1"/>
          <p:nvPr/>
        </p:nvSpPr>
        <p:spPr>
          <a:xfrm>
            <a:off x="4496803" y="3147469"/>
            <a:ext cx="7401154"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Quality Assurance Measures</a:t>
            </a:r>
          </a:p>
          <a:p>
            <a:pPr>
              <a:spcBef>
                <a:spcPts val="600"/>
              </a:spcBef>
            </a:pPr>
            <a:r>
              <a:rPr lang="en-US" sz="1300" dirty="0">
                <a:solidFill>
                  <a:schemeClr val="tx1">
                    <a:lumMod val="65000"/>
                    <a:lumOff val="35000"/>
                  </a:schemeClr>
                </a:solidFill>
                <a:latin typeface="Century Gothic" panose="020B0502020202020204" pitchFamily="34" charset="0"/>
              </a:rPr>
              <a:t>Outline the quality standards and the processes that will be used to ensure the project meets the required technical and business requirements.</a:t>
            </a:r>
          </a:p>
        </p:txBody>
      </p:sp>
      <p:sp>
        <p:nvSpPr>
          <p:cNvPr id="43" name="Oval 42">
            <a:extLst>
              <a:ext uri="{FF2B5EF4-FFF2-40B4-BE49-F238E27FC236}">
                <a16:creationId xmlns:a16="http://schemas.microsoft.com/office/drawing/2014/main" id="{067F94C6-3CFF-EF4E-C69A-9A06FC55B95D}"/>
              </a:ext>
            </a:extLst>
          </p:cNvPr>
          <p:cNvSpPr/>
          <p:nvPr/>
        </p:nvSpPr>
        <p:spPr>
          <a:xfrm>
            <a:off x="3944621" y="4359257"/>
            <a:ext cx="535701" cy="505098"/>
          </a:xfrm>
          <a:prstGeom prst="ellipse">
            <a:avLst/>
          </a:prstGeom>
          <a:solidFill>
            <a:srgbClr val="EAA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50A326EB-54A2-D8FA-677E-A373214B3D0E}"/>
              </a:ext>
            </a:extLst>
          </p:cNvPr>
          <p:cNvSpPr txBox="1"/>
          <p:nvPr/>
        </p:nvSpPr>
        <p:spPr>
          <a:xfrm>
            <a:off x="4496803" y="4327148"/>
            <a:ext cx="7401153" cy="1046440"/>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Resource Plan</a:t>
            </a:r>
          </a:p>
          <a:p>
            <a:pPr>
              <a:spcBef>
                <a:spcPts val="600"/>
              </a:spcBef>
            </a:pPr>
            <a:r>
              <a:rPr lang="en-US" sz="1300" dirty="0">
                <a:solidFill>
                  <a:schemeClr val="tx1">
                    <a:lumMod val="65000"/>
                    <a:lumOff val="35000"/>
                  </a:schemeClr>
                </a:solidFill>
                <a:latin typeface="Century Gothic" panose="020B0502020202020204" pitchFamily="34" charset="0"/>
              </a:rPr>
              <a:t>List the human, technical, and physical resources required for the project. This section should include details on any special skill sets, software tools, and hardware resources needed.</a:t>
            </a:r>
          </a:p>
        </p:txBody>
      </p:sp>
      <p:pic>
        <p:nvPicPr>
          <p:cNvPr id="47" name="Graphic 46">
            <a:extLst>
              <a:ext uri="{FF2B5EF4-FFF2-40B4-BE49-F238E27FC236}">
                <a16:creationId xmlns:a16="http://schemas.microsoft.com/office/drawing/2014/main" id="{5EA1CA31-A4F3-C3A8-7E36-053A184E10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46323" y="3277424"/>
            <a:ext cx="332545" cy="313547"/>
          </a:xfrm>
          <a:prstGeom prst="rect">
            <a:avLst/>
          </a:prstGeom>
        </p:spPr>
      </p:pic>
      <p:pic>
        <p:nvPicPr>
          <p:cNvPr id="49" name="Graphic 48">
            <a:extLst>
              <a:ext uri="{FF2B5EF4-FFF2-40B4-BE49-F238E27FC236}">
                <a16:creationId xmlns:a16="http://schemas.microsoft.com/office/drawing/2014/main" id="{BC7BC2C0-D987-9231-1A94-57E40B2CDA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051155" y="4438337"/>
            <a:ext cx="332545" cy="313547"/>
          </a:xfrm>
          <a:prstGeom prst="rect">
            <a:avLst/>
          </a:prstGeom>
        </p:spPr>
      </p:pic>
      <p:sp>
        <p:nvSpPr>
          <p:cNvPr id="50" name="TextBox 49">
            <a:extLst>
              <a:ext uri="{FF2B5EF4-FFF2-40B4-BE49-F238E27FC236}">
                <a16:creationId xmlns:a16="http://schemas.microsoft.com/office/drawing/2014/main" id="{790D9376-2291-CEC4-E197-34182A235C7C}"/>
              </a:ext>
            </a:extLst>
          </p:cNvPr>
          <p:cNvSpPr txBox="1"/>
          <p:nvPr/>
        </p:nvSpPr>
        <p:spPr>
          <a:xfrm>
            <a:off x="653191" y="4339304"/>
            <a:ext cx="2832287" cy="1446550"/>
          </a:xfrm>
          <a:prstGeom prst="rect">
            <a:avLst/>
          </a:prstGeom>
          <a:noFill/>
        </p:spPr>
        <p:txBody>
          <a:bodyPr wrap="square" rtlCol="0">
            <a:spAutoFit/>
          </a:bodyPr>
          <a:lstStyle/>
          <a:p>
            <a:r>
              <a:rPr lang="en-US" b="1" dirty="0">
                <a:solidFill>
                  <a:schemeClr val="bg1"/>
                </a:solidFill>
                <a:latin typeface="Century Gothic" panose="020B0502020202020204" pitchFamily="34" charset="0"/>
              </a:rPr>
              <a:t>Approval and Sign-Off</a:t>
            </a:r>
          </a:p>
          <a:p>
            <a:pPr>
              <a:spcBef>
                <a:spcPts val="600"/>
              </a:spcBef>
            </a:pPr>
            <a:r>
              <a:rPr lang="en-US" sz="1300" dirty="0">
                <a:solidFill>
                  <a:schemeClr val="bg1"/>
                </a:solidFill>
                <a:latin typeface="Century Gothic" panose="020B0502020202020204" pitchFamily="34" charset="0"/>
              </a:rPr>
              <a:t>Acquire signatures or formal acknowledgments from key stakeholders, indicating their agreement with the charter and their commitment to the project.</a:t>
            </a:r>
            <a:endParaRPr lang="en-US" sz="1100" i="1" dirty="0">
              <a:solidFill>
                <a:schemeClr val="bg1"/>
              </a:solidFill>
              <a:latin typeface="Century Gothic" panose="020B0502020202020204" pitchFamily="34" charset="0"/>
            </a:endParaRPr>
          </a:p>
        </p:txBody>
      </p:sp>
      <p:pic>
        <p:nvPicPr>
          <p:cNvPr id="53" name="Graphic 52">
            <a:extLst>
              <a:ext uri="{FF2B5EF4-FFF2-40B4-BE49-F238E27FC236}">
                <a16:creationId xmlns:a16="http://schemas.microsoft.com/office/drawing/2014/main" id="{C51E3FE9-5B17-171A-6A9F-CDFBDE52361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3236" y="4394516"/>
            <a:ext cx="398439" cy="398439"/>
          </a:xfrm>
          <a:prstGeom prst="rect">
            <a:avLst/>
          </a:prstGeom>
        </p:spPr>
      </p:pic>
      <p:sp>
        <p:nvSpPr>
          <p:cNvPr id="54" name="Oval 53">
            <a:extLst>
              <a:ext uri="{FF2B5EF4-FFF2-40B4-BE49-F238E27FC236}">
                <a16:creationId xmlns:a16="http://schemas.microsoft.com/office/drawing/2014/main" id="{5C236866-7875-DE3D-C95D-CDC3E85BA795}"/>
              </a:ext>
            </a:extLst>
          </p:cNvPr>
          <p:cNvSpPr/>
          <p:nvPr/>
        </p:nvSpPr>
        <p:spPr>
          <a:xfrm>
            <a:off x="3944621" y="5538936"/>
            <a:ext cx="535701" cy="505098"/>
          </a:xfrm>
          <a:prstGeom prst="ellipse">
            <a:avLst/>
          </a:prstGeom>
          <a:solidFill>
            <a:srgbClr val="EAAA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FBFAAD49-CBED-E4C4-9871-5011924D35E3}"/>
              </a:ext>
            </a:extLst>
          </p:cNvPr>
          <p:cNvSpPr txBox="1"/>
          <p:nvPr/>
        </p:nvSpPr>
        <p:spPr>
          <a:xfrm>
            <a:off x="4496803" y="5506827"/>
            <a:ext cx="7401153" cy="846386"/>
          </a:xfrm>
          <a:prstGeom prst="rect">
            <a:avLst/>
          </a:prstGeom>
          <a:noFill/>
        </p:spPr>
        <p:txBody>
          <a:bodyPr wrap="square" rtlCol="0">
            <a:spAutoFit/>
          </a:bodyPr>
          <a:lstStyle/>
          <a:p>
            <a:r>
              <a:rPr lang="en-US" b="1" dirty="0">
                <a:solidFill>
                  <a:schemeClr val="tx1">
                    <a:lumMod val="65000"/>
                    <a:lumOff val="35000"/>
                  </a:schemeClr>
                </a:solidFill>
                <a:latin typeface="Century Gothic" panose="020B0502020202020204" pitchFamily="34" charset="0"/>
              </a:rPr>
              <a:t>Appendices</a:t>
            </a:r>
          </a:p>
          <a:p>
            <a:pPr>
              <a:spcBef>
                <a:spcPts val="600"/>
              </a:spcBef>
            </a:pPr>
            <a:r>
              <a:rPr lang="en-US" sz="1300" dirty="0">
                <a:solidFill>
                  <a:schemeClr val="tx1">
                    <a:lumMod val="65000"/>
                    <a:lumOff val="35000"/>
                  </a:schemeClr>
                </a:solidFill>
                <a:latin typeface="Century Gothic" panose="020B0502020202020204" pitchFamily="34" charset="0"/>
              </a:rPr>
              <a:t>Include any additional information that supports the project charter, such as detailed technical specifications or a more comprehensive risk analysis.</a:t>
            </a:r>
          </a:p>
        </p:txBody>
      </p:sp>
      <p:pic>
        <p:nvPicPr>
          <p:cNvPr id="58" name="Picture 57" descr="A black and white icon&#10;&#10;Description automatically generated">
            <a:extLst>
              <a:ext uri="{FF2B5EF4-FFF2-40B4-BE49-F238E27FC236}">
                <a16:creationId xmlns:a16="http://schemas.microsoft.com/office/drawing/2014/main" id="{287A8D07-1210-5F2B-80CC-0F1A6FFDB2F0}"/>
              </a:ext>
            </a:extLst>
          </p:cNvPr>
          <p:cNvPicPr>
            <a:picLocks noChangeAspect="1"/>
          </p:cNvPicPr>
          <p:nvPr/>
        </p:nvPicPr>
        <p:blipFill>
          <a:blip r:embed="rId14"/>
          <a:stretch>
            <a:fillRect/>
          </a:stretch>
        </p:blipFill>
        <p:spPr>
          <a:xfrm>
            <a:off x="4046090" y="5648525"/>
            <a:ext cx="312062" cy="312062"/>
          </a:xfrm>
          <a:prstGeom prst="rect">
            <a:avLst/>
          </a:prstGeom>
        </p:spPr>
      </p:pic>
    </p:spTree>
    <p:extLst>
      <p:ext uri="{BB962C8B-B14F-4D97-AF65-F5344CB8AC3E}">
        <p14:creationId xmlns:p14="http://schemas.microsoft.com/office/powerpoint/2010/main" val="259629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4587</TotalTime>
  <Words>528</Words>
  <Application>Microsoft Macintosh PowerPoint</Application>
  <PresentationFormat>Widescreen</PresentationFormat>
  <Paragraphs>51</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Megan Herchold</cp:lastModifiedBy>
  <cp:revision>77</cp:revision>
  <dcterms:created xsi:type="dcterms:W3CDTF">2022-05-22T18:55:25Z</dcterms:created>
  <dcterms:modified xsi:type="dcterms:W3CDTF">2024-08-08T14:43:51Z</dcterms:modified>
</cp:coreProperties>
</file>