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8"/>
  </p:notesMasterIdLst>
  <p:sldIdLst>
    <p:sldId id="408" r:id="rId2"/>
    <p:sldId id="425" r:id="rId3"/>
    <p:sldId id="426" r:id="rId4"/>
    <p:sldId id="427" r:id="rId5"/>
    <p:sldId id="428" r:id="rId6"/>
    <p:sldId id="429" r:id="rId7"/>
    <p:sldId id="430" r:id="rId8"/>
    <p:sldId id="431" r:id="rId9"/>
    <p:sldId id="432" r:id="rId10"/>
    <p:sldId id="433" r:id="rId11"/>
    <p:sldId id="434" r:id="rId12"/>
    <p:sldId id="435" r:id="rId13"/>
    <p:sldId id="437" r:id="rId14"/>
    <p:sldId id="438" r:id="rId15"/>
    <p:sldId id="439" r:id="rId16"/>
    <p:sldId id="2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AEB1"/>
    <a:srgbClr val="538188"/>
    <a:srgbClr val="ECF7F7"/>
    <a:srgbClr val="295C63"/>
    <a:srgbClr val="C4D9D7"/>
    <a:srgbClr val="EDF1F0"/>
    <a:srgbClr val="E77E00"/>
    <a:srgbClr val="E86C01"/>
    <a:srgbClr val="D43807"/>
    <a:srgbClr val="FF0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6058"/>
  </p:normalViewPr>
  <p:slideViewPr>
    <p:cSldViewPr snapToGrid="0" snapToObjects="1">
      <p:cViewPr varScale="1">
        <p:scale>
          <a:sx n="123" d="100"/>
          <a:sy n="123" d="100"/>
        </p:scale>
        <p:origin x="448" y="18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8/18/24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143&amp;utm_source=template-powerpoint&amp;utm_medium=content&amp;utm_campaign=Sample+Agile+Test+Strategy-powerpoint-12143&amp;lpa=Sample+Agile+Test+Strategy+powerpoint+1214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1" y="0"/>
            <a:ext cx="12192000" cy="6858000"/>
          </a:xfrm>
          <a:prstGeom prst="rect">
            <a:avLst/>
          </a:prstGeom>
          <a:gradFill>
            <a:gsLst>
              <a:gs pos="5000">
                <a:srgbClr val="8AAEB1">
                  <a:alpha val="56878"/>
                </a:srgbClr>
              </a:gs>
              <a:gs pos="50000">
                <a:schemeClr val="bg1">
                  <a:alpha val="8815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8DBC8DA-32E0-BEA0-5780-166A54D97B2C}"/>
              </a:ext>
            </a:extLst>
          </p:cNvPr>
          <p:cNvSpPr txBox="1"/>
          <p:nvPr/>
        </p:nvSpPr>
        <p:spPr>
          <a:xfrm>
            <a:off x="249647" y="282533"/>
            <a:ext cx="5186512" cy="1077218"/>
          </a:xfrm>
          <a:prstGeom prst="rect">
            <a:avLst/>
          </a:prstGeom>
          <a:noFill/>
          <a:effectLst/>
        </p:spPr>
        <p:txBody>
          <a:bodyPr wrap="square" rtlCol="0">
            <a:spAutoFit/>
          </a:bodyPr>
          <a:lstStyle/>
          <a:p>
            <a:r>
              <a:rPr lang="en-US" sz="3200" b="1" dirty="0">
                <a:solidFill>
                  <a:srgbClr val="001033"/>
                </a:solidFill>
                <a:latin typeface="Century Gothic" panose="020B0502020202020204" pitchFamily="34" charset="0"/>
              </a:rPr>
              <a:t>Agile Test Strategy Template </a:t>
            </a:r>
            <a:r>
              <a:rPr lang="en-US" sz="3200" dirty="0">
                <a:solidFill>
                  <a:srgbClr val="001033"/>
                </a:solidFill>
                <a:latin typeface="Century Gothic" panose="020B0502020202020204" pitchFamily="34" charset="0"/>
              </a:rPr>
              <a:t>– Example</a:t>
            </a:r>
            <a:endParaRPr lang="en-US" sz="3200" spc="300" dirty="0">
              <a:solidFill>
                <a:srgbClr val="001033"/>
              </a:solidFill>
              <a:latin typeface="Century Gothic" panose="020B0502020202020204" pitchFamily="34" charset="0"/>
            </a:endParaRP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584338"/>
            <a:ext cx="4367633" cy="5049075"/>
          </a:xfrm>
          <a:prstGeom prst="rect">
            <a:avLst/>
          </a:prstGeom>
          <a:noFill/>
        </p:spPr>
        <p:txBody>
          <a:bodyPr wrap="square" rtlCol="0">
            <a:spAutoFit/>
          </a:bodyPr>
          <a:lstStyle/>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When to Use This Template</a:t>
            </a:r>
            <a:r>
              <a:rPr lang="en-US" sz="1500" i="0" u="none" strike="noStrike" dirty="0">
                <a:solidFill>
                  <a:srgbClr val="000000"/>
                </a:solidFill>
                <a:effectLst/>
                <a:latin typeface="Century Gothic" panose="020B0502020202020204" pitchFamily="34" charset="0"/>
              </a:rPr>
              <a:t>: This Agile test strategy template works well for any Agile project that requires a detailed, structured approach to testing activities. It is especially useful for defining the scope, approach, and deliverables of the testing process. </a:t>
            </a:r>
          </a:p>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Notable Template Features</a:t>
            </a:r>
            <a:r>
              <a:rPr lang="en-US" sz="1500" i="0" u="none" strike="noStrike" dirty="0">
                <a:solidFill>
                  <a:srgbClr val="000000"/>
                </a:solidFill>
                <a:effectLst/>
                <a:latin typeface="Century Gothic" panose="020B0502020202020204" pitchFamily="34" charset="0"/>
              </a:rPr>
              <a:t>: This template includes sections to document testing approach, test environment setup, and tools and automation, to provide a holistic view of the testing strategy. It also outlines roles and responsibilities and includes a detailed communication plan for effective stakeholder engagement. </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rotWithShape="1">
          <a:blip r:embed="rId4"/>
          <a:srcRect l="267" t="1514" r="267"/>
          <a:stretch/>
        </p:blipFill>
        <p:spPr>
          <a:xfrm>
            <a:off x="5046705" y="1930400"/>
            <a:ext cx="6812805" cy="3810642"/>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6"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extLst>
              <p:ext uri="{D42A27DB-BD31-4B8C-83A1-F6EECF244321}">
                <p14:modId xmlns:p14="http://schemas.microsoft.com/office/powerpoint/2010/main" val="2838113317"/>
              </p:ext>
            </p:extLst>
          </p:nvPr>
        </p:nvGraphicFramePr>
        <p:xfrm>
          <a:off x="327023" y="1056251"/>
          <a:ext cx="11537950" cy="543949"/>
        </p:xfrm>
        <a:graphic>
          <a:graphicData uri="http://schemas.openxmlformats.org/drawingml/2006/table">
            <a:tbl>
              <a:tblPr>
                <a:tableStyleId>{5C22544A-7EE6-4342-B048-85BDC9FD1C3A}</a:tableStyleId>
              </a:tblPr>
              <a:tblGrid>
                <a:gridCol w="11537950">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Schedule</a:t>
                      </a:r>
                    </a:p>
                  </a:txBody>
                  <a:tcPr marL="182880" marR="9525" marT="9525" marB="0" anchor="ctr">
                    <a:solidFill>
                      <a:srgbClr val="295C63"/>
                    </a:solidFill>
                  </a:tcPr>
                </a:tc>
                <a:extLst>
                  <a:ext uri="{0D108BD9-81ED-4DB2-BD59-A6C34878D82A}">
                    <a16:rowId xmlns:a16="http://schemas.microsoft.com/office/drawing/2014/main" val="3107096719"/>
                  </a:ext>
                </a:extLst>
              </a:tr>
            </a:tbl>
          </a:graphicData>
        </a:graphic>
      </p:graphicFrame>
      <p:graphicFrame>
        <p:nvGraphicFramePr>
          <p:cNvPr id="3" name="Table 2">
            <a:extLst>
              <a:ext uri="{FF2B5EF4-FFF2-40B4-BE49-F238E27FC236}">
                <a16:creationId xmlns:a16="http://schemas.microsoft.com/office/drawing/2014/main" id="{4231AAB5-B60E-EE1D-A8AC-4AA04E591B01}"/>
              </a:ext>
            </a:extLst>
          </p:cNvPr>
          <p:cNvGraphicFramePr>
            <a:graphicFrameLocks noGrp="1"/>
          </p:cNvGraphicFramePr>
          <p:nvPr>
            <p:extLst>
              <p:ext uri="{D42A27DB-BD31-4B8C-83A1-F6EECF244321}">
                <p14:modId xmlns:p14="http://schemas.microsoft.com/office/powerpoint/2010/main" val="1890042992"/>
              </p:ext>
            </p:extLst>
          </p:nvPr>
        </p:nvGraphicFramePr>
        <p:xfrm>
          <a:off x="327022" y="2206312"/>
          <a:ext cx="11537950" cy="2693733"/>
        </p:xfrm>
        <a:graphic>
          <a:graphicData uri="http://schemas.openxmlformats.org/drawingml/2006/table">
            <a:tbl>
              <a:tblPr firstRow="1" bandRow="1">
                <a:tableStyleId>{2D5ABB26-0587-4C30-8999-92F81FD0307C}</a:tableStyleId>
              </a:tblPr>
              <a:tblGrid>
                <a:gridCol w="7648578">
                  <a:extLst>
                    <a:ext uri="{9D8B030D-6E8A-4147-A177-3AD203B41FA5}">
                      <a16:colId xmlns:a16="http://schemas.microsoft.com/office/drawing/2014/main" val="992256926"/>
                    </a:ext>
                  </a:extLst>
                </a:gridCol>
                <a:gridCol w="3889372">
                  <a:extLst>
                    <a:ext uri="{9D8B030D-6E8A-4147-A177-3AD203B41FA5}">
                      <a16:colId xmlns:a16="http://schemas.microsoft.com/office/drawing/2014/main" val="1839328866"/>
                    </a:ext>
                  </a:extLst>
                </a:gridCol>
              </a:tblGrid>
              <a:tr h="389094">
                <a:tc>
                  <a:txBody>
                    <a:bodyPr/>
                    <a:lstStyle/>
                    <a:p>
                      <a:r>
                        <a:rPr lang="en-US" sz="1600" dirty="0">
                          <a:solidFill>
                            <a:srgbClr val="295C63"/>
                          </a:solidFill>
                          <a:latin typeface="Century Gothic" panose="020B0502020202020204" pitchFamily="34" charset="0"/>
                        </a:rPr>
                        <a:t>ACTIVITIES</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C4D9D7"/>
                    </a:solidFill>
                  </a:tcPr>
                </a:tc>
                <a:tc>
                  <a:txBody>
                    <a:bodyPr/>
                    <a:lstStyle/>
                    <a:p>
                      <a:r>
                        <a:rPr lang="en-US" sz="1600" dirty="0">
                          <a:solidFill>
                            <a:srgbClr val="295C63"/>
                          </a:solidFill>
                          <a:latin typeface="Century Gothic" panose="020B0502020202020204" pitchFamily="34" charset="0"/>
                        </a:rPr>
                        <a:t>DATE</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C4D9D7"/>
                    </a:solidFill>
                  </a:tcPr>
                </a:tc>
                <a:extLst>
                  <a:ext uri="{0D108BD9-81ED-4DB2-BD59-A6C34878D82A}">
                    <a16:rowId xmlns:a16="http://schemas.microsoft.com/office/drawing/2014/main" val="456670897"/>
                  </a:ext>
                </a:extLst>
              </a:tr>
              <a:tr h="768213">
                <a:tc>
                  <a:txBody>
                    <a:bodyPr/>
                    <a:lstStyle/>
                    <a:p>
                      <a:r>
                        <a:rPr lang="en-US" sz="2400" dirty="0">
                          <a:solidFill>
                            <a:srgbClr val="295C63"/>
                          </a:solidFill>
                          <a:latin typeface="Century Gothic" panose="020B0502020202020204" pitchFamily="34" charset="0"/>
                        </a:rPr>
                        <a:t>Sprint 1</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0" indent="0">
                        <a:lnSpc>
                          <a:spcPct val="100000"/>
                        </a:lnSpc>
                        <a:spcAft>
                          <a:spcPts val="600"/>
                        </a:spcAft>
                        <a:buClr>
                          <a:srgbClr val="295C63"/>
                        </a:buClr>
                        <a:buSzPct val="125000"/>
                        <a:buFontTx/>
                        <a:buNone/>
                      </a:pPr>
                      <a:r>
                        <a:rPr lang="en-US" sz="1800" dirty="0">
                          <a:latin typeface="Century Gothic" panose="020B0502020202020204" pitchFamily="34" charset="0"/>
                        </a:rPr>
                        <a:t>July 15 - July 28</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574106112"/>
                  </a:ext>
                </a:extLst>
              </a:tr>
              <a:tr h="768213">
                <a:tc>
                  <a:txBody>
                    <a:bodyPr/>
                    <a:lstStyle/>
                    <a:p>
                      <a:r>
                        <a:rPr lang="en-US" sz="2400" dirty="0">
                          <a:solidFill>
                            <a:srgbClr val="295C63"/>
                          </a:solidFill>
                          <a:latin typeface="Century Gothic" panose="020B0502020202020204" pitchFamily="34" charset="0"/>
                        </a:rPr>
                        <a:t>Sprint 2</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0" indent="0">
                        <a:lnSpc>
                          <a:spcPct val="100000"/>
                        </a:lnSpc>
                        <a:spcAft>
                          <a:spcPts val="600"/>
                        </a:spcAft>
                        <a:buClr>
                          <a:srgbClr val="295C63"/>
                        </a:buClr>
                        <a:buSzPct val="125000"/>
                        <a:buFontTx/>
                        <a:buNone/>
                      </a:pPr>
                      <a:r>
                        <a:rPr lang="en-US" sz="1800" dirty="0">
                          <a:latin typeface="Century Gothic" panose="020B0502020202020204" pitchFamily="34" charset="0"/>
                        </a:rPr>
                        <a:t>July 29 - August 11</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302586858"/>
                  </a:ext>
                </a:extLst>
              </a:tr>
              <a:tr h="768213">
                <a:tc>
                  <a:txBody>
                    <a:bodyPr/>
                    <a:lstStyle/>
                    <a:p>
                      <a:r>
                        <a:rPr lang="en-US" sz="2400" dirty="0">
                          <a:solidFill>
                            <a:srgbClr val="295C63"/>
                          </a:solidFill>
                          <a:latin typeface="Century Gothic" panose="020B0502020202020204" pitchFamily="34" charset="0"/>
                        </a:rPr>
                        <a:t>Sprint 3</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0" indent="0">
                        <a:lnSpc>
                          <a:spcPct val="100000"/>
                        </a:lnSpc>
                        <a:spcAft>
                          <a:spcPts val="600"/>
                        </a:spcAft>
                        <a:buClr>
                          <a:srgbClr val="295C63"/>
                        </a:buClr>
                        <a:buSzPct val="125000"/>
                        <a:buFontTx/>
                        <a:buNone/>
                      </a:pPr>
                      <a:r>
                        <a:rPr lang="en-US" sz="1800" dirty="0">
                          <a:latin typeface="Century Gothic" panose="020B0502020202020204" pitchFamily="34" charset="0"/>
                        </a:rPr>
                        <a:t>August 12 - August 25</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4210253927"/>
                  </a:ext>
                </a:extLst>
              </a:tr>
            </a:tbl>
          </a:graphicData>
        </a:graphic>
      </p:graphicFrame>
      <p:graphicFrame>
        <p:nvGraphicFramePr>
          <p:cNvPr id="5" name="Table 4">
            <a:extLst>
              <a:ext uri="{FF2B5EF4-FFF2-40B4-BE49-F238E27FC236}">
                <a16:creationId xmlns:a16="http://schemas.microsoft.com/office/drawing/2014/main" id="{4C60A242-8DB7-CAF9-E1C5-1035B75D6AE1}"/>
              </a:ext>
            </a:extLst>
          </p:cNvPr>
          <p:cNvGraphicFramePr>
            <a:graphicFrameLocks noGrp="1"/>
          </p:cNvGraphicFramePr>
          <p:nvPr>
            <p:extLst>
              <p:ext uri="{D42A27DB-BD31-4B8C-83A1-F6EECF244321}">
                <p14:modId xmlns:p14="http://schemas.microsoft.com/office/powerpoint/2010/main" val="4122554828"/>
              </p:ext>
            </p:extLst>
          </p:nvPr>
        </p:nvGraphicFramePr>
        <p:xfrm>
          <a:off x="327023" y="1672353"/>
          <a:ext cx="11537950" cy="444500"/>
        </p:xfrm>
        <a:graphic>
          <a:graphicData uri="http://schemas.openxmlformats.org/drawingml/2006/table">
            <a:tbl>
              <a:tblPr>
                <a:tableStyleId>{5C22544A-7EE6-4342-B048-85BDC9FD1C3A}</a:tableStyleId>
              </a:tblPr>
              <a:tblGrid>
                <a:gridCol w="1450977">
                  <a:extLst>
                    <a:ext uri="{9D8B030D-6E8A-4147-A177-3AD203B41FA5}">
                      <a16:colId xmlns:a16="http://schemas.microsoft.com/office/drawing/2014/main" val="1349448189"/>
                    </a:ext>
                  </a:extLst>
                </a:gridCol>
                <a:gridCol w="10086973">
                  <a:extLst>
                    <a:ext uri="{9D8B030D-6E8A-4147-A177-3AD203B41FA5}">
                      <a16:colId xmlns:a16="http://schemas.microsoft.com/office/drawing/2014/main" val="2319556220"/>
                    </a:ext>
                  </a:extLst>
                </a:gridCol>
              </a:tblGrid>
              <a:tr h="444500">
                <a:tc>
                  <a:txBody>
                    <a:bodyPr/>
                    <a:lstStyle/>
                    <a:p>
                      <a:pPr algn="l" fontAlgn="ctr"/>
                      <a:r>
                        <a:rPr lang="en-US" sz="2000" u="none" strike="noStrike" dirty="0">
                          <a:solidFill>
                            <a:schemeClr val="bg1"/>
                          </a:solidFill>
                          <a:effectLst/>
                          <a:latin typeface="Century Gothic" panose="020B0502020202020204" pitchFamily="34" charset="0"/>
                        </a:rPr>
                        <a:t>Timeline</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a:txBody>
                    <a:bodyPr/>
                    <a:lstStyle/>
                    <a:p>
                      <a:pPr algn="l" fontAlgn="ctr"/>
                      <a:r>
                        <a:rPr lang="en-US" sz="1400" u="none" strike="noStrike" dirty="0">
                          <a:solidFill>
                            <a:schemeClr val="bg1"/>
                          </a:solidFill>
                          <a:effectLst/>
                          <a:latin typeface="Century Gothic" panose="020B0502020202020204" pitchFamily="34" charset="0"/>
                        </a:rPr>
                        <a:t>Timeline for testing activities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bl>
          </a:graphicData>
        </a:graphic>
      </p:graphicFrame>
      <p:grpSp>
        <p:nvGrpSpPr>
          <p:cNvPr id="13" name="Group 12">
            <a:extLst>
              <a:ext uri="{FF2B5EF4-FFF2-40B4-BE49-F238E27FC236}">
                <a16:creationId xmlns:a16="http://schemas.microsoft.com/office/drawing/2014/main" id="{FFE66FAB-E38F-46D4-A494-6477BE991E6A}"/>
              </a:ext>
            </a:extLst>
          </p:cNvPr>
          <p:cNvGrpSpPr/>
          <p:nvPr/>
        </p:nvGrpSpPr>
        <p:grpSpPr>
          <a:xfrm>
            <a:off x="9808076" y="58638"/>
            <a:ext cx="2383917" cy="2383917"/>
            <a:chOff x="10345030" y="212570"/>
            <a:chExt cx="1792487" cy="1792487"/>
          </a:xfrm>
        </p:grpSpPr>
        <p:sp>
          <p:nvSpPr>
            <p:cNvPr id="8" name="Rounded Rectangle 7">
              <a:extLst>
                <a:ext uri="{FF2B5EF4-FFF2-40B4-BE49-F238E27FC236}">
                  <a16:creationId xmlns:a16="http://schemas.microsoft.com/office/drawing/2014/main" id="{5441EF69-0D7C-7FFF-448C-2A70DAE7D523}"/>
                </a:ext>
              </a:extLst>
            </p:cNvPr>
            <p:cNvSpPr/>
            <p:nvPr/>
          </p:nvSpPr>
          <p:spPr>
            <a:xfrm>
              <a:off x="10384200" y="248357"/>
              <a:ext cx="1660548" cy="1657927"/>
            </a:xfrm>
            <a:prstGeom prst="roundRect">
              <a:avLst>
                <a:gd name="adj" fmla="val 10491"/>
              </a:avLst>
            </a:prstGeom>
            <a:gradFill flip="none" rotWithShape="1">
              <a:gsLst>
                <a:gs pos="0">
                  <a:srgbClr val="295C63"/>
                </a:gs>
                <a:gs pos="100000">
                  <a:srgbClr val="8AAEB1"/>
                </a:gs>
              </a:gsLst>
              <a:path path="circle">
                <a:fillToRect l="50000" t="50000" r="50000" b="50000"/>
              </a:path>
              <a:tileRect/>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Monthly calendar with solid fill">
              <a:extLst>
                <a:ext uri="{FF2B5EF4-FFF2-40B4-BE49-F238E27FC236}">
                  <a16:creationId xmlns:a16="http://schemas.microsoft.com/office/drawing/2014/main" id="{FE35624F-DBEE-B290-DC72-91F0F04EF6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5030" y="212570"/>
              <a:ext cx="1792487" cy="1792487"/>
            </a:xfrm>
            <a:prstGeom prst="rect">
              <a:avLst/>
            </a:prstGeom>
          </p:spPr>
        </p:pic>
      </p:grpSp>
    </p:spTree>
    <p:extLst>
      <p:ext uri="{BB962C8B-B14F-4D97-AF65-F5344CB8AC3E}">
        <p14:creationId xmlns:p14="http://schemas.microsoft.com/office/powerpoint/2010/main" val="381262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nvGraphicFramePr>
        <p:xfrm>
          <a:off x="327023" y="1056251"/>
          <a:ext cx="11537950" cy="543949"/>
        </p:xfrm>
        <a:graphic>
          <a:graphicData uri="http://schemas.openxmlformats.org/drawingml/2006/table">
            <a:tbl>
              <a:tblPr>
                <a:tableStyleId>{5C22544A-7EE6-4342-B048-85BDC9FD1C3A}</a:tableStyleId>
              </a:tblPr>
              <a:tblGrid>
                <a:gridCol w="11537950">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Schedule</a:t>
                      </a:r>
                    </a:p>
                  </a:txBody>
                  <a:tcPr marL="182880" marR="9525" marT="9525" marB="0" anchor="ctr">
                    <a:solidFill>
                      <a:srgbClr val="295C63"/>
                    </a:solidFill>
                  </a:tcPr>
                </a:tc>
                <a:extLst>
                  <a:ext uri="{0D108BD9-81ED-4DB2-BD59-A6C34878D82A}">
                    <a16:rowId xmlns:a16="http://schemas.microsoft.com/office/drawing/2014/main" val="3107096719"/>
                  </a:ext>
                </a:extLst>
              </a:tr>
            </a:tbl>
          </a:graphicData>
        </a:graphic>
      </p:graphicFrame>
      <p:graphicFrame>
        <p:nvGraphicFramePr>
          <p:cNvPr id="3" name="Table 2">
            <a:extLst>
              <a:ext uri="{FF2B5EF4-FFF2-40B4-BE49-F238E27FC236}">
                <a16:creationId xmlns:a16="http://schemas.microsoft.com/office/drawing/2014/main" id="{4231AAB5-B60E-EE1D-A8AC-4AA04E591B01}"/>
              </a:ext>
            </a:extLst>
          </p:cNvPr>
          <p:cNvGraphicFramePr>
            <a:graphicFrameLocks noGrp="1"/>
          </p:cNvGraphicFramePr>
          <p:nvPr>
            <p:extLst>
              <p:ext uri="{D42A27DB-BD31-4B8C-83A1-F6EECF244321}">
                <p14:modId xmlns:p14="http://schemas.microsoft.com/office/powerpoint/2010/main" val="3137264640"/>
              </p:ext>
            </p:extLst>
          </p:nvPr>
        </p:nvGraphicFramePr>
        <p:xfrm>
          <a:off x="327022" y="2206312"/>
          <a:ext cx="11537950" cy="2693733"/>
        </p:xfrm>
        <a:graphic>
          <a:graphicData uri="http://schemas.openxmlformats.org/drawingml/2006/table">
            <a:tbl>
              <a:tblPr firstRow="1" bandRow="1">
                <a:tableStyleId>{2D5ABB26-0587-4C30-8999-92F81FD0307C}</a:tableStyleId>
              </a:tblPr>
              <a:tblGrid>
                <a:gridCol w="7648578">
                  <a:extLst>
                    <a:ext uri="{9D8B030D-6E8A-4147-A177-3AD203B41FA5}">
                      <a16:colId xmlns:a16="http://schemas.microsoft.com/office/drawing/2014/main" val="992256926"/>
                    </a:ext>
                  </a:extLst>
                </a:gridCol>
                <a:gridCol w="3889372">
                  <a:extLst>
                    <a:ext uri="{9D8B030D-6E8A-4147-A177-3AD203B41FA5}">
                      <a16:colId xmlns:a16="http://schemas.microsoft.com/office/drawing/2014/main" val="1839328866"/>
                    </a:ext>
                  </a:extLst>
                </a:gridCol>
              </a:tblGrid>
              <a:tr h="389094">
                <a:tc>
                  <a:txBody>
                    <a:bodyPr/>
                    <a:lstStyle/>
                    <a:p>
                      <a:r>
                        <a:rPr lang="en-US" sz="1600" dirty="0">
                          <a:solidFill>
                            <a:srgbClr val="295C63"/>
                          </a:solidFill>
                          <a:latin typeface="Century Gothic" panose="020B0502020202020204" pitchFamily="34" charset="0"/>
                        </a:rPr>
                        <a:t>KEY MILESTONE</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C4D9D7"/>
                    </a:solidFill>
                  </a:tcPr>
                </a:tc>
                <a:tc>
                  <a:txBody>
                    <a:bodyPr/>
                    <a:lstStyle/>
                    <a:p>
                      <a:r>
                        <a:rPr lang="en-US" sz="1600" dirty="0">
                          <a:solidFill>
                            <a:srgbClr val="295C63"/>
                          </a:solidFill>
                          <a:latin typeface="Century Gothic" panose="020B0502020202020204" pitchFamily="34" charset="0"/>
                        </a:rPr>
                        <a:t>DATE</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C4D9D7"/>
                    </a:solidFill>
                  </a:tcPr>
                </a:tc>
                <a:extLst>
                  <a:ext uri="{0D108BD9-81ED-4DB2-BD59-A6C34878D82A}">
                    <a16:rowId xmlns:a16="http://schemas.microsoft.com/office/drawing/2014/main" val="456670897"/>
                  </a:ext>
                </a:extLst>
              </a:tr>
              <a:tr h="768213">
                <a:tc>
                  <a:txBody>
                    <a:bodyPr/>
                    <a:lstStyle/>
                    <a:p>
                      <a:r>
                        <a:rPr lang="en-US" sz="2400" dirty="0">
                          <a:solidFill>
                            <a:srgbClr val="295C63"/>
                          </a:solidFill>
                          <a:latin typeface="Century Gothic" panose="020B0502020202020204" pitchFamily="34" charset="0"/>
                        </a:rPr>
                        <a:t>Sprint planning</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0" indent="0">
                        <a:lnSpc>
                          <a:spcPct val="100000"/>
                        </a:lnSpc>
                        <a:spcAft>
                          <a:spcPts val="600"/>
                        </a:spcAft>
                        <a:buClr>
                          <a:srgbClr val="295C63"/>
                        </a:buClr>
                        <a:buSzPct val="125000"/>
                        <a:buFontTx/>
                        <a:buNone/>
                      </a:pPr>
                      <a:r>
                        <a:rPr lang="en-US" sz="1800" dirty="0">
                          <a:latin typeface="Century Gothic" panose="020B0502020202020204" pitchFamily="34" charset="0"/>
                        </a:rPr>
                        <a:t>July 15</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574106112"/>
                  </a:ext>
                </a:extLst>
              </a:tr>
              <a:tr h="768213">
                <a:tc>
                  <a:txBody>
                    <a:bodyPr/>
                    <a:lstStyle/>
                    <a:p>
                      <a:r>
                        <a:rPr lang="en-US" sz="2400" dirty="0">
                          <a:solidFill>
                            <a:srgbClr val="295C63"/>
                          </a:solidFill>
                          <a:latin typeface="Century Gothic" panose="020B0502020202020204" pitchFamily="34" charset="0"/>
                        </a:rPr>
                        <a:t>First sprint review</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0" indent="0">
                        <a:lnSpc>
                          <a:spcPct val="100000"/>
                        </a:lnSpc>
                        <a:spcAft>
                          <a:spcPts val="600"/>
                        </a:spcAft>
                        <a:buClr>
                          <a:srgbClr val="295C63"/>
                        </a:buClr>
                        <a:buSzPct val="125000"/>
                        <a:buFontTx/>
                        <a:buNone/>
                      </a:pPr>
                      <a:r>
                        <a:rPr lang="en-US" sz="1800" dirty="0">
                          <a:latin typeface="Century Gothic" panose="020B0502020202020204" pitchFamily="34" charset="0"/>
                        </a:rPr>
                        <a:t>July 28</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302586858"/>
                  </a:ext>
                </a:extLst>
              </a:tr>
              <a:tr h="768213">
                <a:tc>
                  <a:txBody>
                    <a:bodyPr/>
                    <a:lstStyle/>
                    <a:p>
                      <a:r>
                        <a:rPr lang="en-US" sz="2400" dirty="0">
                          <a:solidFill>
                            <a:srgbClr val="295C63"/>
                          </a:solidFill>
                          <a:latin typeface="Century Gothic" panose="020B0502020202020204" pitchFamily="34" charset="0"/>
                        </a:rPr>
                        <a:t>Final UAT</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0" indent="0">
                        <a:lnSpc>
                          <a:spcPct val="100000"/>
                        </a:lnSpc>
                        <a:spcAft>
                          <a:spcPts val="600"/>
                        </a:spcAft>
                        <a:buClr>
                          <a:srgbClr val="295C63"/>
                        </a:buClr>
                        <a:buSzPct val="125000"/>
                        <a:buFontTx/>
                        <a:buNone/>
                      </a:pPr>
                      <a:r>
                        <a:rPr lang="en-US" sz="1800" dirty="0">
                          <a:latin typeface="Century Gothic" panose="020B0502020202020204" pitchFamily="34" charset="0"/>
                        </a:rPr>
                        <a:t>August 25</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4210253927"/>
                  </a:ext>
                </a:extLst>
              </a:tr>
            </a:tbl>
          </a:graphicData>
        </a:graphic>
      </p:graphicFrame>
      <p:graphicFrame>
        <p:nvGraphicFramePr>
          <p:cNvPr id="5" name="Table 4">
            <a:extLst>
              <a:ext uri="{FF2B5EF4-FFF2-40B4-BE49-F238E27FC236}">
                <a16:creationId xmlns:a16="http://schemas.microsoft.com/office/drawing/2014/main" id="{4C60A242-8DB7-CAF9-E1C5-1035B75D6AE1}"/>
              </a:ext>
            </a:extLst>
          </p:cNvPr>
          <p:cNvGraphicFramePr>
            <a:graphicFrameLocks noGrp="1"/>
          </p:cNvGraphicFramePr>
          <p:nvPr>
            <p:extLst>
              <p:ext uri="{D42A27DB-BD31-4B8C-83A1-F6EECF244321}">
                <p14:modId xmlns:p14="http://schemas.microsoft.com/office/powerpoint/2010/main" val="3410018305"/>
              </p:ext>
            </p:extLst>
          </p:nvPr>
        </p:nvGraphicFramePr>
        <p:xfrm>
          <a:off x="327023" y="1672353"/>
          <a:ext cx="11537950" cy="444500"/>
        </p:xfrm>
        <a:graphic>
          <a:graphicData uri="http://schemas.openxmlformats.org/drawingml/2006/table">
            <a:tbl>
              <a:tblPr>
                <a:tableStyleId>{5C22544A-7EE6-4342-B048-85BDC9FD1C3A}</a:tableStyleId>
              </a:tblPr>
              <a:tblGrid>
                <a:gridCol w="1730377">
                  <a:extLst>
                    <a:ext uri="{9D8B030D-6E8A-4147-A177-3AD203B41FA5}">
                      <a16:colId xmlns:a16="http://schemas.microsoft.com/office/drawing/2014/main" val="1349448189"/>
                    </a:ext>
                  </a:extLst>
                </a:gridCol>
                <a:gridCol w="9807573">
                  <a:extLst>
                    <a:ext uri="{9D8B030D-6E8A-4147-A177-3AD203B41FA5}">
                      <a16:colId xmlns:a16="http://schemas.microsoft.com/office/drawing/2014/main" val="2319556220"/>
                    </a:ext>
                  </a:extLst>
                </a:gridCol>
              </a:tblGrid>
              <a:tr h="444500">
                <a:tc>
                  <a:txBody>
                    <a:bodyPr/>
                    <a:lstStyle/>
                    <a:p>
                      <a:pPr algn="l" fontAlgn="ctr"/>
                      <a:r>
                        <a:rPr lang="en-US" sz="2000" u="none" strike="noStrike" dirty="0">
                          <a:solidFill>
                            <a:schemeClr val="bg1"/>
                          </a:solidFill>
                          <a:effectLst/>
                          <a:latin typeface="Century Gothic" panose="020B0502020202020204" pitchFamily="34" charset="0"/>
                        </a:rPr>
                        <a:t>Milestones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a:txBody>
                    <a:bodyPr/>
                    <a:lstStyle/>
                    <a:p>
                      <a:pPr algn="l" fontAlgn="ctr"/>
                      <a:r>
                        <a:rPr lang="en-US" sz="1400" u="none" strike="noStrike" dirty="0">
                          <a:solidFill>
                            <a:schemeClr val="bg1"/>
                          </a:solidFill>
                          <a:effectLst/>
                          <a:latin typeface="Century Gothic" panose="020B0502020202020204" pitchFamily="34" charset="0"/>
                        </a:rPr>
                        <a:t>Key milestones and deadlines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bl>
          </a:graphicData>
        </a:graphic>
      </p:graphicFrame>
    </p:spTree>
    <p:extLst>
      <p:ext uri="{BB962C8B-B14F-4D97-AF65-F5344CB8AC3E}">
        <p14:creationId xmlns:p14="http://schemas.microsoft.com/office/powerpoint/2010/main" val="3742664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extLst>
              <p:ext uri="{D42A27DB-BD31-4B8C-83A1-F6EECF244321}">
                <p14:modId xmlns:p14="http://schemas.microsoft.com/office/powerpoint/2010/main" val="3660734513"/>
              </p:ext>
            </p:extLst>
          </p:nvPr>
        </p:nvGraphicFramePr>
        <p:xfrm>
          <a:off x="327023" y="1056251"/>
          <a:ext cx="11537950" cy="543949"/>
        </p:xfrm>
        <a:graphic>
          <a:graphicData uri="http://schemas.openxmlformats.org/drawingml/2006/table">
            <a:tbl>
              <a:tblPr>
                <a:tableStyleId>{5C22544A-7EE6-4342-B048-85BDC9FD1C3A}</a:tableStyleId>
              </a:tblPr>
              <a:tblGrid>
                <a:gridCol w="11537950">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Risks and Mitigation</a:t>
                      </a:r>
                    </a:p>
                  </a:txBody>
                  <a:tcPr marL="182880" marR="9525" marT="9525" marB="0" anchor="ctr">
                    <a:solidFill>
                      <a:srgbClr val="295C63"/>
                    </a:solidFill>
                  </a:tcPr>
                </a:tc>
                <a:extLst>
                  <a:ext uri="{0D108BD9-81ED-4DB2-BD59-A6C34878D82A}">
                    <a16:rowId xmlns:a16="http://schemas.microsoft.com/office/drawing/2014/main" val="3107096719"/>
                  </a:ext>
                </a:extLst>
              </a:tr>
            </a:tbl>
          </a:graphicData>
        </a:graphic>
      </p:graphicFrame>
      <p:graphicFrame>
        <p:nvGraphicFramePr>
          <p:cNvPr id="3" name="Table 2">
            <a:extLst>
              <a:ext uri="{FF2B5EF4-FFF2-40B4-BE49-F238E27FC236}">
                <a16:creationId xmlns:a16="http://schemas.microsoft.com/office/drawing/2014/main" id="{4231AAB5-B60E-EE1D-A8AC-4AA04E591B01}"/>
              </a:ext>
            </a:extLst>
          </p:cNvPr>
          <p:cNvGraphicFramePr>
            <a:graphicFrameLocks noGrp="1"/>
          </p:cNvGraphicFramePr>
          <p:nvPr>
            <p:extLst>
              <p:ext uri="{D42A27DB-BD31-4B8C-83A1-F6EECF244321}">
                <p14:modId xmlns:p14="http://schemas.microsoft.com/office/powerpoint/2010/main" val="494495441"/>
              </p:ext>
            </p:extLst>
          </p:nvPr>
        </p:nvGraphicFramePr>
        <p:xfrm>
          <a:off x="327022" y="1698312"/>
          <a:ext cx="11537950" cy="2693733"/>
        </p:xfrm>
        <a:graphic>
          <a:graphicData uri="http://schemas.openxmlformats.org/drawingml/2006/table">
            <a:tbl>
              <a:tblPr firstRow="1" bandRow="1">
                <a:tableStyleId>{2D5ABB26-0587-4C30-8999-92F81FD0307C}</a:tableStyleId>
              </a:tblPr>
              <a:tblGrid>
                <a:gridCol w="5756278">
                  <a:extLst>
                    <a:ext uri="{9D8B030D-6E8A-4147-A177-3AD203B41FA5}">
                      <a16:colId xmlns:a16="http://schemas.microsoft.com/office/drawing/2014/main" val="992256926"/>
                    </a:ext>
                  </a:extLst>
                </a:gridCol>
                <a:gridCol w="5781672">
                  <a:extLst>
                    <a:ext uri="{9D8B030D-6E8A-4147-A177-3AD203B41FA5}">
                      <a16:colId xmlns:a16="http://schemas.microsoft.com/office/drawing/2014/main" val="1839328866"/>
                    </a:ext>
                  </a:extLst>
                </a:gridCol>
              </a:tblGrid>
              <a:tr h="389094">
                <a:tc>
                  <a:txBody>
                    <a:bodyPr/>
                    <a:lstStyle/>
                    <a:p>
                      <a:r>
                        <a:rPr lang="en-US" sz="1600" dirty="0">
                          <a:solidFill>
                            <a:srgbClr val="295C63"/>
                          </a:solidFill>
                          <a:latin typeface="Century Gothic" panose="020B0502020202020204" pitchFamily="34" charset="0"/>
                        </a:rPr>
                        <a:t>POTENTIAL RISKS</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C4D9D7"/>
                    </a:solidFill>
                  </a:tcPr>
                </a:tc>
                <a:tc>
                  <a:txBody>
                    <a:bodyPr/>
                    <a:lstStyle/>
                    <a:p>
                      <a:r>
                        <a:rPr lang="en-US" sz="1600" dirty="0">
                          <a:solidFill>
                            <a:srgbClr val="295C63"/>
                          </a:solidFill>
                          <a:latin typeface="Century Gothic" panose="020B0502020202020204" pitchFamily="34" charset="0"/>
                        </a:rPr>
                        <a:t>MITIGATION STRATEGIES</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C4D9D7"/>
                    </a:solidFill>
                  </a:tcPr>
                </a:tc>
                <a:extLst>
                  <a:ext uri="{0D108BD9-81ED-4DB2-BD59-A6C34878D82A}">
                    <a16:rowId xmlns:a16="http://schemas.microsoft.com/office/drawing/2014/main" val="456670897"/>
                  </a:ext>
                </a:extLst>
              </a:tr>
              <a:tr h="768213">
                <a:tc>
                  <a:txBody>
                    <a:bodyPr/>
                    <a:lstStyle/>
                    <a:p>
                      <a:r>
                        <a:rPr lang="en-US" sz="1800" dirty="0">
                          <a:solidFill>
                            <a:srgbClr val="295C63"/>
                          </a:solidFill>
                          <a:latin typeface="Century Gothic" panose="020B0502020202020204" pitchFamily="34" charset="0"/>
                        </a:rPr>
                        <a:t>Delays in test environment setup</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ECF7F7"/>
                    </a:solidFill>
                  </a:tcPr>
                </a:tc>
                <a:tc>
                  <a:txBody>
                    <a:bodyPr/>
                    <a:lstStyle/>
                    <a:p>
                      <a:pPr marL="0" indent="0">
                        <a:lnSpc>
                          <a:spcPct val="100000"/>
                        </a:lnSpc>
                        <a:spcAft>
                          <a:spcPts val="600"/>
                        </a:spcAft>
                        <a:buClr>
                          <a:srgbClr val="295C63"/>
                        </a:buClr>
                        <a:buSzPct val="125000"/>
                        <a:buFontTx/>
                        <a:buNone/>
                      </a:pPr>
                      <a:r>
                        <a:rPr lang="en-US" sz="1800" dirty="0">
                          <a:latin typeface="Century Gothic" panose="020B0502020202020204" pitchFamily="34" charset="0"/>
                        </a:rPr>
                        <a:t>Set up and validate the test environment</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574106112"/>
                  </a:ext>
                </a:extLst>
              </a:tr>
              <a:tr h="768213">
                <a:tc>
                  <a:txBody>
                    <a:bodyPr/>
                    <a:lstStyle/>
                    <a:p>
                      <a:r>
                        <a:rPr lang="en-US" sz="1800" dirty="0">
                          <a:solidFill>
                            <a:srgbClr val="295C63"/>
                          </a:solidFill>
                          <a:latin typeface="Century Gothic" panose="020B0502020202020204" pitchFamily="34" charset="0"/>
                        </a:rPr>
                        <a:t>Unavailability of test data</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ECF7F7"/>
                    </a:solidFill>
                  </a:tcPr>
                </a:tc>
                <a:tc>
                  <a:txBody>
                    <a:bodyPr/>
                    <a:lstStyle/>
                    <a:p>
                      <a:pPr marL="0" indent="0">
                        <a:lnSpc>
                          <a:spcPct val="100000"/>
                        </a:lnSpc>
                        <a:spcAft>
                          <a:spcPts val="600"/>
                        </a:spcAft>
                        <a:buClr>
                          <a:srgbClr val="295C63"/>
                        </a:buClr>
                        <a:buSzPct val="125000"/>
                        <a:buFontTx/>
                        <a:buNone/>
                      </a:pPr>
                      <a:r>
                        <a:rPr lang="en-US" sz="1800" dirty="0">
                          <a:latin typeface="Century Gothic" panose="020B0502020202020204" pitchFamily="34" charset="0"/>
                        </a:rPr>
                        <a:t>Ensure data availability before testing begins</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302586858"/>
                  </a:ext>
                </a:extLst>
              </a:tr>
              <a:tr h="768213">
                <a:tc>
                  <a:txBody>
                    <a:bodyPr/>
                    <a:lstStyle/>
                    <a:p>
                      <a:r>
                        <a:rPr lang="en-US" sz="1800" dirty="0">
                          <a:solidFill>
                            <a:srgbClr val="295C63"/>
                          </a:solidFill>
                          <a:latin typeface="Century Gothic" panose="020B0502020202020204" pitchFamily="34" charset="0"/>
                        </a:rPr>
                        <a:t>High defect rate in critical features</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ECF7F7"/>
                    </a:solidFill>
                  </a:tcPr>
                </a:tc>
                <a:tc>
                  <a:txBody>
                    <a:bodyPr/>
                    <a:lstStyle/>
                    <a:p>
                      <a:pPr marL="0" indent="0">
                        <a:lnSpc>
                          <a:spcPct val="100000"/>
                        </a:lnSpc>
                        <a:spcAft>
                          <a:spcPts val="600"/>
                        </a:spcAft>
                        <a:buClr>
                          <a:srgbClr val="295C63"/>
                        </a:buClr>
                        <a:buSzPct val="125000"/>
                        <a:buFontTx/>
                        <a:buNone/>
                      </a:pPr>
                      <a:r>
                        <a:rPr lang="en-US" sz="1800" dirty="0">
                          <a:latin typeface="Century Gothic" panose="020B0502020202020204" pitchFamily="34" charset="0"/>
                        </a:rPr>
                        <a:t>Prioritize and address critical defects promptly</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4210253927"/>
                  </a:ext>
                </a:extLst>
              </a:tr>
            </a:tbl>
          </a:graphicData>
        </a:graphic>
      </p:graphicFrame>
    </p:spTree>
    <p:extLst>
      <p:ext uri="{BB962C8B-B14F-4D97-AF65-F5344CB8AC3E}">
        <p14:creationId xmlns:p14="http://schemas.microsoft.com/office/powerpoint/2010/main" val="143703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extLst>
              <p:ext uri="{D42A27DB-BD31-4B8C-83A1-F6EECF244321}">
                <p14:modId xmlns:p14="http://schemas.microsoft.com/office/powerpoint/2010/main" val="1325134225"/>
              </p:ext>
            </p:extLst>
          </p:nvPr>
        </p:nvGraphicFramePr>
        <p:xfrm>
          <a:off x="327022" y="1056251"/>
          <a:ext cx="11560177" cy="543949"/>
        </p:xfrm>
        <a:graphic>
          <a:graphicData uri="http://schemas.openxmlformats.org/drawingml/2006/table">
            <a:tbl>
              <a:tblPr>
                <a:tableStyleId>{5C22544A-7EE6-4342-B048-85BDC9FD1C3A}</a:tableStyleId>
              </a:tblPr>
              <a:tblGrid>
                <a:gridCol w="11560177">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Communication Plan</a:t>
                      </a: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extLst>
                  <a:ext uri="{0D108BD9-81ED-4DB2-BD59-A6C34878D82A}">
                    <a16:rowId xmlns:a16="http://schemas.microsoft.com/office/drawing/2014/main" val="3107096719"/>
                  </a:ext>
                </a:extLst>
              </a:tr>
            </a:tbl>
          </a:graphicData>
        </a:graphic>
      </p:graphicFrame>
      <p:graphicFrame>
        <p:nvGraphicFramePr>
          <p:cNvPr id="3" name="Table 2">
            <a:extLst>
              <a:ext uri="{FF2B5EF4-FFF2-40B4-BE49-F238E27FC236}">
                <a16:creationId xmlns:a16="http://schemas.microsoft.com/office/drawing/2014/main" id="{6E3A7AE0-2485-7513-6CE8-A6D85C9B7C2B}"/>
              </a:ext>
            </a:extLst>
          </p:cNvPr>
          <p:cNvGraphicFramePr>
            <a:graphicFrameLocks noGrp="1"/>
          </p:cNvGraphicFramePr>
          <p:nvPr>
            <p:extLst>
              <p:ext uri="{D42A27DB-BD31-4B8C-83A1-F6EECF244321}">
                <p14:modId xmlns:p14="http://schemas.microsoft.com/office/powerpoint/2010/main" val="4209979637"/>
              </p:ext>
            </p:extLst>
          </p:nvPr>
        </p:nvGraphicFramePr>
        <p:xfrm>
          <a:off x="315911" y="1730375"/>
          <a:ext cx="3749040" cy="4352925"/>
        </p:xfrm>
        <a:graphic>
          <a:graphicData uri="http://schemas.openxmlformats.org/drawingml/2006/table">
            <a:tbl>
              <a:tblPr>
                <a:tableStyleId>{5C22544A-7EE6-4342-B048-85BDC9FD1C3A}</a:tableStyleId>
              </a:tblPr>
              <a:tblGrid>
                <a:gridCol w="3749040">
                  <a:extLst>
                    <a:ext uri="{9D8B030D-6E8A-4147-A177-3AD203B41FA5}">
                      <a16:colId xmlns:a16="http://schemas.microsoft.com/office/drawing/2014/main" val="1349448189"/>
                    </a:ext>
                  </a:extLst>
                </a:gridCol>
              </a:tblGrid>
              <a:tr h="5048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solidFill>
                            <a:schemeClr val="bg1"/>
                          </a:solidFill>
                          <a:effectLst/>
                          <a:latin typeface="Century Gothic" panose="020B0502020202020204" pitchFamily="34" charset="0"/>
                        </a:rPr>
                        <a:t>Channels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1505025912"/>
                  </a:ext>
                </a:extLst>
              </a:tr>
              <a:tr h="3848100">
                <a:tc>
                  <a:txBody>
                    <a:bodyPr/>
                    <a:lstStyle/>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Slack for daily communication</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Email for formal updates</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Confluence for documentation</a:t>
                      </a:r>
                      <a:endParaRPr lang="en-US" sz="1800" b="0" i="0" u="none" strike="noStrike" dirty="0">
                        <a:solidFill>
                          <a:srgbClr val="000000"/>
                        </a:solidFill>
                        <a:effectLst/>
                        <a:latin typeface="Century Gothic" panose="020B0502020202020204" pitchFamily="34" charset="0"/>
                      </a:endParaRPr>
                    </a:p>
                  </a:txBody>
                  <a:tcPr marL="182880" marR="182880" marT="137160" marB="0">
                    <a:solidFill>
                      <a:schemeClr val="bg1">
                        <a:alpha val="75000"/>
                      </a:schemeClr>
                    </a:solidFill>
                  </a:tcPr>
                </a:tc>
                <a:extLst>
                  <a:ext uri="{0D108BD9-81ED-4DB2-BD59-A6C34878D82A}">
                    <a16:rowId xmlns:a16="http://schemas.microsoft.com/office/drawing/2014/main" val="3461336108"/>
                  </a:ext>
                </a:extLst>
              </a:tr>
            </a:tbl>
          </a:graphicData>
        </a:graphic>
      </p:graphicFrame>
      <p:graphicFrame>
        <p:nvGraphicFramePr>
          <p:cNvPr id="5" name="Table 4">
            <a:extLst>
              <a:ext uri="{FF2B5EF4-FFF2-40B4-BE49-F238E27FC236}">
                <a16:creationId xmlns:a16="http://schemas.microsoft.com/office/drawing/2014/main" id="{2D82E035-A2DC-AE92-B0A4-5C06B731B0D6}"/>
              </a:ext>
            </a:extLst>
          </p:cNvPr>
          <p:cNvGraphicFramePr>
            <a:graphicFrameLocks noGrp="1"/>
          </p:cNvGraphicFramePr>
          <p:nvPr>
            <p:extLst>
              <p:ext uri="{D42A27DB-BD31-4B8C-83A1-F6EECF244321}">
                <p14:modId xmlns:p14="http://schemas.microsoft.com/office/powerpoint/2010/main" val="810039917"/>
              </p:ext>
            </p:extLst>
          </p:nvPr>
        </p:nvGraphicFramePr>
        <p:xfrm>
          <a:off x="4232590" y="1730375"/>
          <a:ext cx="3749040" cy="4352925"/>
        </p:xfrm>
        <a:graphic>
          <a:graphicData uri="http://schemas.openxmlformats.org/drawingml/2006/table">
            <a:tbl>
              <a:tblPr>
                <a:tableStyleId>{5C22544A-7EE6-4342-B048-85BDC9FD1C3A}</a:tableStyleId>
              </a:tblPr>
              <a:tblGrid>
                <a:gridCol w="3749040">
                  <a:extLst>
                    <a:ext uri="{9D8B030D-6E8A-4147-A177-3AD203B41FA5}">
                      <a16:colId xmlns:a16="http://schemas.microsoft.com/office/drawing/2014/main" val="1349448189"/>
                    </a:ext>
                  </a:extLst>
                </a:gridCol>
              </a:tblGrid>
              <a:tr h="5048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solidFill>
                            <a:schemeClr val="bg1"/>
                          </a:solidFill>
                          <a:effectLst/>
                          <a:latin typeface="Century Gothic" panose="020B0502020202020204" pitchFamily="34" charset="0"/>
                        </a:rPr>
                        <a:t>Frequency</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1505025912"/>
                  </a:ext>
                </a:extLst>
              </a:tr>
              <a:tr h="3848100">
                <a:tc>
                  <a:txBody>
                    <a:bodyPr/>
                    <a:lstStyle/>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Daily stand-ups</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Weekly status reports				</a:t>
                      </a:r>
                      <a:endParaRPr lang="en-US" sz="1800" b="0" i="0" u="none" strike="noStrike" dirty="0">
                        <a:solidFill>
                          <a:srgbClr val="000000"/>
                        </a:solidFill>
                        <a:effectLst/>
                        <a:latin typeface="Century Gothic" panose="020B0502020202020204" pitchFamily="34" charset="0"/>
                      </a:endParaRPr>
                    </a:p>
                  </a:txBody>
                  <a:tcPr marL="182880" marR="182880" marT="137160" marB="0">
                    <a:solidFill>
                      <a:schemeClr val="bg1">
                        <a:alpha val="75000"/>
                      </a:schemeClr>
                    </a:solidFill>
                  </a:tcPr>
                </a:tc>
                <a:extLst>
                  <a:ext uri="{0D108BD9-81ED-4DB2-BD59-A6C34878D82A}">
                    <a16:rowId xmlns:a16="http://schemas.microsoft.com/office/drawing/2014/main" val="3461336108"/>
                  </a:ext>
                </a:extLst>
              </a:tr>
            </a:tbl>
          </a:graphicData>
        </a:graphic>
      </p:graphicFrame>
      <p:graphicFrame>
        <p:nvGraphicFramePr>
          <p:cNvPr id="7" name="Table 6">
            <a:extLst>
              <a:ext uri="{FF2B5EF4-FFF2-40B4-BE49-F238E27FC236}">
                <a16:creationId xmlns:a16="http://schemas.microsoft.com/office/drawing/2014/main" id="{E7BC001E-8FBA-01ED-77BE-D4CD9C620904}"/>
              </a:ext>
            </a:extLst>
          </p:cNvPr>
          <p:cNvGraphicFramePr>
            <a:graphicFrameLocks noGrp="1"/>
          </p:cNvGraphicFramePr>
          <p:nvPr>
            <p:extLst>
              <p:ext uri="{D42A27DB-BD31-4B8C-83A1-F6EECF244321}">
                <p14:modId xmlns:p14="http://schemas.microsoft.com/office/powerpoint/2010/main" val="1807333199"/>
              </p:ext>
            </p:extLst>
          </p:nvPr>
        </p:nvGraphicFramePr>
        <p:xfrm>
          <a:off x="8149269" y="1730374"/>
          <a:ext cx="3749040" cy="4352925"/>
        </p:xfrm>
        <a:graphic>
          <a:graphicData uri="http://schemas.openxmlformats.org/drawingml/2006/table">
            <a:tbl>
              <a:tblPr>
                <a:tableStyleId>{5C22544A-7EE6-4342-B048-85BDC9FD1C3A}</a:tableStyleId>
              </a:tblPr>
              <a:tblGrid>
                <a:gridCol w="3749040">
                  <a:extLst>
                    <a:ext uri="{9D8B030D-6E8A-4147-A177-3AD203B41FA5}">
                      <a16:colId xmlns:a16="http://schemas.microsoft.com/office/drawing/2014/main" val="1349448189"/>
                    </a:ext>
                  </a:extLst>
                </a:gridCol>
              </a:tblGrid>
              <a:tr h="5048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solidFill>
                            <a:schemeClr val="bg1"/>
                          </a:solidFill>
                          <a:effectLst/>
                          <a:latin typeface="Century Gothic" panose="020B0502020202020204" pitchFamily="34" charset="0"/>
                        </a:rPr>
                        <a:t>Stakeholders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1505025912"/>
                  </a:ext>
                </a:extLst>
              </a:tr>
              <a:tr h="3848100">
                <a:tc>
                  <a:txBody>
                    <a:bodyPr/>
                    <a:lstStyle/>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Product Owner</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Development team</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QA Team</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Project Manager				</a:t>
                      </a:r>
                      <a:endParaRPr lang="en-US" sz="1800" b="0" i="0" u="none" strike="noStrike" dirty="0">
                        <a:solidFill>
                          <a:srgbClr val="000000"/>
                        </a:solidFill>
                        <a:effectLst/>
                        <a:latin typeface="Century Gothic" panose="020B0502020202020204" pitchFamily="34" charset="0"/>
                      </a:endParaRPr>
                    </a:p>
                  </a:txBody>
                  <a:tcPr marL="182880" marR="182880" marT="137160" marB="0">
                    <a:solidFill>
                      <a:schemeClr val="bg1">
                        <a:alpha val="75000"/>
                      </a:schemeClr>
                    </a:solidFill>
                  </a:tcPr>
                </a:tc>
                <a:extLst>
                  <a:ext uri="{0D108BD9-81ED-4DB2-BD59-A6C34878D82A}">
                    <a16:rowId xmlns:a16="http://schemas.microsoft.com/office/drawing/2014/main" val="3461336108"/>
                  </a:ext>
                </a:extLst>
              </a:tr>
            </a:tbl>
          </a:graphicData>
        </a:graphic>
      </p:graphicFrame>
    </p:spTree>
    <p:extLst>
      <p:ext uri="{BB962C8B-B14F-4D97-AF65-F5344CB8AC3E}">
        <p14:creationId xmlns:p14="http://schemas.microsoft.com/office/powerpoint/2010/main" val="293257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nvGraphicFramePr>
        <p:xfrm>
          <a:off x="327023" y="1056251"/>
          <a:ext cx="11537950" cy="543949"/>
        </p:xfrm>
        <a:graphic>
          <a:graphicData uri="http://schemas.openxmlformats.org/drawingml/2006/table">
            <a:tbl>
              <a:tblPr>
                <a:tableStyleId>{5C22544A-7EE6-4342-B048-85BDC9FD1C3A}</a:tableStyleId>
              </a:tblPr>
              <a:tblGrid>
                <a:gridCol w="11537950">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Risks and Mitigation</a:t>
                      </a:r>
                    </a:p>
                  </a:txBody>
                  <a:tcPr marL="182880" marR="9525" marT="9525" marB="0" anchor="ctr">
                    <a:solidFill>
                      <a:srgbClr val="295C63"/>
                    </a:solidFill>
                  </a:tcPr>
                </a:tc>
                <a:extLst>
                  <a:ext uri="{0D108BD9-81ED-4DB2-BD59-A6C34878D82A}">
                    <a16:rowId xmlns:a16="http://schemas.microsoft.com/office/drawing/2014/main" val="3107096719"/>
                  </a:ext>
                </a:extLst>
              </a:tr>
            </a:tbl>
          </a:graphicData>
        </a:graphic>
      </p:graphicFrame>
      <p:graphicFrame>
        <p:nvGraphicFramePr>
          <p:cNvPr id="3" name="Table 2">
            <a:extLst>
              <a:ext uri="{FF2B5EF4-FFF2-40B4-BE49-F238E27FC236}">
                <a16:creationId xmlns:a16="http://schemas.microsoft.com/office/drawing/2014/main" id="{4231AAB5-B60E-EE1D-A8AC-4AA04E591B01}"/>
              </a:ext>
            </a:extLst>
          </p:cNvPr>
          <p:cNvGraphicFramePr>
            <a:graphicFrameLocks noGrp="1"/>
          </p:cNvGraphicFramePr>
          <p:nvPr>
            <p:extLst>
              <p:ext uri="{D42A27DB-BD31-4B8C-83A1-F6EECF244321}">
                <p14:modId xmlns:p14="http://schemas.microsoft.com/office/powerpoint/2010/main" val="2899760428"/>
              </p:ext>
            </p:extLst>
          </p:nvPr>
        </p:nvGraphicFramePr>
        <p:xfrm>
          <a:off x="327022" y="2206312"/>
          <a:ext cx="11537950" cy="2693733"/>
        </p:xfrm>
        <a:graphic>
          <a:graphicData uri="http://schemas.openxmlformats.org/drawingml/2006/table">
            <a:tbl>
              <a:tblPr firstRow="1" bandRow="1">
                <a:tableStyleId>{2D5ABB26-0587-4C30-8999-92F81FD0307C}</a:tableStyleId>
              </a:tblPr>
              <a:tblGrid>
                <a:gridCol w="5756278">
                  <a:extLst>
                    <a:ext uri="{9D8B030D-6E8A-4147-A177-3AD203B41FA5}">
                      <a16:colId xmlns:a16="http://schemas.microsoft.com/office/drawing/2014/main" val="992256926"/>
                    </a:ext>
                  </a:extLst>
                </a:gridCol>
                <a:gridCol w="5781672">
                  <a:extLst>
                    <a:ext uri="{9D8B030D-6E8A-4147-A177-3AD203B41FA5}">
                      <a16:colId xmlns:a16="http://schemas.microsoft.com/office/drawing/2014/main" val="1839328866"/>
                    </a:ext>
                  </a:extLst>
                </a:gridCol>
              </a:tblGrid>
              <a:tr h="389094">
                <a:tc>
                  <a:txBody>
                    <a:bodyPr/>
                    <a:lstStyle/>
                    <a:p>
                      <a:r>
                        <a:rPr lang="en-US" sz="1600" dirty="0">
                          <a:solidFill>
                            <a:srgbClr val="295C63"/>
                          </a:solidFill>
                          <a:latin typeface="Century Gothic" panose="020B0502020202020204" pitchFamily="34" charset="0"/>
                        </a:rPr>
                        <a:t>CRITERIA</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C4D9D7"/>
                    </a:solidFill>
                  </a:tcPr>
                </a:tc>
                <a:tc>
                  <a:txBody>
                    <a:bodyPr/>
                    <a:lstStyle/>
                    <a:p>
                      <a:r>
                        <a:rPr lang="en-US" sz="1600" dirty="0">
                          <a:solidFill>
                            <a:srgbClr val="295C63"/>
                          </a:solidFill>
                          <a:latin typeface="Century Gothic" panose="020B0502020202020204" pitchFamily="34" charset="0"/>
                        </a:rPr>
                        <a:t>SUCCESS METRICS</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C4D9D7"/>
                    </a:solidFill>
                  </a:tcPr>
                </a:tc>
                <a:extLst>
                  <a:ext uri="{0D108BD9-81ED-4DB2-BD59-A6C34878D82A}">
                    <a16:rowId xmlns:a16="http://schemas.microsoft.com/office/drawing/2014/main" val="456670897"/>
                  </a:ext>
                </a:extLst>
              </a:tr>
              <a:tr h="768213">
                <a:tc>
                  <a:txBody>
                    <a:bodyPr/>
                    <a:lstStyle/>
                    <a:p>
                      <a:r>
                        <a:rPr lang="en-US" sz="1800" dirty="0">
                          <a:solidFill>
                            <a:srgbClr val="295C63"/>
                          </a:solidFill>
                          <a:latin typeface="Century Gothic" panose="020B0502020202020204" pitchFamily="34" charset="0"/>
                        </a:rPr>
                        <a:t>All test cases executed with a pass rate of 95%</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ECF7F7"/>
                    </a:solidFill>
                  </a:tcPr>
                </a:tc>
                <a:tc>
                  <a:txBody>
                    <a:bodyPr/>
                    <a:lstStyle/>
                    <a:p>
                      <a:pPr marL="0" indent="0">
                        <a:lnSpc>
                          <a:spcPct val="100000"/>
                        </a:lnSpc>
                        <a:spcAft>
                          <a:spcPts val="600"/>
                        </a:spcAft>
                        <a:buClr>
                          <a:srgbClr val="295C63"/>
                        </a:buClr>
                        <a:buSzPct val="125000"/>
                        <a:buFontTx/>
                        <a:buNone/>
                      </a:pPr>
                      <a:r>
                        <a:rPr lang="en-US" sz="1800" dirty="0">
                          <a:latin typeface="Century Gothic" panose="020B0502020202020204" pitchFamily="34" charset="0"/>
                        </a:rPr>
                        <a:t>Defect density</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574106112"/>
                  </a:ext>
                </a:extLst>
              </a:tr>
              <a:tr h="768213">
                <a:tc>
                  <a:txBody>
                    <a:bodyPr/>
                    <a:lstStyle/>
                    <a:p>
                      <a:r>
                        <a:rPr lang="en-US" sz="1800" dirty="0">
                          <a:solidFill>
                            <a:srgbClr val="295C63"/>
                          </a:solidFill>
                          <a:latin typeface="Century Gothic" panose="020B0502020202020204" pitchFamily="34" charset="0"/>
                        </a:rPr>
                        <a:t>No critical defects open</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ECF7F7"/>
                    </a:solidFill>
                  </a:tcPr>
                </a:tc>
                <a:tc>
                  <a:txBody>
                    <a:bodyPr/>
                    <a:lstStyle/>
                    <a:p>
                      <a:pPr marL="0" indent="0">
                        <a:lnSpc>
                          <a:spcPct val="100000"/>
                        </a:lnSpc>
                        <a:spcAft>
                          <a:spcPts val="600"/>
                        </a:spcAft>
                        <a:buClr>
                          <a:srgbClr val="295C63"/>
                        </a:buClr>
                        <a:buSzPct val="125000"/>
                        <a:buFontTx/>
                        <a:buNone/>
                      </a:pPr>
                      <a:r>
                        <a:rPr lang="en-US" sz="1800" dirty="0">
                          <a:latin typeface="Century Gothic" panose="020B0502020202020204" pitchFamily="34" charset="0"/>
                        </a:rPr>
                        <a:t>Test coverage</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302586858"/>
                  </a:ext>
                </a:extLst>
              </a:tr>
              <a:tr h="768213">
                <a:tc>
                  <a:txBody>
                    <a:bodyPr/>
                    <a:lstStyle/>
                    <a:p>
                      <a:r>
                        <a:rPr lang="en-US" sz="1800" dirty="0">
                          <a:solidFill>
                            <a:srgbClr val="295C63"/>
                          </a:solidFill>
                          <a:latin typeface="Century Gothic" panose="020B0502020202020204" pitchFamily="34" charset="0"/>
                        </a:rPr>
                        <a:t>UAT sign-off obtained</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ECF7F7"/>
                    </a:solidFill>
                  </a:tcPr>
                </a:tc>
                <a:tc>
                  <a:txBody>
                    <a:bodyPr/>
                    <a:lstStyle/>
                    <a:p>
                      <a:pPr marL="0" indent="0">
                        <a:lnSpc>
                          <a:spcPct val="100000"/>
                        </a:lnSpc>
                        <a:spcAft>
                          <a:spcPts val="600"/>
                        </a:spcAft>
                        <a:buClr>
                          <a:srgbClr val="295C63"/>
                        </a:buClr>
                        <a:buSzPct val="125000"/>
                        <a:buFontTx/>
                        <a:buNone/>
                      </a:pPr>
                      <a:r>
                        <a:rPr lang="en-US" sz="1800" dirty="0">
                          <a:latin typeface="Century Gothic" panose="020B0502020202020204" pitchFamily="34" charset="0"/>
                        </a:rPr>
                        <a:t>User satisfaction</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4210253927"/>
                  </a:ext>
                </a:extLst>
              </a:tr>
            </a:tbl>
          </a:graphicData>
        </a:graphic>
      </p:graphicFrame>
      <p:graphicFrame>
        <p:nvGraphicFramePr>
          <p:cNvPr id="5" name="Table 4">
            <a:extLst>
              <a:ext uri="{FF2B5EF4-FFF2-40B4-BE49-F238E27FC236}">
                <a16:creationId xmlns:a16="http://schemas.microsoft.com/office/drawing/2014/main" id="{55E5B7E5-4614-770C-FA86-AF1A6E290DBC}"/>
              </a:ext>
            </a:extLst>
          </p:cNvPr>
          <p:cNvGraphicFramePr>
            <a:graphicFrameLocks noGrp="1"/>
          </p:cNvGraphicFramePr>
          <p:nvPr>
            <p:extLst>
              <p:ext uri="{D42A27DB-BD31-4B8C-83A1-F6EECF244321}">
                <p14:modId xmlns:p14="http://schemas.microsoft.com/office/powerpoint/2010/main" val="2264684622"/>
              </p:ext>
            </p:extLst>
          </p:nvPr>
        </p:nvGraphicFramePr>
        <p:xfrm>
          <a:off x="327023" y="1056251"/>
          <a:ext cx="11537950" cy="543949"/>
        </p:xfrm>
        <a:graphic>
          <a:graphicData uri="http://schemas.openxmlformats.org/drawingml/2006/table">
            <a:tbl>
              <a:tblPr>
                <a:tableStyleId>{5C22544A-7EE6-4342-B048-85BDC9FD1C3A}</a:tableStyleId>
              </a:tblPr>
              <a:tblGrid>
                <a:gridCol w="11537950">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Exit Criteria</a:t>
                      </a:r>
                    </a:p>
                  </a:txBody>
                  <a:tcPr marL="182880" marR="9525" marT="9525" marB="0" anchor="ctr">
                    <a:solidFill>
                      <a:srgbClr val="295C63"/>
                    </a:solidFill>
                  </a:tcPr>
                </a:tc>
                <a:extLst>
                  <a:ext uri="{0D108BD9-81ED-4DB2-BD59-A6C34878D82A}">
                    <a16:rowId xmlns:a16="http://schemas.microsoft.com/office/drawing/2014/main" val="3107096719"/>
                  </a:ext>
                </a:extLst>
              </a:tr>
            </a:tbl>
          </a:graphicData>
        </a:graphic>
      </p:graphicFrame>
      <p:graphicFrame>
        <p:nvGraphicFramePr>
          <p:cNvPr id="8" name="Table 7">
            <a:extLst>
              <a:ext uri="{FF2B5EF4-FFF2-40B4-BE49-F238E27FC236}">
                <a16:creationId xmlns:a16="http://schemas.microsoft.com/office/drawing/2014/main" id="{1B777075-B421-2E8D-9E38-9B8D37D58643}"/>
              </a:ext>
            </a:extLst>
          </p:cNvPr>
          <p:cNvGraphicFramePr>
            <a:graphicFrameLocks noGrp="1"/>
          </p:cNvGraphicFramePr>
          <p:nvPr>
            <p:extLst>
              <p:ext uri="{D42A27DB-BD31-4B8C-83A1-F6EECF244321}">
                <p14:modId xmlns:p14="http://schemas.microsoft.com/office/powerpoint/2010/main" val="1381654294"/>
              </p:ext>
            </p:extLst>
          </p:nvPr>
        </p:nvGraphicFramePr>
        <p:xfrm>
          <a:off x="327023" y="1672353"/>
          <a:ext cx="11537950" cy="444500"/>
        </p:xfrm>
        <a:graphic>
          <a:graphicData uri="http://schemas.openxmlformats.org/drawingml/2006/table">
            <a:tbl>
              <a:tblPr>
                <a:tableStyleId>{5C22544A-7EE6-4342-B048-85BDC9FD1C3A}</a:tableStyleId>
              </a:tblPr>
              <a:tblGrid>
                <a:gridCol w="11537950">
                  <a:extLst>
                    <a:ext uri="{9D8B030D-6E8A-4147-A177-3AD203B41FA5}">
                      <a16:colId xmlns:a16="http://schemas.microsoft.com/office/drawing/2014/main" val="1349448189"/>
                    </a:ext>
                  </a:extLst>
                </a:gridCol>
              </a:tblGrid>
              <a:tr h="444500">
                <a:tc>
                  <a:txBody>
                    <a:bodyPr/>
                    <a:lstStyle/>
                    <a:p>
                      <a:pPr algn="l" fontAlgn="ctr"/>
                      <a:r>
                        <a:rPr lang="en-US" sz="1400" u="none" strike="noStrike" dirty="0">
                          <a:solidFill>
                            <a:schemeClr val="bg1"/>
                          </a:solidFill>
                          <a:effectLst/>
                          <a:latin typeface="Century Gothic" panose="020B0502020202020204" pitchFamily="34" charset="0"/>
                        </a:rPr>
                        <a:t>Criteria for concluding the testing phase and metrics for success </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bl>
          </a:graphicData>
        </a:graphic>
      </p:graphicFrame>
    </p:spTree>
    <p:extLst>
      <p:ext uri="{BB962C8B-B14F-4D97-AF65-F5344CB8AC3E}">
        <p14:creationId xmlns:p14="http://schemas.microsoft.com/office/powerpoint/2010/main" val="584243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nvGraphicFramePr>
        <p:xfrm>
          <a:off x="327023" y="1056251"/>
          <a:ext cx="11537950" cy="543949"/>
        </p:xfrm>
        <a:graphic>
          <a:graphicData uri="http://schemas.openxmlformats.org/drawingml/2006/table">
            <a:tbl>
              <a:tblPr>
                <a:tableStyleId>{5C22544A-7EE6-4342-B048-85BDC9FD1C3A}</a:tableStyleId>
              </a:tblPr>
              <a:tblGrid>
                <a:gridCol w="11537950">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Risks and Mitigation</a:t>
                      </a:r>
                    </a:p>
                  </a:txBody>
                  <a:tcPr marL="182880" marR="9525" marT="9525" marB="0" anchor="ctr">
                    <a:solidFill>
                      <a:srgbClr val="295C63"/>
                    </a:solidFill>
                  </a:tcPr>
                </a:tc>
                <a:extLst>
                  <a:ext uri="{0D108BD9-81ED-4DB2-BD59-A6C34878D82A}">
                    <a16:rowId xmlns:a16="http://schemas.microsoft.com/office/drawing/2014/main" val="3107096719"/>
                  </a:ext>
                </a:extLst>
              </a:tr>
            </a:tbl>
          </a:graphicData>
        </a:graphic>
      </p:graphicFrame>
      <p:graphicFrame>
        <p:nvGraphicFramePr>
          <p:cNvPr id="3" name="Table 2">
            <a:extLst>
              <a:ext uri="{FF2B5EF4-FFF2-40B4-BE49-F238E27FC236}">
                <a16:creationId xmlns:a16="http://schemas.microsoft.com/office/drawing/2014/main" id="{4231AAB5-B60E-EE1D-A8AC-4AA04E591B01}"/>
              </a:ext>
            </a:extLst>
          </p:cNvPr>
          <p:cNvGraphicFramePr>
            <a:graphicFrameLocks noGrp="1"/>
          </p:cNvGraphicFramePr>
          <p:nvPr>
            <p:extLst>
              <p:ext uri="{D42A27DB-BD31-4B8C-83A1-F6EECF244321}">
                <p14:modId xmlns:p14="http://schemas.microsoft.com/office/powerpoint/2010/main" val="456062385"/>
              </p:ext>
            </p:extLst>
          </p:nvPr>
        </p:nvGraphicFramePr>
        <p:xfrm>
          <a:off x="327022" y="2206312"/>
          <a:ext cx="11537950" cy="4118288"/>
        </p:xfrm>
        <a:graphic>
          <a:graphicData uri="http://schemas.openxmlformats.org/drawingml/2006/table">
            <a:tbl>
              <a:tblPr firstRow="1" bandRow="1">
                <a:tableStyleId>{2D5ABB26-0587-4C30-8999-92F81FD0307C}</a:tableStyleId>
              </a:tblPr>
              <a:tblGrid>
                <a:gridCol w="11537950">
                  <a:extLst>
                    <a:ext uri="{9D8B030D-6E8A-4147-A177-3AD203B41FA5}">
                      <a16:colId xmlns:a16="http://schemas.microsoft.com/office/drawing/2014/main" val="1839328866"/>
                    </a:ext>
                  </a:extLst>
                </a:gridCol>
              </a:tblGrid>
              <a:tr h="4118288">
                <a:tc>
                  <a:txBody>
                    <a:bodyPr/>
                    <a:lstStyle/>
                    <a:p>
                      <a:pPr marL="0" indent="0">
                        <a:lnSpc>
                          <a:spcPct val="100000"/>
                        </a:lnSpc>
                        <a:spcAft>
                          <a:spcPts val="600"/>
                        </a:spcAft>
                        <a:buClr>
                          <a:srgbClr val="295C63"/>
                        </a:buClr>
                        <a:buSzPct val="125000"/>
                        <a:buFontTx/>
                        <a:buNone/>
                      </a:pPr>
                      <a:r>
                        <a:rPr lang="en-US" sz="3300" dirty="0">
                          <a:solidFill>
                            <a:srgbClr val="295C63"/>
                          </a:solidFill>
                          <a:latin typeface="Century Gothic" panose="020B0502020202020204" pitchFamily="34" charset="0"/>
                        </a:rPr>
                        <a:t>This Agile test strategy provides a structured approach to ensure the quality of Positive Charge's software enhancements. </a:t>
                      </a:r>
                    </a:p>
                    <a:p>
                      <a:pPr marL="0" indent="0">
                        <a:lnSpc>
                          <a:spcPct val="100000"/>
                        </a:lnSpc>
                        <a:spcAft>
                          <a:spcPts val="600"/>
                        </a:spcAft>
                        <a:buClr>
                          <a:srgbClr val="295C63"/>
                        </a:buClr>
                        <a:buSzPct val="125000"/>
                        <a:buFontTx/>
                        <a:buNone/>
                      </a:pPr>
                      <a:r>
                        <a:rPr lang="en-US" sz="3300" dirty="0">
                          <a:solidFill>
                            <a:srgbClr val="295C63"/>
                          </a:solidFill>
                          <a:latin typeface="Century Gothic" panose="020B0502020202020204" pitchFamily="34" charset="0"/>
                        </a:rPr>
                        <a:t>Next steps include executing the defined test cases, monitoring progress, and addressing any issues that arise during the testing phases.</a:t>
                      </a:r>
                    </a:p>
                  </a:txBody>
                  <a:tcPr marL="274320" marR="457200" marT="2743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4210253927"/>
                  </a:ext>
                </a:extLst>
              </a:tr>
            </a:tbl>
          </a:graphicData>
        </a:graphic>
      </p:graphicFrame>
      <p:graphicFrame>
        <p:nvGraphicFramePr>
          <p:cNvPr id="5" name="Table 4">
            <a:extLst>
              <a:ext uri="{FF2B5EF4-FFF2-40B4-BE49-F238E27FC236}">
                <a16:creationId xmlns:a16="http://schemas.microsoft.com/office/drawing/2014/main" id="{55E5B7E5-4614-770C-FA86-AF1A6E290DBC}"/>
              </a:ext>
            </a:extLst>
          </p:cNvPr>
          <p:cNvGraphicFramePr>
            <a:graphicFrameLocks noGrp="1"/>
          </p:cNvGraphicFramePr>
          <p:nvPr>
            <p:extLst>
              <p:ext uri="{D42A27DB-BD31-4B8C-83A1-F6EECF244321}">
                <p14:modId xmlns:p14="http://schemas.microsoft.com/office/powerpoint/2010/main" val="394312056"/>
              </p:ext>
            </p:extLst>
          </p:nvPr>
        </p:nvGraphicFramePr>
        <p:xfrm>
          <a:off x="327023" y="1056251"/>
          <a:ext cx="11537950" cy="543949"/>
        </p:xfrm>
        <a:graphic>
          <a:graphicData uri="http://schemas.openxmlformats.org/drawingml/2006/table">
            <a:tbl>
              <a:tblPr>
                <a:tableStyleId>{5C22544A-7EE6-4342-B048-85BDC9FD1C3A}</a:tableStyleId>
              </a:tblPr>
              <a:tblGrid>
                <a:gridCol w="11537950">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Conclusion</a:t>
                      </a:r>
                    </a:p>
                  </a:txBody>
                  <a:tcPr marL="182880" marR="9525" marT="9525" marB="0" anchor="ctr">
                    <a:solidFill>
                      <a:srgbClr val="295C63"/>
                    </a:solidFill>
                  </a:tcPr>
                </a:tc>
                <a:extLst>
                  <a:ext uri="{0D108BD9-81ED-4DB2-BD59-A6C34878D82A}">
                    <a16:rowId xmlns:a16="http://schemas.microsoft.com/office/drawing/2014/main" val="3107096719"/>
                  </a:ext>
                </a:extLst>
              </a:tr>
            </a:tbl>
          </a:graphicData>
        </a:graphic>
      </p:graphicFrame>
      <p:graphicFrame>
        <p:nvGraphicFramePr>
          <p:cNvPr id="8" name="Table 7">
            <a:extLst>
              <a:ext uri="{FF2B5EF4-FFF2-40B4-BE49-F238E27FC236}">
                <a16:creationId xmlns:a16="http://schemas.microsoft.com/office/drawing/2014/main" id="{1B777075-B421-2E8D-9E38-9B8D37D58643}"/>
              </a:ext>
            </a:extLst>
          </p:cNvPr>
          <p:cNvGraphicFramePr>
            <a:graphicFrameLocks noGrp="1"/>
          </p:cNvGraphicFramePr>
          <p:nvPr>
            <p:extLst>
              <p:ext uri="{D42A27DB-BD31-4B8C-83A1-F6EECF244321}">
                <p14:modId xmlns:p14="http://schemas.microsoft.com/office/powerpoint/2010/main" val="2693350386"/>
              </p:ext>
            </p:extLst>
          </p:nvPr>
        </p:nvGraphicFramePr>
        <p:xfrm>
          <a:off x="327023" y="1672353"/>
          <a:ext cx="11537950" cy="444500"/>
        </p:xfrm>
        <a:graphic>
          <a:graphicData uri="http://schemas.openxmlformats.org/drawingml/2006/table">
            <a:tbl>
              <a:tblPr>
                <a:tableStyleId>{5C22544A-7EE6-4342-B048-85BDC9FD1C3A}</a:tableStyleId>
              </a:tblPr>
              <a:tblGrid>
                <a:gridCol w="11537950">
                  <a:extLst>
                    <a:ext uri="{9D8B030D-6E8A-4147-A177-3AD203B41FA5}">
                      <a16:colId xmlns:a16="http://schemas.microsoft.com/office/drawing/2014/main" val="1349448189"/>
                    </a:ext>
                  </a:extLst>
                </a:gridCol>
              </a:tblGrid>
              <a:tr h="444500">
                <a:tc>
                  <a:txBody>
                    <a:bodyPr/>
                    <a:lstStyle/>
                    <a:p>
                      <a:pPr algn="l" fontAlgn="ctr"/>
                      <a:r>
                        <a:rPr lang="en-US" sz="1400" u="none" strike="noStrike" dirty="0">
                          <a:solidFill>
                            <a:schemeClr val="bg1"/>
                          </a:solidFill>
                          <a:effectLst/>
                          <a:latin typeface="Century Gothic" panose="020B0502020202020204" pitchFamily="34" charset="0"/>
                        </a:rPr>
                        <a:t>Summary and next steps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bl>
          </a:graphicData>
        </a:graphic>
      </p:graphicFrame>
    </p:spTree>
    <p:extLst>
      <p:ext uri="{BB962C8B-B14F-4D97-AF65-F5344CB8AC3E}">
        <p14:creationId xmlns:p14="http://schemas.microsoft.com/office/powerpoint/2010/main" val="191065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30E55EC-B8FB-DAD7-BFB2-C973A3089D05}"/>
              </a:ext>
            </a:extLst>
          </p:cNvPr>
          <p:cNvSpPr/>
          <p:nvPr/>
        </p:nvSpPr>
        <p:spPr>
          <a:xfrm>
            <a:off x="-1" y="801883"/>
            <a:ext cx="12191999" cy="523220"/>
          </a:xfrm>
          <a:prstGeom prst="rect">
            <a:avLst/>
          </a:prstGeom>
          <a:gradFill>
            <a:gsLst>
              <a:gs pos="98000">
                <a:srgbClr val="538188"/>
              </a:gs>
              <a:gs pos="1000">
                <a:srgbClr val="295C63">
                  <a:alpha val="53854"/>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 </a:t>
            </a:r>
            <a:r>
              <a:rPr lang="en-US" sz="3000" dirty="0">
                <a:solidFill>
                  <a:srgbClr val="C4D9D7"/>
                </a:solidFill>
                <a:latin typeface="Century Gothic" panose="020B0502020202020204" pitchFamily="34" charset="0"/>
              </a:rPr>
              <a:t>– Example</a:t>
            </a:r>
            <a:endParaRPr lang="en-US" sz="3000" spc="300" dirty="0">
              <a:solidFill>
                <a:srgbClr val="C4D9D7"/>
              </a:solidFill>
              <a:latin typeface="Century Gothic" panose="020B0502020202020204" pitchFamily="34" charset="0"/>
            </a:endParaRPr>
          </a:p>
        </p:txBody>
      </p:sp>
      <p:sp>
        <p:nvSpPr>
          <p:cNvPr id="7" name="TextBox 6">
            <a:extLst>
              <a:ext uri="{FF2B5EF4-FFF2-40B4-BE49-F238E27FC236}">
                <a16:creationId xmlns:a16="http://schemas.microsoft.com/office/drawing/2014/main" id="{5A466DA9-E0E3-3E73-5093-8D7FAD31E31E}"/>
              </a:ext>
            </a:extLst>
          </p:cNvPr>
          <p:cNvSpPr txBox="1"/>
          <p:nvPr/>
        </p:nvSpPr>
        <p:spPr>
          <a:xfrm>
            <a:off x="54483" y="824743"/>
            <a:ext cx="11836148"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Agile Test Strategy for Positive Charge Software Project</a:t>
            </a:r>
            <a:endParaRPr lang="en-US" sz="3000" spc="300" dirty="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18FC49B3-7856-E537-80DA-CEBD3AD8F9CC}"/>
              </a:ext>
            </a:extLst>
          </p:cNvPr>
          <p:cNvSpPr txBox="1"/>
          <p:nvPr/>
        </p:nvSpPr>
        <p:spPr>
          <a:xfrm>
            <a:off x="9324870" y="260225"/>
            <a:ext cx="2739506" cy="184666"/>
          </a:xfrm>
          <a:prstGeom prst="rect">
            <a:avLst/>
          </a:prstGeom>
          <a:noFill/>
          <a:effectLst/>
        </p:spPr>
        <p:txBody>
          <a:bodyPr wrap="square" lIns="0" tIns="0" bIns="0" rtlCol="0">
            <a:spAutoFit/>
          </a:bodyPr>
          <a:lstStyle/>
          <a:p>
            <a:pPr algn="r"/>
            <a:r>
              <a:rPr lang="en-US" sz="1200" dirty="0">
                <a:solidFill>
                  <a:srgbClr val="EDF1F0"/>
                </a:solidFill>
                <a:latin typeface="Century Gothic" panose="020B0502020202020204" pitchFamily="34" charset="0"/>
              </a:rPr>
              <a:t>Thursday, July 17, 20XX</a:t>
            </a:r>
          </a:p>
        </p:txBody>
      </p:sp>
      <p:sp>
        <p:nvSpPr>
          <p:cNvPr id="12" name="TextBox 11">
            <a:extLst>
              <a:ext uri="{FF2B5EF4-FFF2-40B4-BE49-F238E27FC236}">
                <a16:creationId xmlns:a16="http://schemas.microsoft.com/office/drawing/2014/main" id="{B08D69DC-7D02-51B3-C88C-303FBEDF49A7}"/>
              </a:ext>
            </a:extLst>
          </p:cNvPr>
          <p:cNvSpPr txBox="1"/>
          <p:nvPr/>
        </p:nvSpPr>
        <p:spPr>
          <a:xfrm>
            <a:off x="10967096" y="438721"/>
            <a:ext cx="1097280" cy="184666"/>
          </a:xfrm>
          <a:prstGeom prst="rect">
            <a:avLst/>
          </a:prstGeom>
          <a:noFill/>
          <a:effectLst/>
        </p:spPr>
        <p:txBody>
          <a:bodyPr wrap="square" lIns="0" tIns="0" bIns="0" rtlCol="0">
            <a:spAutoFit/>
          </a:bodyPr>
          <a:lstStyle/>
          <a:p>
            <a:pPr algn="r"/>
            <a:r>
              <a:rPr lang="en-US" sz="1200" dirty="0">
                <a:solidFill>
                  <a:srgbClr val="EDF1F0"/>
                </a:solidFill>
                <a:latin typeface="Century Gothic" panose="020B0502020202020204" pitchFamily="34" charset="0"/>
              </a:rPr>
              <a:t>Version 1.0</a:t>
            </a: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extLst>
              <p:ext uri="{D42A27DB-BD31-4B8C-83A1-F6EECF244321}">
                <p14:modId xmlns:p14="http://schemas.microsoft.com/office/powerpoint/2010/main" val="984114842"/>
              </p:ext>
            </p:extLst>
          </p:nvPr>
        </p:nvGraphicFramePr>
        <p:xfrm>
          <a:off x="327023" y="1742051"/>
          <a:ext cx="11537950" cy="3725934"/>
        </p:xfrm>
        <a:graphic>
          <a:graphicData uri="http://schemas.openxmlformats.org/drawingml/2006/table">
            <a:tbl>
              <a:tblPr>
                <a:tableStyleId>{5C22544A-7EE6-4342-B048-85BDC9FD1C3A}</a:tableStyleId>
              </a:tblPr>
              <a:tblGrid>
                <a:gridCol w="1743077">
                  <a:extLst>
                    <a:ext uri="{9D8B030D-6E8A-4147-A177-3AD203B41FA5}">
                      <a16:colId xmlns:a16="http://schemas.microsoft.com/office/drawing/2014/main" val="1349448189"/>
                    </a:ext>
                  </a:extLst>
                </a:gridCol>
                <a:gridCol w="9794873">
                  <a:extLst>
                    <a:ext uri="{9D8B030D-6E8A-4147-A177-3AD203B41FA5}">
                      <a16:colId xmlns:a16="http://schemas.microsoft.com/office/drawing/2014/main" val="337014415"/>
                    </a:ext>
                  </a:extLst>
                </a:gridCol>
              </a:tblGrid>
              <a:tr h="543949">
                <a:tc gridSpan="2">
                  <a:txBody>
                    <a:bodyPr/>
                    <a:lstStyle/>
                    <a:p>
                      <a:pPr algn="l" fontAlgn="ctr"/>
                      <a:r>
                        <a:rPr lang="en-US" sz="2400" u="none" strike="noStrike" dirty="0">
                          <a:solidFill>
                            <a:schemeClr val="bg1"/>
                          </a:solidFill>
                          <a:effectLst/>
                          <a:latin typeface="Century Gothic" panose="020B0502020202020204" pitchFamily="34" charset="0"/>
                        </a:rPr>
                        <a:t>Introduction</a:t>
                      </a: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tc hMerge="1">
                  <a:txBody>
                    <a:bodyPr/>
                    <a:lstStyle/>
                    <a:p>
                      <a:endParaRPr lang="en-US"/>
                    </a:p>
                  </a:txBody>
                  <a:tcPr/>
                </a:tc>
                <a:extLst>
                  <a:ext uri="{0D108BD9-81ED-4DB2-BD59-A6C34878D82A}">
                    <a16:rowId xmlns:a16="http://schemas.microsoft.com/office/drawing/2014/main" val="3107096719"/>
                  </a:ext>
                </a:extLst>
              </a:tr>
              <a:tr h="444500">
                <a:tc>
                  <a:txBody>
                    <a:bodyPr/>
                    <a:lstStyle/>
                    <a:p>
                      <a:pPr algn="l" fontAlgn="ctr"/>
                      <a:r>
                        <a:rPr lang="en-US" sz="2000" u="none" strike="noStrike">
                          <a:solidFill>
                            <a:schemeClr val="bg1"/>
                          </a:solidFill>
                          <a:effectLst/>
                          <a:latin typeface="Century Gothic" panose="020B0502020202020204" pitchFamily="34" charset="0"/>
                        </a:rPr>
                        <a:t>Overview</a:t>
                      </a:r>
                      <a:endParaRPr lang="en-US" sz="2000" b="0" i="0" u="none" strike="noStrike">
                        <a:solidFill>
                          <a:schemeClr val="bg1"/>
                        </a:solidFill>
                        <a:effectLst/>
                        <a:latin typeface="Century Gothic" panose="020B0502020202020204" pitchFamily="34" charset="0"/>
                      </a:endParaRPr>
                    </a:p>
                  </a:txBody>
                  <a:tcPr marL="182880" marR="9525" marT="9525" marB="0" anchor="ctr">
                    <a:solidFill>
                      <a:srgbClr val="538188"/>
                    </a:solidFill>
                  </a:tcPr>
                </a:tc>
                <a:tc>
                  <a:txBody>
                    <a:bodyPr/>
                    <a:lstStyle/>
                    <a:p>
                      <a:pPr algn="l" fontAlgn="ctr"/>
                      <a:r>
                        <a:rPr lang="en-US" sz="1400" u="none" strike="noStrike" dirty="0">
                          <a:solidFill>
                            <a:schemeClr val="bg1"/>
                          </a:solidFill>
                          <a:effectLst/>
                          <a:latin typeface="Century Gothic" panose="020B0502020202020204" pitchFamily="34" charset="0"/>
                        </a:rPr>
                        <a:t>Brief description of the project</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r h="1282700">
                <a:tc gridSpan="2">
                  <a:txBody>
                    <a:bodyPr/>
                    <a:lstStyle/>
                    <a:p>
                      <a:pPr algn="l" fontAlgn="ctr"/>
                      <a:r>
                        <a:rPr lang="en-US" sz="1800" u="none" strike="noStrike" dirty="0">
                          <a:effectLst/>
                          <a:latin typeface="Century Gothic" panose="020B0502020202020204" pitchFamily="34" charset="0"/>
                        </a:rPr>
                        <a:t>This document outlines the Agile test strategy for Positive Charge's software project, which aims to enhance our EV-charging and logistics platform. The project focuses on improving user experience, optimizing charging station allocation, and enhancing route planning for electric vehicles.</a:t>
                      </a: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tc hMerge="1">
                  <a:txBody>
                    <a:bodyPr/>
                    <a:lstStyle/>
                    <a:p>
                      <a:endParaRPr lang="en-US"/>
                    </a:p>
                  </a:txBody>
                  <a:tcPr/>
                </a:tc>
                <a:extLst>
                  <a:ext uri="{0D108BD9-81ED-4DB2-BD59-A6C34878D82A}">
                    <a16:rowId xmlns:a16="http://schemas.microsoft.com/office/drawing/2014/main" val="3461336108"/>
                  </a:ext>
                </a:extLst>
              </a:tr>
              <a:tr h="489585">
                <a:tc>
                  <a:txBody>
                    <a:bodyPr/>
                    <a:lstStyle/>
                    <a:p>
                      <a:pPr algn="l" fontAlgn="ctr"/>
                      <a:r>
                        <a:rPr lang="en-US" sz="2000" u="none" strike="noStrike">
                          <a:solidFill>
                            <a:schemeClr val="bg1"/>
                          </a:solidFill>
                          <a:effectLst/>
                          <a:latin typeface="Century Gothic" panose="020B0502020202020204" pitchFamily="34" charset="0"/>
                        </a:rPr>
                        <a:t>Purpose</a:t>
                      </a:r>
                      <a:endParaRPr lang="en-US" sz="2000" b="0" i="0" u="none" strike="noStrike">
                        <a:solidFill>
                          <a:schemeClr val="bg1"/>
                        </a:solidFill>
                        <a:effectLst/>
                        <a:latin typeface="Century Gothic" panose="020B0502020202020204" pitchFamily="34" charset="0"/>
                      </a:endParaRPr>
                    </a:p>
                  </a:txBody>
                  <a:tcPr marL="182880" marR="9525" marT="9525" marB="0" anchor="ctr">
                    <a:solidFill>
                      <a:srgbClr val="538188"/>
                    </a:solidFill>
                  </a:tcPr>
                </a:tc>
                <a:tc>
                  <a:txBody>
                    <a:bodyPr/>
                    <a:lstStyle/>
                    <a:p>
                      <a:pPr algn="l" fontAlgn="ctr"/>
                      <a:r>
                        <a:rPr lang="en-US" sz="1400" u="none" strike="noStrike" dirty="0">
                          <a:solidFill>
                            <a:schemeClr val="bg1"/>
                          </a:solidFill>
                          <a:effectLst/>
                          <a:latin typeface="Century Gothic" panose="020B0502020202020204" pitchFamily="34" charset="0"/>
                        </a:rPr>
                        <a:t>Purpose of the test strategy document</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955492266"/>
                  </a:ext>
                </a:extLst>
              </a:tr>
              <a:tr h="965200">
                <a:tc gridSpan="2">
                  <a:txBody>
                    <a:bodyPr/>
                    <a:lstStyle/>
                    <a:p>
                      <a:pPr algn="l" fontAlgn="ctr"/>
                      <a:r>
                        <a:rPr lang="en-US" sz="1800" u="none" strike="noStrike" dirty="0">
                          <a:effectLst/>
                          <a:latin typeface="Century Gothic" panose="020B0502020202020204" pitchFamily="34" charset="0"/>
                        </a:rPr>
                        <a:t>The purpose of this test strategy document is to define the testing approach, deliverables, and schedule to ensure the quality and reliability of the new software features.</a:t>
                      </a: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tc hMerge="1">
                  <a:txBody>
                    <a:bodyPr/>
                    <a:lstStyle/>
                    <a:p>
                      <a:endParaRPr lang="en-US"/>
                    </a:p>
                  </a:txBody>
                  <a:tcPr/>
                </a:tc>
                <a:extLst>
                  <a:ext uri="{0D108BD9-81ED-4DB2-BD59-A6C34878D82A}">
                    <a16:rowId xmlns:a16="http://schemas.microsoft.com/office/drawing/2014/main" val="2152999543"/>
                  </a:ext>
                </a:extLst>
              </a:tr>
            </a:tbl>
          </a:graphicData>
        </a:graphic>
      </p:graphicFrame>
    </p:spTree>
    <p:extLst>
      <p:ext uri="{BB962C8B-B14F-4D97-AF65-F5344CB8AC3E}">
        <p14:creationId xmlns:p14="http://schemas.microsoft.com/office/powerpoint/2010/main" val="1694872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extLst>
              <p:ext uri="{D42A27DB-BD31-4B8C-83A1-F6EECF244321}">
                <p14:modId xmlns:p14="http://schemas.microsoft.com/office/powerpoint/2010/main" val="217503607"/>
              </p:ext>
            </p:extLst>
          </p:nvPr>
        </p:nvGraphicFramePr>
        <p:xfrm>
          <a:off x="327023" y="1056251"/>
          <a:ext cx="11537950" cy="4526034"/>
        </p:xfrm>
        <a:graphic>
          <a:graphicData uri="http://schemas.openxmlformats.org/drawingml/2006/table">
            <a:tbl>
              <a:tblPr>
                <a:tableStyleId>{5C22544A-7EE6-4342-B048-85BDC9FD1C3A}</a:tableStyleId>
              </a:tblPr>
              <a:tblGrid>
                <a:gridCol w="2212977">
                  <a:extLst>
                    <a:ext uri="{9D8B030D-6E8A-4147-A177-3AD203B41FA5}">
                      <a16:colId xmlns:a16="http://schemas.microsoft.com/office/drawing/2014/main" val="1349448189"/>
                    </a:ext>
                  </a:extLst>
                </a:gridCol>
                <a:gridCol w="571500">
                  <a:extLst>
                    <a:ext uri="{9D8B030D-6E8A-4147-A177-3AD203B41FA5}">
                      <a16:colId xmlns:a16="http://schemas.microsoft.com/office/drawing/2014/main" val="2319556220"/>
                    </a:ext>
                  </a:extLst>
                </a:gridCol>
                <a:gridCol w="8753473">
                  <a:extLst>
                    <a:ext uri="{9D8B030D-6E8A-4147-A177-3AD203B41FA5}">
                      <a16:colId xmlns:a16="http://schemas.microsoft.com/office/drawing/2014/main" val="2709341888"/>
                    </a:ext>
                  </a:extLst>
                </a:gridCol>
              </a:tblGrid>
              <a:tr h="543949">
                <a:tc gridSpan="3">
                  <a:txBody>
                    <a:bodyPr/>
                    <a:lstStyle/>
                    <a:p>
                      <a:pPr algn="l" fontAlgn="ctr"/>
                      <a:r>
                        <a:rPr lang="en-US" sz="2400" u="none" strike="noStrike" dirty="0">
                          <a:solidFill>
                            <a:schemeClr val="bg1"/>
                          </a:solidFill>
                          <a:effectLst/>
                          <a:latin typeface="Century Gothic" panose="020B0502020202020204" pitchFamily="34" charset="0"/>
                        </a:rPr>
                        <a:t>Scope</a:t>
                      </a: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tc hMerge="1">
                  <a:txBody>
                    <a:bodyPr/>
                    <a:lstStyle/>
                    <a:p>
                      <a:pPr algn="l" fontAlgn="ct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tc hMerge="1">
                  <a:txBody>
                    <a:bodyPr/>
                    <a:lstStyle/>
                    <a:p>
                      <a:pPr algn="l" fontAlgn="ct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extLst>
                  <a:ext uri="{0D108BD9-81ED-4DB2-BD59-A6C34878D82A}">
                    <a16:rowId xmlns:a16="http://schemas.microsoft.com/office/drawing/2014/main" val="3107096719"/>
                  </a:ext>
                </a:extLst>
              </a:tr>
              <a:tr h="444500">
                <a:tc>
                  <a:txBody>
                    <a:bodyPr/>
                    <a:lstStyle/>
                    <a:p>
                      <a:pPr algn="l" fontAlgn="ctr"/>
                      <a:r>
                        <a:rPr lang="en-US" sz="2000" u="none" strike="noStrike" dirty="0">
                          <a:solidFill>
                            <a:schemeClr val="bg1"/>
                          </a:solidFill>
                          <a:effectLst/>
                          <a:latin typeface="Century Gothic" panose="020B0502020202020204" pitchFamily="34" charset="0"/>
                        </a:rPr>
                        <a:t>In-Scope Items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gridSpan="2">
                  <a:txBody>
                    <a:bodyPr/>
                    <a:lstStyle/>
                    <a:p>
                      <a:pPr algn="l" fontAlgn="ctr"/>
                      <a:r>
                        <a:rPr lang="en-US" sz="1400" u="none" strike="noStrike" dirty="0">
                          <a:solidFill>
                            <a:schemeClr val="bg1"/>
                          </a:solidFill>
                          <a:effectLst/>
                          <a:latin typeface="Century Gothic" panose="020B0502020202020204" pitchFamily="34" charset="0"/>
                        </a:rPr>
                        <a:t>Components and features to be tested</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hMerge="1">
                  <a:txBody>
                    <a:bodyPr/>
                    <a:lstStyle/>
                    <a:p>
                      <a:pPr algn="l" fontAlgn="ct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r h="2082800">
                <a:tc gridSpan="3">
                  <a:txBody>
                    <a:bodyPr/>
                    <a:lstStyle/>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EV-charging station locator</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Real-time charging station availability updates</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Enhanced route planning with charging stops</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User account management features</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Payment gateway integration</a:t>
                      </a: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tc hMerge="1">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tc hMerge="1">
                  <a:txBody>
                    <a:bodyPr/>
                    <a:lstStyle/>
                    <a:p>
                      <a:pPr marL="285750" indent="-285750" algn="l" fontAlgn="ctr">
                        <a:spcAft>
                          <a:spcPts val="600"/>
                        </a:spcAft>
                        <a:buClr>
                          <a:srgbClr val="295C63"/>
                        </a:buClr>
                        <a:buSzPct val="120000"/>
                        <a:buFont typeface="Arial" panose="020B0604020202020204" pitchFamily="34" charset="0"/>
                        <a:buChar char="•"/>
                      </a:pP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extLst>
                  <a:ext uri="{0D108BD9-81ED-4DB2-BD59-A6C34878D82A}">
                    <a16:rowId xmlns:a16="http://schemas.microsoft.com/office/drawing/2014/main" val="3461336108"/>
                  </a:ext>
                </a:extLst>
              </a:tr>
              <a:tr h="489585">
                <a:tc gridSpan="2">
                  <a:txBody>
                    <a:bodyPr/>
                    <a:lstStyle/>
                    <a:p>
                      <a:pPr algn="l" fontAlgn="ctr"/>
                      <a:r>
                        <a:rPr lang="en-US" sz="2000" u="none" strike="noStrike" dirty="0">
                          <a:solidFill>
                            <a:schemeClr val="bg1"/>
                          </a:solidFill>
                          <a:effectLst/>
                          <a:latin typeface="Century Gothic" panose="020B0502020202020204" pitchFamily="34" charset="0"/>
                        </a:rPr>
                        <a:t>Out-of-Scope Items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hMerge="1">
                  <a:txBody>
                    <a:bodyPr/>
                    <a:lstStyle/>
                    <a:p>
                      <a:pPr algn="l" fontAlgn="ctr"/>
                      <a:r>
                        <a:rPr lang="en-US" sz="1400" u="none" strike="noStrike" dirty="0">
                          <a:solidFill>
                            <a:schemeClr val="bg1"/>
                          </a:solidFill>
                          <a:effectLst/>
                          <a:latin typeface="Century Gothic" panose="020B0502020202020204" pitchFamily="34" charset="0"/>
                        </a:rPr>
                        <a:t>Purpose of the test strategy document</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a:txBody>
                    <a:bodyPr/>
                    <a:lstStyle/>
                    <a:p>
                      <a:pPr algn="l" fontAlgn="ctr"/>
                      <a:r>
                        <a:rPr lang="en-US" sz="1400" u="none" strike="noStrike" dirty="0">
                          <a:solidFill>
                            <a:schemeClr val="bg1"/>
                          </a:solidFill>
                          <a:effectLst/>
                          <a:latin typeface="Century Gothic" panose="020B0502020202020204" pitchFamily="34" charset="0"/>
                        </a:rPr>
                        <a:t>Items not covered by this strategy</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955492266"/>
                  </a:ext>
                </a:extLst>
              </a:tr>
              <a:tr h="965200">
                <a:tc gridSpan="3">
                  <a:txBody>
                    <a:bodyPr/>
                    <a:lstStyle/>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Legacy systems integration</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Third-party API enhancements</a:t>
                      </a: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tc hMerge="1">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tc hMerge="1">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extLst>
                  <a:ext uri="{0D108BD9-81ED-4DB2-BD59-A6C34878D82A}">
                    <a16:rowId xmlns:a16="http://schemas.microsoft.com/office/drawing/2014/main" val="2152999543"/>
                  </a:ext>
                </a:extLst>
              </a:tr>
            </a:tbl>
          </a:graphicData>
        </a:graphic>
      </p:graphicFrame>
      <p:grpSp>
        <p:nvGrpSpPr>
          <p:cNvPr id="3" name="Group 2">
            <a:extLst>
              <a:ext uri="{FF2B5EF4-FFF2-40B4-BE49-F238E27FC236}">
                <a16:creationId xmlns:a16="http://schemas.microsoft.com/office/drawing/2014/main" id="{55D38D00-78EF-C7F5-1A1D-5FDCBF351538}"/>
              </a:ext>
            </a:extLst>
          </p:cNvPr>
          <p:cNvGrpSpPr/>
          <p:nvPr/>
        </p:nvGrpSpPr>
        <p:grpSpPr>
          <a:xfrm>
            <a:off x="9772433" y="1"/>
            <a:ext cx="2383917" cy="2383917"/>
            <a:chOff x="10318230" y="168480"/>
            <a:chExt cx="1792487" cy="1792487"/>
          </a:xfrm>
        </p:grpSpPr>
        <p:sp>
          <p:nvSpPr>
            <p:cNvPr id="8" name="Oval 7">
              <a:extLst>
                <a:ext uri="{FF2B5EF4-FFF2-40B4-BE49-F238E27FC236}">
                  <a16:creationId xmlns:a16="http://schemas.microsoft.com/office/drawing/2014/main" id="{3C94B560-C948-6F3E-5069-85595ED1D057}"/>
                </a:ext>
              </a:extLst>
            </p:cNvPr>
            <p:cNvSpPr/>
            <p:nvPr/>
          </p:nvSpPr>
          <p:spPr>
            <a:xfrm>
              <a:off x="10384200" y="248357"/>
              <a:ext cx="1660548" cy="1657927"/>
            </a:xfrm>
            <a:prstGeom prst="ellipse">
              <a:avLst/>
            </a:prstGeom>
            <a:gradFill flip="none" rotWithShape="1">
              <a:gsLst>
                <a:gs pos="0">
                  <a:srgbClr val="295C63"/>
                </a:gs>
                <a:gs pos="100000">
                  <a:srgbClr val="8AAEB1"/>
                </a:gs>
              </a:gsLst>
              <a:path path="circle">
                <a:fillToRect l="50000" t="50000" r="50000" b="50000"/>
              </a:path>
              <a:tileRect/>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Eye with solid fill">
              <a:extLst>
                <a:ext uri="{FF2B5EF4-FFF2-40B4-BE49-F238E27FC236}">
                  <a16:creationId xmlns:a16="http://schemas.microsoft.com/office/drawing/2014/main" id="{340D976A-0538-9F3D-87C7-B69BC397D96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318230" y="168480"/>
              <a:ext cx="1792487" cy="1792487"/>
            </a:xfrm>
            <a:prstGeom prst="rect">
              <a:avLst/>
            </a:prstGeom>
          </p:spPr>
        </p:pic>
      </p:grpSp>
    </p:spTree>
    <p:extLst>
      <p:ext uri="{BB962C8B-B14F-4D97-AF65-F5344CB8AC3E}">
        <p14:creationId xmlns:p14="http://schemas.microsoft.com/office/powerpoint/2010/main" val="207780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extLst>
              <p:ext uri="{D42A27DB-BD31-4B8C-83A1-F6EECF244321}">
                <p14:modId xmlns:p14="http://schemas.microsoft.com/office/powerpoint/2010/main" val="897585113"/>
              </p:ext>
            </p:extLst>
          </p:nvPr>
        </p:nvGraphicFramePr>
        <p:xfrm>
          <a:off x="327022" y="1056251"/>
          <a:ext cx="11560177" cy="543949"/>
        </p:xfrm>
        <a:graphic>
          <a:graphicData uri="http://schemas.openxmlformats.org/drawingml/2006/table">
            <a:tbl>
              <a:tblPr>
                <a:tableStyleId>{5C22544A-7EE6-4342-B048-85BDC9FD1C3A}</a:tableStyleId>
              </a:tblPr>
              <a:tblGrid>
                <a:gridCol w="11560177">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Testing Approach</a:t>
                      </a: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extLst>
                  <a:ext uri="{0D108BD9-81ED-4DB2-BD59-A6C34878D82A}">
                    <a16:rowId xmlns:a16="http://schemas.microsoft.com/office/drawing/2014/main" val="3107096719"/>
                  </a:ext>
                </a:extLst>
              </a:tr>
            </a:tbl>
          </a:graphicData>
        </a:graphic>
      </p:graphicFrame>
      <p:graphicFrame>
        <p:nvGraphicFramePr>
          <p:cNvPr id="3" name="Table 2">
            <a:extLst>
              <a:ext uri="{FF2B5EF4-FFF2-40B4-BE49-F238E27FC236}">
                <a16:creationId xmlns:a16="http://schemas.microsoft.com/office/drawing/2014/main" id="{6E3A7AE0-2485-7513-6CE8-A6D85C9B7C2B}"/>
              </a:ext>
            </a:extLst>
          </p:cNvPr>
          <p:cNvGraphicFramePr>
            <a:graphicFrameLocks noGrp="1"/>
          </p:cNvGraphicFramePr>
          <p:nvPr>
            <p:extLst>
              <p:ext uri="{D42A27DB-BD31-4B8C-83A1-F6EECF244321}">
                <p14:modId xmlns:p14="http://schemas.microsoft.com/office/powerpoint/2010/main" val="1798776609"/>
              </p:ext>
            </p:extLst>
          </p:nvPr>
        </p:nvGraphicFramePr>
        <p:xfrm>
          <a:off x="315911" y="1730375"/>
          <a:ext cx="3749040" cy="4683125"/>
        </p:xfrm>
        <a:graphic>
          <a:graphicData uri="http://schemas.openxmlformats.org/drawingml/2006/table">
            <a:tbl>
              <a:tblPr>
                <a:tableStyleId>{5C22544A-7EE6-4342-B048-85BDC9FD1C3A}</a:tableStyleId>
              </a:tblPr>
              <a:tblGrid>
                <a:gridCol w="3749040">
                  <a:extLst>
                    <a:ext uri="{9D8B030D-6E8A-4147-A177-3AD203B41FA5}">
                      <a16:colId xmlns:a16="http://schemas.microsoft.com/office/drawing/2014/main" val="1349448189"/>
                    </a:ext>
                  </a:extLst>
                </a:gridCol>
              </a:tblGrid>
              <a:tr h="5048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solidFill>
                            <a:schemeClr val="bg1"/>
                          </a:solidFill>
                          <a:effectLst/>
                          <a:latin typeface="Century Gothic" panose="020B0502020202020204" pitchFamily="34" charset="0"/>
                        </a:rPr>
                        <a:t>Types of Testing</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1505025912"/>
                  </a:ext>
                </a:extLst>
              </a:tr>
              <a:tr h="330200">
                <a:tc>
                  <a:txBody>
                    <a:bodyPr/>
                    <a:lstStyle/>
                    <a:p>
                      <a:pPr algn="l" fontAlgn="ctr"/>
                      <a:r>
                        <a:rPr lang="en-US" sz="1200" u="none" strike="noStrike" dirty="0">
                          <a:solidFill>
                            <a:schemeClr val="bg1"/>
                          </a:solidFill>
                          <a:effectLst/>
                          <a:latin typeface="Century Gothic" panose="020B0502020202020204" pitchFamily="34" charset="0"/>
                        </a:rPr>
                        <a:t>Functional, non-functional, regression, etc.</a:t>
                      </a:r>
                      <a:endParaRPr lang="en-US" sz="12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r h="3848100">
                <a:tc>
                  <a:txBody>
                    <a:bodyPr/>
                    <a:lstStyle/>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Functional testing</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Non-functional testing (performance, security)</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Regression testing</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User Acceptance Testing (UAT)</a:t>
                      </a:r>
                      <a:endParaRPr lang="en-US" sz="1800" b="0" i="0" u="none" strike="noStrike" dirty="0">
                        <a:solidFill>
                          <a:srgbClr val="000000"/>
                        </a:solidFill>
                        <a:effectLst/>
                        <a:latin typeface="Century Gothic" panose="020B0502020202020204" pitchFamily="34" charset="0"/>
                      </a:endParaRPr>
                    </a:p>
                  </a:txBody>
                  <a:tcPr marL="182880" marR="182880" marT="137160" marB="0">
                    <a:solidFill>
                      <a:schemeClr val="bg1">
                        <a:alpha val="75000"/>
                      </a:schemeClr>
                    </a:solidFill>
                  </a:tcPr>
                </a:tc>
                <a:extLst>
                  <a:ext uri="{0D108BD9-81ED-4DB2-BD59-A6C34878D82A}">
                    <a16:rowId xmlns:a16="http://schemas.microsoft.com/office/drawing/2014/main" val="3461336108"/>
                  </a:ext>
                </a:extLst>
              </a:tr>
            </a:tbl>
          </a:graphicData>
        </a:graphic>
      </p:graphicFrame>
      <p:graphicFrame>
        <p:nvGraphicFramePr>
          <p:cNvPr id="5" name="Table 4">
            <a:extLst>
              <a:ext uri="{FF2B5EF4-FFF2-40B4-BE49-F238E27FC236}">
                <a16:creationId xmlns:a16="http://schemas.microsoft.com/office/drawing/2014/main" id="{2D82E035-A2DC-AE92-B0A4-5C06B731B0D6}"/>
              </a:ext>
            </a:extLst>
          </p:cNvPr>
          <p:cNvGraphicFramePr>
            <a:graphicFrameLocks noGrp="1"/>
          </p:cNvGraphicFramePr>
          <p:nvPr>
            <p:extLst>
              <p:ext uri="{D42A27DB-BD31-4B8C-83A1-F6EECF244321}">
                <p14:modId xmlns:p14="http://schemas.microsoft.com/office/powerpoint/2010/main" val="3526447288"/>
              </p:ext>
            </p:extLst>
          </p:nvPr>
        </p:nvGraphicFramePr>
        <p:xfrm>
          <a:off x="4232590" y="1730375"/>
          <a:ext cx="3749040" cy="4683125"/>
        </p:xfrm>
        <a:graphic>
          <a:graphicData uri="http://schemas.openxmlformats.org/drawingml/2006/table">
            <a:tbl>
              <a:tblPr>
                <a:tableStyleId>{5C22544A-7EE6-4342-B048-85BDC9FD1C3A}</a:tableStyleId>
              </a:tblPr>
              <a:tblGrid>
                <a:gridCol w="3749040">
                  <a:extLst>
                    <a:ext uri="{9D8B030D-6E8A-4147-A177-3AD203B41FA5}">
                      <a16:colId xmlns:a16="http://schemas.microsoft.com/office/drawing/2014/main" val="1349448189"/>
                    </a:ext>
                  </a:extLst>
                </a:gridCol>
              </a:tblGrid>
              <a:tr h="5048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solidFill>
                            <a:schemeClr val="bg1"/>
                          </a:solidFill>
                          <a:effectLst/>
                          <a:latin typeface="Century Gothic" panose="020B0502020202020204" pitchFamily="34" charset="0"/>
                        </a:rPr>
                        <a:t>Agile Methodology</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1505025912"/>
                  </a:ext>
                </a:extLst>
              </a:tr>
              <a:tr h="330200">
                <a:tc>
                  <a:txBody>
                    <a:bodyPr/>
                    <a:lstStyle/>
                    <a:p>
                      <a:pPr algn="l" fontAlgn="ctr"/>
                      <a:r>
                        <a:rPr lang="en-US" sz="1200" u="none" strike="noStrike" dirty="0">
                          <a:solidFill>
                            <a:schemeClr val="bg1"/>
                          </a:solidFill>
                          <a:effectLst/>
                          <a:latin typeface="Century Gothic" panose="020B0502020202020204" pitchFamily="34" charset="0"/>
                        </a:rPr>
                        <a:t>Specific Agile practices like sprints, stand-ups</a:t>
                      </a:r>
                      <a:endParaRPr lang="en-US" sz="12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r h="3848100">
                <a:tc>
                  <a:txBody>
                    <a:bodyPr/>
                    <a:lstStyle/>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Sprints: Bi-weekly sprint cycles</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Daily stand-up meetings: 15-minute meetings every morning</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Sprint reviews and retrospectives: At the end of each sprint</a:t>
                      </a:r>
                      <a:endParaRPr lang="en-US" sz="1800" b="0" i="0" u="none" strike="noStrike" dirty="0">
                        <a:solidFill>
                          <a:srgbClr val="000000"/>
                        </a:solidFill>
                        <a:effectLst/>
                        <a:latin typeface="Century Gothic" panose="020B0502020202020204" pitchFamily="34" charset="0"/>
                      </a:endParaRPr>
                    </a:p>
                  </a:txBody>
                  <a:tcPr marL="182880" marR="182880" marT="137160" marB="0">
                    <a:solidFill>
                      <a:schemeClr val="bg1">
                        <a:alpha val="75000"/>
                      </a:schemeClr>
                    </a:solidFill>
                  </a:tcPr>
                </a:tc>
                <a:extLst>
                  <a:ext uri="{0D108BD9-81ED-4DB2-BD59-A6C34878D82A}">
                    <a16:rowId xmlns:a16="http://schemas.microsoft.com/office/drawing/2014/main" val="3461336108"/>
                  </a:ext>
                </a:extLst>
              </a:tr>
            </a:tbl>
          </a:graphicData>
        </a:graphic>
      </p:graphicFrame>
      <p:graphicFrame>
        <p:nvGraphicFramePr>
          <p:cNvPr id="7" name="Table 6">
            <a:extLst>
              <a:ext uri="{FF2B5EF4-FFF2-40B4-BE49-F238E27FC236}">
                <a16:creationId xmlns:a16="http://schemas.microsoft.com/office/drawing/2014/main" id="{E7BC001E-8FBA-01ED-77BE-D4CD9C620904}"/>
              </a:ext>
            </a:extLst>
          </p:cNvPr>
          <p:cNvGraphicFramePr>
            <a:graphicFrameLocks noGrp="1"/>
          </p:cNvGraphicFramePr>
          <p:nvPr>
            <p:extLst>
              <p:ext uri="{D42A27DB-BD31-4B8C-83A1-F6EECF244321}">
                <p14:modId xmlns:p14="http://schemas.microsoft.com/office/powerpoint/2010/main" val="3095861476"/>
              </p:ext>
            </p:extLst>
          </p:nvPr>
        </p:nvGraphicFramePr>
        <p:xfrm>
          <a:off x="8149269" y="1730374"/>
          <a:ext cx="3749040" cy="4683125"/>
        </p:xfrm>
        <a:graphic>
          <a:graphicData uri="http://schemas.openxmlformats.org/drawingml/2006/table">
            <a:tbl>
              <a:tblPr>
                <a:tableStyleId>{5C22544A-7EE6-4342-B048-85BDC9FD1C3A}</a:tableStyleId>
              </a:tblPr>
              <a:tblGrid>
                <a:gridCol w="3749040">
                  <a:extLst>
                    <a:ext uri="{9D8B030D-6E8A-4147-A177-3AD203B41FA5}">
                      <a16:colId xmlns:a16="http://schemas.microsoft.com/office/drawing/2014/main" val="1349448189"/>
                    </a:ext>
                  </a:extLst>
                </a:gridCol>
              </a:tblGrid>
              <a:tr h="5048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solidFill>
                            <a:schemeClr val="bg1"/>
                          </a:solidFill>
                          <a:effectLst/>
                          <a:latin typeface="Century Gothic" panose="020B0502020202020204" pitchFamily="34" charset="0"/>
                        </a:rPr>
                        <a:t>Test Levels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1505025912"/>
                  </a:ext>
                </a:extLst>
              </a:tr>
              <a:tr h="330200">
                <a:tc>
                  <a:txBody>
                    <a:bodyPr/>
                    <a:lstStyle/>
                    <a:p>
                      <a:pPr algn="l" fontAlgn="ctr"/>
                      <a:r>
                        <a:rPr lang="en-US" sz="1200" u="none" strike="noStrike" dirty="0">
                          <a:solidFill>
                            <a:schemeClr val="bg1"/>
                          </a:solidFill>
                          <a:effectLst/>
                          <a:latin typeface="Century Gothic" panose="020B0502020202020204" pitchFamily="34" charset="0"/>
                        </a:rPr>
                        <a:t>Unit, integration, system, acceptance</a:t>
                      </a:r>
                      <a:endParaRPr lang="en-US" sz="12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r h="3848100">
                <a:tc>
                  <a:txBody>
                    <a:bodyPr/>
                    <a:lstStyle/>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Unit testing</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Integration testing</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System testing</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Acceptance testing </a:t>
                      </a:r>
                      <a:endParaRPr lang="en-US" sz="1800" b="0" i="0" u="none" strike="noStrike" dirty="0">
                        <a:solidFill>
                          <a:srgbClr val="000000"/>
                        </a:solidFill>
                        <a:effectLst/>
                        <a:latin typeface="Century Gothic" panose="020B0502020202020204" pitchFamily="34" charset="0"/>
                      </a:endParaRPr>
                    </a:p>
                  </a:txBody>
                  <a:tcPr marL="182880" marR="182880" marT="137160" marB="0">
                    <a:solidFill>
                      <a:schemeClr val="bg1">
                        <a:alpha val="75000"/>
                      </a:schemeClr>
                    </a:solidFill>
                  </a:tcPr>
                </a:tc>
                <a:extLst>
                  <a:ext uri="{0D108BD9-81ED-4DB2-BD59-A6C34878D82A}">
                    <a16:rowId xmlns:a16="http://schemas.microsoft.com/office/drawing/2014/main" val="3461336108"/>
                  </a:ext>
                </a:extLst>
              </a:tr>
            </a:tbl>
          </a:graphicData>
        </a:graphic>
      </p:graphicFrame>
    </p:spTree>
    <p:extLst>
      <p:ext uri="{BB962C8B-B14F-4D97-AF65-F5344CB8AC3E}">
        <p14:creationId xmlns:p14="http://schemas.microsoft.com/office/powerpoint/2010/main" val="330378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extLst>
              <p:ext uri="{D42A27DB-BD31-4B8C-83A1-F6EECF244321}">
                <p14:modId xmlns:p14="http://schemas.microsoft.com/office/powerpoint/2010/main" val="3638609685"/>
              </p:ext>
            </p:extLst>
          </p:nvPr>
        </p:nvGraphicFramePr>
        <p:xfrm>
          <a:off x="327022" y="1056251"/>
          <a:ext cx="3737929" cy="543949"/>
        </p:xfrm>
        <a:graphic>
          <a:graphicData uri="http://schemas.openxmlformats.org/drawingml/2006/table">
            <a:tbl>
              <a:tblPr>
                <a:tableStyleId>{5C22544A-7EE6-4342-B048-85BDC9FD1C3A}</a:tableStyleId>
              </a:tblPr>
              <a:tblGrid>
                <a:gridCol w="3737929">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Testing Approach</a:t>
                      </a: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extLst>
                  <a:ext uri="{0D108BD9-81ED-4DB2-BD59-A6C34878D82A}">
                    <a16:rowId xmlns:a16="http://schemas.microsoft.com/office/drawing/2014/main" val="3107096719"/>
                  </a:ext>
                </a:extLst>
              </a:tr>
            </a:tbl>
          </a:graphicData>
        </a:graphic>
      </p:graphicFrame>
      <p:graphicFrame>
        <p:nvGraphicFramePr>
          <p:cNvPr id="3" name="Table 2">
            <a:extLst>
              <a:ext uri="{FF2B5EF4-FFF2-40B4-BE49-F238E27FC236}">
                <a16:creationId xmlns:a16="http://schemas.microsoft.com/office/drawing/2014/main" id="{6E3A7AE0-2485-7513-6CE8-A6D85C9B7C2B}"/>
              </a:ext>
            </a:extLst>
          </p:cNvPr>
          <p:cNvGraphicFramePr>
            <a:graphicFrameLocks noGrp="1"/>
          </p:cNvGraphicFramePr>
          <p:nvPr>
            <p:extLst>
              <p:ext uri="{D42A27DB-BD31-4B8C-83A1-F6EECF244321}">
                <p14:modId xmlns:p14="http://schemas.microsoft.com/office/powerpoint/2010/main" val="4294546445"/>
              </p:ext>
            </p:extLst>
          </p:nvPr>
        </p:nvGraphicFramePr>
        <p:xfrm>
          <a:off x="315911" y="1730375"/>
          <a:ext cx="3749040" cy="4683125"/>
        </p:xfrm>
        <a:graphic>
          <a:graphicData uri="http://schemas.openxmlformats.org/drawingml/2006/table">
            <a:tbl>
              <a:tblPr>
                <a:tableStyleId>{5C22544A-7EE6-4342-B048-85BDC9FD1C3A}</a:tableStyleId>
              </a:tblPr>
              <a:tblGrid>
                <a:gridCol w="3749040">
                  <a:extLst>
                    <a:ext uri="{9D8B030D-6E8A-4147-A177-3AD203B41FA5}">
                      <a16:colId xmlns:a16="http://schemas.microsoft.com/office/drawing/2014/main" val="1349448189"/>
                    </a:ext>
                  </a:extLst>
                </a:gridCol>
              </a:tblGrid>
              <a:tr h="5048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solidFill>
                            <a:schemeClr val="bg1"/>
                          </a:solidFill>
                          <a:effectLst/>
                          <a:latin typeface="Century Gothic" panose="020B0502020202020204" pitchFamily="34" charset="0"/>
                        </a:rPr>
                        <a:t>Test Deliverables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1505025912"/>
                  </a:ext>
                </a:extLst>
              </a:tr>
              <a:tr h="330200">
                <a:tc>
                  <a:txBody>
                    <a:bodyPr/>
                    <a:lstStyle/>
                    <a:p>
                      <a:pPr algn="l" fontAlgn="ctr"/>
                      <a:r>
                        <a:rPr lang="en-US" sz="1200" u="none" strike="noStrike" dirty="0">
                          <a:solidFill>
                            <a:schemeClr val="bg1"/>
                          </a:solidFill>
                          <a:effectLst/>
                          <a:latin typeface="Century Gothic" panose="020B0502020202020204" pitchFamily="34" charset="0"/>
                        </a:rPr>
                        <a:t>List of documents and reports to be delivered</a:t>
                      </a:r>
                      <a:endParaRPr lang="en-US" sz="12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r h="3848100">
                <a:tc>
                  <a:txBody>
                    <a:bodyPr/>
                    <a:lstStyle/>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Test plan document</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Test cases and test scripts</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Test summary reports</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Defect reports</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UAT sign-off document</a:t>
                      </a:r>
                      <a:endParaRPr lang="en-US" sz="1800" b="0" i="0" u="none" strike="noStrike" dirty="0">
                        <a:solidFill>
                          <a:srgbClr val="000000"/>
                        </a:solidFill>
                        <a:effectLst/>
                        <a:latin typeface="Century Gothic" panose="020B0502020202020204" pitchFamily="34" charset="0"/>
                      </a:endParaRPr>
                    </a:p>
                  </a:txBody>
                  <a:tcPr marL="182880" marR="182880" marT="137160" marB="0">
                    <a:solidFill>
                      <a:schemeClr val="bg1">
                        <a:alpha val="75000"/>
                      </a:schemeClr>
                    </a:solidFill>
                  </a:tcPr>
                </a:tc>
                <a:extLst>
                  <a:ext uri="{0D108BD9-81ED-4DB2-BD59-A6C34878D82A}">
                    <a16:rowId xmlns:a16="http://schemas.microsoft.com/office/drawing/2014/main" val="3461336108"/>
                  </a:ext>
                </a:extLst>
              </a:tr>
            </a:tbl>
          </a:graphicData>
        </a:graphic>
      </p:graphicFrame>
      <p:graphicFrame>
        <p:nvGraphicFramePr>
          <p:cNvPr id="5" name="Table 4">
            <a:extLst>
              <a:ext uri="{FF2B5EF4-FFF2-40B4-BE49-F238E27FC236}">
                <a16:creationId xmlns:a16="http://schemas.microsoft.com/office/drawing/2014/main" id="{2D82E035-A2DC-AE92-B0A4-5C06B731B0D6}"/>
              </a:ext>
            </a:extLst>
          </p:cNvPr>
          <p:cNvGraphicFramePr>
            <a:graphicFrameLocks noGrp="1"/>
          </p:cNvGraphicFramePr>
          <p:nvPr>
            <p:extLst>
              <p:ext uri="{D42A27DB-BD31-4B8C-83A1-F6EECF244321}">
                <p14:modId xmlns:p14="http://schemas.microsoft.com/office/powerpoint/2010/main" val="763826906"/>
              </p:ext>
            </p:extLst>
          </p:nvPr>
        </p:nvGraphicFramePr>
        <p:xfrm>
          <a:off x="4232590" y="1730375"/>
          <a:ext cx="3749040" cy="4683125"/>
        </p:xfrm>
        <a:graphic>
          <a:graphicData uri="http://schemas.openxmlformats.org/drawingml/2006/table">
            <a:tbl>
              <a:tblPr>
                <a:tableStyleId>{5C22544A-7EE6-4342-B048-85BDC9FD1C3A}</a:tableStyleId>
              </a:tblPr>
              <a:tblGrid>
                <a:gridCol w="3749040">
                  <a:extLst>
                    <a:ext uri="{9D8B030D-6E8A-4147-A177-3AD203B41FA5}">
                      <a16:colId xmlns:a16="http://schemas.microsoft.com/office/drawing/2014/main" val="1349448189"/>
                    </a:ext>
                  </a:extLst>
                </a:gridCol>
              </a:tblGrid>
              <a:tr h="5048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solidFill>
                            <a:schemeClr val="bg1"/>
                          </a:solidFill>
                          <a:effectLst/>
                          <a:latin typeface="Century Gothic" panose="020B0502020202020204" pitchFamily="34" charset="0"/>
                        </a:rPr>
                        <a:t>Setup</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1505025912"/>
                  </a:ext>
                </a:extLst>
              </a:tr>
              <a:tr h="330200">
                <a:tc>
                  <a:txBody>
                    <a:bodyPr/>
                    <a:lstStyle/>
                    <a:p>
                      <a:pPr algn="l" fontAlgn="ctr"/>
                      <a:r>
                        <a:rPr lang="en-US" sz="1200" u="none" strike="noStrike" dirty="0">
                          <a:solidFill>
                            <a:schemeClr val="bg1"/>
                          </a:solidFill>
                          <a:effectLst/>
                          <a:latin typeface="Century Gothic" panose="020B0502020202020204" pitchFamily="34" charset="0"/>
                        </a:rPr>
                        <a:t>Description of the test environment</a:t>
                      </a:r>
                      <a:endParaRPr lang="en-US" sz="12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r h="3848100">
                <a:tc>
                  <a:txBody>
                    <a:bodyPr/>
                    <a:lstStyle/>
                    <a:p>
                      <a:pPr marL="0" indent="0" algn="l" fontAlgn="ctr">
                        <a:spcAft>
                          <a:spcPts val="600"/>
                        </a:spcAft>
                        <a:buClr>
                          <a:srgbClr val="538188"/>
                        </a:buClr>
                        <a:buSzPct val="120000"/>
                        <a:buFontTx/>
                        <a:buNone/>
                      </a:pPr>
                      <a:r>
                        <a:rPr lang="en-US" sz="1800" u="none" strike="noStrike" dirty="0">
                          <a:effectLst/>
                          <a:latin typeface="Century Gothic" panose="020B0502020202020204" pitchFamily="34" charset="0"/>
                        </a:rPr>
                        <a:t>A dedicated test environment that replicates the production setup, including staging servers, databases, and network configurations.</a:t>
                      </a:r>
                      <a:endParaRPr lang="en-US" sz="1800" b="0" i="0" u="none" strike="noStrike" dirty="0">
                        <a:solidFill>
                          <a:srgbClr val="000000"/>
                        </a:solidFill>
                        <a:effectLst/>
                        <a:latin typeface="Century Gothic" panose="020B0502020202020204" pitchFamily="34" charset="0"/>
                      </a:endParaRPr>
                    </a:p>
                  </a:txBody>
                  <a:tcPr marL="182880" marR="182880" marT="137160" marB="0">
                    <a:solidFill>
                      <a:schemeClr val="bg1">
                        <a:alpha val="75000"/>
                      </a:schemeClr>
                    </a:solidFill>
                  </a:tcPr>
                </a:tc>
                <a:extLst>
                  <a:ext uri="{0D108BD9-81ED-4DB2-BD59-A6C34878D82A}">
                    <a16:rowId xmlns:a16="http://schemas.microsoft.com/office/drawing/2014/main" val="3461336108"/>
                  </a:ext>
                </a:extLst>
              </a:tr>
            </a:tbl>
          </a:graphicData>
        </a:graphic>
      </p:graphicFrame>
      <p:graphicFrame>
        <p:nvGraphicFramePr>
          <p:cNvPr id="7" name="Table 6">
            <a:extLst>
              <a:ext uri="{FF2B5EF4-FFF2-40B4-BE49-F238E27FC236}">
                <a16:creationId xmlns:a16="http://schemas.microsoft.com/office/drawing/2014/main" id="{E7BC001E-8FBA-01ED-77BE-D4CD9C620904}"/>
              </a:ext>
            </a:extLst>
          </p:cNvPr>
          <p:cNvGraphicFramePr>
            <a:graphicFrameLocks noGrp="1"/>
          </p:cNvGraphicFramePr>
          <p:nvPr>
            <p:extLst>
              <p:ext uri="{D42A27DB-BD31-4B8C-83A1-F6EECF244321}">
                <p14:modId xmlns:p14="http://schemas.microsoft.com/office/powerpoint/2010/main" val="1808471851"/>
              </p:ext>
            </p:extLst>
          </p:nvPr>
        </p:nvGraphicFramePr>
        <p:xfrm>
          <a:off x="8149269" y="1730374"/>
          <a:ext cx="3749040" cy="4683125"/>
        </p:xfrm>
        <a:graphic>
          <a:graphicData uri="http://schemas.openxmlformats.org/drawingml/2006/table">
            <a:tbl>
              <a:tblPr>
                <a:tableStyleId>{5C22544A-7EE6-4342-B048-85BDC9FD1C3A}</a:tableStyleId>
              </a:tblPr>
              <a:tblGrid>
                <a:gridCol w="3749040">
                  <a:extLst>
                    <a:ext uri="{9D8B030D-6E8A-4147-A177-3AD203B41FA5}">
                      <a16:colId xmlns:a16="http://schemas.microsoft.com/office/drawing/2014/main" val="1349448189"/>
                    </a:ext>
                  </a:extLst>
                </a:gridCol>
              </a:tblGrid>
              <a:tr h="5048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solidFill>
                            <a:schemeClr val="bg1"/>
                          </a:solidFill>
                          <a:effectLst/>
                          <a:latin typeface="Century Gothic" panose="020B0502020202020204" pitchFamily="34" charset="0"/>
                        </a:rPr>
                        <a:t>Requirements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1505025912"/>
                  </a:ext>
                </a:extLst>
              </a:tr>
              <a:tr h="330200">
                <a:tc>
                  <a:txBody>
                    <a:bodyPr/>
                    <a:lstStyle/>
                    <a:p>
                      <a:pPr algn="l" fontAlgn="ctr"/>
                      <a:r>
                        <a:rPr lang="en-US" sz="1200" u="none" strike="noStrike" dirty="0">
                          <a:solidFill>
                            <a:schemeClr val="bg1"/>
                          </a:solidFill>
                          <a:effectLst/>
                          <a:latin typeface="Century Gothic" panose="020B0502020202020204" pitchFamily="34" charset="0"/>
                        </a:rPr>
                        <a:t>Hardware and software specifications</a:t>
                      </a:r>
                      <a:endParaRPr lang="en-US" sz="12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r h="3848100">
                <a:tc>
                  <a:txBody>
                    <a:bodyPr/>
                    <a:lstStyle/>
                    <a:p>
                      <a:pPr marL="285750" indent="-285750" algn="l" fontAlgn="ctr">
                        <a:spcAft>
                          <a:spcPts val="600"/>
                        </a:spcAft>
                        <a:buClr>
                          <a:srgbClr val="538188"/>
                        </a:buClr>
                        <a:buSzPct val="120000"/>
                        <a:buFont typeface="Arial" panose="020B0604020202020204" pitchFamily="34" charset="0"/>
                        <a:buChar char="•"/>
                      </a:pPr>
                      <a:r>
                        <a:rPr lang="en-US" sz="1800" b="1" u="none" strike="noStrike" dirty="0">
                          <a:solidFill>
                            <a:srgbClr val="295C63"/>
                          </a:solidFill>
                          <a:effectLst/>
                          <a:latin typeface="Century Gothic" panose="020B0502020202020204" pitchFamily="34" charset="0"/>
                        </a:rPr>
                        <a:t>Hardware</a:t>
                      </a:r>
                      <a:r>
                        <a:rPr lang="en-US" sz="1800" u="none" strike="noStrike" dirty="0">
                          <a:effectLst/>
                          <a:latin typeface="Century Gothic" panose="020B0502020202020204" pitchFamily="34" charset="0"/>
                        </a:rPr>
                        <a:t>: </a:t>
                      </a:r>
                      <a:br>
                        <a:rPr lang="en-US" sz="1800" u="none" strike="noStrike" dirty="0">
                          <a:effectLst/>
                          <a:latin typeface="Century Gothic" panose="020B0502020202020204" pitchFamily="34" charset="0"/>
                        </a:rPr>
                      </a:br>
                      <a:r>
                        <a:rPr lang="en-US" sz="1800" u="none" strike="noStrike" dirty="0">
                          <a:effectLst/>
                          <a:latin typeface="Century Gothic" panose="020B0502020202020204" pitchFamily="34" charset="0"/>
                        </a:rPr>
                        <a:t>Standard servers, load balancers</a:t>
                      </a:r>
                    </a:p>
                    <a:p>
                      <a:pPr marL="285750" indent="-285750" algn="l" fontAlgn="ctr">
                        <a:spcAft>
                          <a:spcPts val="600"/>
                        </a:spcAft>
                        <a:buClr>
                          <a:srgbClr val="538188"/>
                        </a:buClr>
                        <a:buSzPct val="120000"/>
                        <a:buFont typeface="Arial" panose="020B0604020202020204" pitchFamily="34" charset="0"/>
                        <a:buChar char="•"/>
                      </a:pPr>
                      <a:r>
                        <a:rPr lang="en-US" sz="1800" b="1" u="none" strike="noStrike" dirty="0">
                          <a:solidFill>
                            <a:srgbClr val="295C63"/>
                          </a:solidFill>
                          <a:effectLst/>
                          <a:latin typeface="Century Gothic" panose="020B0502020202020204" pitchFamily="34" charset="0"/>
                        </a:rPr>
                        <a:t>Software</a:t>
                      </a:r>
                      <a:r>
                        <a:rPr lang="en-US" sz="1800" u="none" strike="noStrike" dirty="0">
                          <a:effectLst/>
                          <a:latin typeface="Century Gothic" panose="020B0502020202020204" pitchFamily="34" charset="0"/>
                        </a:rPr>
                        <a:t>: </a:t>
                      </a:r>
                      <a:br>
                        <a:rPr lang="en-US" sz="1800" u="none" strike="noStrike" dirty="0">
                          <a:effectLst/>
                          <a:latin typeface="Century Gothic" panose="020B0502020202020204" pitchFamily="34" charset="0"/>
                        </a:rPr>
                      </a:br>
                      <a:r>
                        <a:rPr lang="en-US" sz="1800" u="none" strike="noStrike" dirty="0">
                          <a:effectLst/>
                          <a:latin typeface="Century Gothic" panose="020B0502020202020204" pitchFamily="34" charset="0"/>
                        </a:rPr>
                        <a:t>Latest versions of web servers, database systems, and necessary middleware			</a:t>
                      </a:r>
                      <a:endParaRPr lang="en-US" sz="1800" b="0" i="0" u="none" strike="noStrike" dirty="0">
                        <a:solidFill>
                          <a:srgbClr val="000000"/>
                        </a:solidFill>
                        <a:effectLst/>
                        <a:latin typeface="Century Gothic" panose="020B0502020202020204" pitchFamily="34" charset="0"/>
                      </a:endParaRPr>
                    </a:p>
                  </a:txBody>
                  <a:tcPr marL="182880" marR="182880" marT="137160" marB="0">
                    <a:solidFill>
                      <a:schemeClr val="bg1">
                        <a:alpha val="75000"/>
                      </a:schemeClr>
                    </a:solidFill>
                  </a:tcPr>
                </a:tc>
                <a:extLst>
                  <a:ext uri="{0D108BD9-81ED-4DB2-BD59-A6C34878D82A}">
                    <a16:rowId xmlns:a16="http://schemas.microsoft.com/office/drawing/2014/main" val="3461336108"/>
                  </a:ext>
                </a:extLst>
              </a:tr>
            </a:tbl>
          </a:graphicData>
        </a:graphic>
      </p:graphicFrame>
      <p:graphicFrame>
        <p:nvGraphicFramePr>
          <p:cNvPr id="8" name="Table 7">
            <a:extLst>
              <a:ext uri="{FF2B5EF4-FFF2-40B4-BE49-F238E27FC236}">
                <a16:creationId xmlns:a16="http://schemas.microsoft.com/office/drawing/2014/main" id="{739B8712-1724-BEE8-0A18-84436E7F79A5}"/>
              </a:ext>
            </a:extLst>
          </p:cNvPr>
          <p:cNvGraphicFramePr>
            <a:graphicFrameLocks noGrp="1"/>
          </p:cNvGraphicFramePr>
          <p:nvPr>
            <p:extLst>
              <p:ext uri="{D42A27DB-BD31-4B8C-83A1-F6EECF244321}">
                <p14:modId xmlns:p14="http://schemas.microsoft.com/office/powerpoint/2010/main" val="1657056172"/>
              </p:ext>
            </p:extLst>
          </p:nvPr>
        </p:nvGraphicFramePr>
        <p:xfrm>
          <a:off x="4227035" y="1056251"/>
          <a:ext cx="7671274" cy="543949"/>
        </p:xfrm>
        <a:graphic>
          <a:graphicData uri="http://schemas.openxmlformats.org/drawingml/2006/table">
            <a:tbl>
              <a:tblPr>
                <a:tableStyleId>{5C22544A-7EE6-4342-B048-85BDC9FD1C3A}</a:tableStyleId>
              </a:tblPr>
              <a:tblGrid>
                <a:gridCol w="7671274">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Test Environment</a:t>
                      </a: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extLst>
                  <a:ext uri="{0D108BD9-81ED-4DB2-BD59-A6C34878D82A}">
                    <a16:rowId xmlns:a16="http://schemas.microsoft.com/office/drawing/2014/main" val="3107096719"/>
                  </a:ext>
                </a:extLst>
              </a:tr>
            </a:tbl>
          </a:graphicData>
        </a:graphic>
      </p:graphicFrame>
    </p:spTree>
    <p:extLst>
      <p:ext uri="{BB962C8B-B14F-4D97-AF65-F5344CB8AC3E}">
        <p14:creationId xmlns:p14="http://schemas.microsoft.com/office/powerpoint/2010/main" val="220562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extLst>
              <p:ext uri="{D42A27DB-BD31-4B8C-83A1-F6EECF244321}">
                <p14:modId xmlns:p14="http://schemas.microsoft.com/office/powerpoint/2010/main" val="484614618"/>
              </p:ext>
            </p:extLst>
          </p:nvPr>
        </p:nvGraphicFramePr>
        <p:xfrm>
          <a:off x="327023" y="1056251"/>
          <a:ext cx="11537950" cy="5306449"/>
        </p:xfrm>
        <a:graphic>
          <a:graphicData uri="http://schemas.openxmlformats.org/drawingml/2006/table">
            <a:tbl>
              <a:tblPr>
                <a:tableStyleId>{5C22544A-7EE6-4342-B048-85BDC9FD1C3A}</a:tableStyleId>
              </a:tblPr>
              <a:tblGrid>
                <a:gridCol w="2212977">
                  <a:extLst>
                    <a:ext uri="{9D8B030D-6E8A-4147-A177-3AD203B41FA5}">
                      <a16:colId xmlns:a16="http://schemas.microsoft.com/office/drawing/2014/main" val="1349448189"/>
                    </a:ext>
                  </a:extLst>
                </a:gridCol>
                <a:gridCol w="749300">
                  <a:extLst>
                    <a:ext uri="{9D8B030D-6E8A-4147-A177-3AD203B41FA5}">
                      <a16:colId xmlns:a16="http://schemas.microsoft.com/office/drawing/2014/main" val="2319556220"/>
                    </a:ext>
                  </a:extLst>
                </a:gridCol>
                <a:gridCol w="8575673">
                  <a:extLst>
                    <a:ext uri="{9D8B030D-6E8A-4147-A177-3AD203B41FA5}">
                      <a16:colId xmlns:a16="http://schemas.microsoft.com/office/drawing/2014/main" val="2709341888"/>
                    </a:ext>
                  </a:extLst>
                </a:gridCol>
              </a:tblGrid>
              <a:tr h="543949">
                <a:tc gridSpan="3">
                  <a:txBody>
                    <a:bodyPr/>
                    <a:lstStyle/>
                    <a:p>
                      <a:pPr algn="l" fontAlgn="ctr"/>
                      <a:r>
                        <a:rPr lang="en-US" sz="2400" u="none" strike="noStrike" dirty="0">
                          <a:solidFill>
                            <a:schemeClr val="bg1"/>
                          </a:solidFill>
                          <a:effectLst/>
                          <a:latin typeface="Century Gothic" panose="020B0502020202020204" pitchFamily="34" charset="0"/>
                        </a:rPr>
                        <a:t>Tools and Automation </a:t>
                      </a: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tc hMerge="1">
                  <a:txBody>
                    <a:bodyPr/>
                    <a:lstStyle/>
                    <a:p>
                      <a:pPr algn="l" fontAlgn="ct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tc hMerge="1">
                  <a:txBody>
                    <a:bodyPr/>
                    <a:lstStyle/>
                    <a:p>
                      <a:pPr algn="l" fontAlgn="ct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extLst>
                  <a:ext uri="{0D108BD9-81ED-4DB2-BD59-A6C34878D82A}">
                    <a16:rowId xmlns:a16="http://schemas.microsoft.com/office/drawing/2014/main" val="3107096719"/>
                  </a:ext>
                </a:extLst>
              </a:tr>
              <a:tr h="444500">
                <a:tc>
                  <a:txBody>
                    <a:bodyPr/>
                    <a:lstStyle/>
                    <a:p>
                      <a:pPr algn="l" fontAlgn="ctr"/>
                      <a:r>
                        <a:rPr lang="en-US" sz="2000" u="none" strike="noStrike" dirty="0">
                          <a:solidFill>
                            <a:schemeClr val="bg1"/>
                          </a:solidFill>
                          <a:effectLst/>
                          <a:latin typeface="Century Gothic" panose="020B0502020202020204" pitchFamily="34" charset="0"/>
                        </a:rPr>
                        <a:t>Testing Tools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gridSpan="2">
                  <a:txBody>
                    <a:bodyPr/>
                    <a:lstStyle/>
                    <a:p>
                      <a:pPr algn="l" fontAlgn="ctr"/>
                      <a:r>
                        <a:rPr lang="en-US" sz="1400" u="none" strike="noStrike" dirty="0">
                          <a:solidFill>
                            <a:schemeClr val="bg1"/>
                          </a:solidFill>
                          <a:effectLst/>
                          <a:latin typeface="Century Gothic" panose="020B0502020202020204" pitchFamily="34" charset="0"/>
                        </a:rPr>
                        <a:t>Tools to be used, e.g., Selenium, JIRA</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hMerge="1">
                  <a:txBody>
                    <a:bodyPr/>
                    <a:lstStyle/>
                    <a:p>
                      <a:pPr algn="l" fontAlgn="ct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r h="1727200">
                <a:tc gridSpan="3">
                  <a:txBody>
                    <a:bodyPr/>
                    <a:lstStyle/>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Selenium for automation testing</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JIRA for issue tracking and test management</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Postman for API testing</a:t>
                      </a: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tc hMerge="1">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tc hMerge="1">
                  <a:txBody>
                    <a:bodyPr/>
                    <a:lstStyle/>
                    <a:p>
                      <a:pPr marL="285750" indent="-285750" algn="l" fontAlgn="ctr">
                        <a:spcAft>
                          <a:spcPts val="600"/>
                        </a:spcAft>
                        <a:buClr>
                          <a:srgbClr val="295C63"/>
                        </a:buClr>
                        <a:buSzPct val="120000"/>
                        <a:buFont typeface="Arial" panose="020B0604020202020204" pitchFamily="34" charset="0"/>
                        <a:buChar char="•"/>
                      </a:pP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extLst>
                  <a:ext uri="{0D108BD9-81ED-4DB2-BD59-A6C34878D82A}">
                    <a16:rowId xmlns:a16="http://schemas.microsoft.com/office/drawing/2014/main" val="3461336108"/>
                  </a:ext>
                </a:extLst>
              </a:tr>
              <a:tr h="489585">
                <a:tc gridSpan="2">
                  <a:txBody>
                    <a:bodyPr/>
                    <a:lstStyle/>
                    <a:p>
                      <a:pPr algn="l" fontAlgn="ctr"/>
                      <a:r>
                        <a:rPr lang="en-US" sz="2000" u="none" strike="noStrike" dirty="0">
                          <a:solidFill>
                            <a:schemeClr val="bg1"/>
                          </a:solidFill>
                          <a:effectLst/>
                          <a:latin typeface="Century Gothic" panose="020B0502020202020204" pitchFamily="34" charset="0"/>
                        </a:rPr>
                        <a:t>Automation Strategy</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hMerge="1">
                  <a:txBody>
                    <a:bodyPr/>
                    <a:lstStyle/>
                    <a:p>
                      <a:pPr algn="l" fontAlgn="ctr"/>
                      <a:r>
                        <a:rPr lang="en-US" sz="1400" u="none" strike="noStrike" dirty="0">
                          <a:solidFill>
                            <a:schemeClr val="bg1"/>
                          </a:solidFill>
                          <a:effectLst/>
                          <a:latin typeface="Century Gothic" panose="020B0502020202020204" pitchFamily="34" charset="0"/>
                        </a:rPr>
                        <a:t>Purpose of the test strategy document</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a:txBody>
                    <a:bodyPr/>
                    <a:lstStyle/>
                    <a:p>
                      <a:pPr algn="l" fontAlgn="ctr"/>
                      <a:r>
                        <a:rPr lang="en-US" sz="1400" u="none" strike="noStrike" dirty="0">
                          <a:solidFill>
                            <a:schemeClr val="bg1"/>
                          </a:solidFill>
                          <a:effectLst/>
                          <a:latin typeface="Century Gothic" panose="020B0502020202020204" pitchFamily="34" charset="0"/>
                        </a:rPr>
                        <a:t>Approach to test automation</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955492266"/>
                  </a:ext>
                </a:extLst>
              </a:tr>
              <a:tr h="2101215">
                <a:tc gridSpan="3">
                  <a:txBody>
                    <a:bodyPr/>
                    <a:lstStyle/>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Automate regression test cases</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Continuous Integration (CI) setup with Jenkins for automated test execution</a:t>
                      </a: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tc hMerge="1">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tc hMerge="1">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extLst>
                  <a:ext uri="{0D108BD9-81ED-4DB2-BD59-A6C34878D82A}">
                    <a16:rowId xmlns:a16="http://schemas.microsoft.com/office/drawing/2014/main" val="2152999543"/>
                  </a:ext>
                </a:extLst>
              </a:tr>
            </a:tbl>
          </a:graphicData>
        </a:graphic>
      </p:graphicFrame>
      <p:grpSp>
        <p:nvGrpSpPr>
          <p:cNvPr id="3" name="Group 2">
            <a:extLst>
              <a:ext uri="{FF2B5EF4-FFF2-40B4-BE49-F238E27FC236}">
                <a16:creationId xmlns:a16="http://schemas.microsoft.com/office/drawing/2014/main" id="{57B023A4-B0DC-84C5-46A2-CF0FEE65D90C}"/>
              </a:ext>
            </a:extLst>
          </p:cNvPr>
          <p:cNvGrpSpPr/>
          <p:nvPr/>
        </p:nvGrpSpPr>
        <p:grpSpPr>
          <a:xfrm>
            <a:off x="10147068" y="106233"/>
            <a:ext cx="2208445" cy="2204959"/>
            <a:chOff x="10384200" y="248357"/>
            <a:chExt cx="1660548" cy="1657927"/>
          </a:xfrm>
        </p:grpSpPr>
        <p:sp>
          <p:nvSpPr>
            <p:cNvPr id="5" name="Oval 4">
              <a:extLst>
                <a:ext uri="{FF2B5EF4-FFF2-40B4-BE49-F238E27FC236}">
                  <a16:creationId xmlns:a16="http://schemas.microsoft.com/office/drawing/2014/main" id="{53B8FE09-D163-DD45-CBF7-5B694D0DF4B5}"/>
                </a:ext>
              </a:extLst>
            </p:cNvPr>
            <p:cNvSpPr/>
            <p:nvPr/>
          </p:nvSpPr>
          <p:spPr>
            <a:xfrm>
              <a:off x="10384200" y="248357"/>
              <a:ext cx="1660548" cy="1657927"/>
            </a:xfrm>
            <a:prstGeom prst="ellipse">
              <a:avLst/>
            </a:prstGeom>
            <a:solidFill>
              <a:srgbClr val="8AAEB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Tools with solid fill">
              <a:extLst>
                <a:ext uri="{FF2B5EF4-FFF2-40B4-BE49-F238E27FC236}">
                  <a16:creationId xmlns:a16="http://schemas.microsoft.com/office/drawing/2014/main" id="{1A89BDB1-466C-6D9A-F190-D144142202F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555918" y="395596"/>
              <a:ext cx="1363447" cy="1363447"/>
            </a:xfrm>
            <a:prstGeom prst="rect">
              <a:avLst/>
            </a:prstGeom>
          </p:spPr>
        </p:pic>
      </p:grpSp>
    </p:spTree>
    <p:extLst>
      <p:ext uri="{BB962C8B-B14F-4D97-AF65-F5344CB8AC3E}">
        <p14:creationId xmlns:p14="http://schemas.microsoft.com/office/powerpoint/2010/main" val="123745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extLst>
              <p:ext uri="{D42A27DB-BD31-4B8C-83A1-F6EECF244321}">
                <p14:modId xmlns:p14="http://schemas.microsoft.com/office/powerpoint/2010/main" val="3531154456"/>
              </p:ext>
            </p:extLst>
          </p:nvPr>
        </p:nvGraphicFramePr>
        <p:xfrm>
          <a:off x="327023" y="1056251"/>
          <a:ext cx="11537950" cy="5306449"/>
        </p:xfrm>
        <a:graphic>
          <a:graphicData uri="http://schemas.openxmlformats.org/drawingml/2006/table">
            <a:tbl>
              <a:tblPr>
                <a:tableStyleId>{5C22544A-7EE6-4342-B048-85BDC9FD1C3A}</a:tableStyleId>
              </a:tblPr>
              <a:tblGrid>
                <a:gridCol w="2441577">
                  <a:extLst>
                    <a:ext uri="{9D8B030D-6E8A-4147-A177-3AD203B41FA5}">
                      <a16:colId xmlns:a16="http://schemas.microsoft.com/office/drawing/2014/main" val="1349448189"/>
                    </a:ext>
                  </a:extLst>
                </a:gridCol>
                <a:gridCol w="520700">
                  <a:extLst>
                    <a:ext uri="{9D8B030D-6E8A-4147-A177-3AD203B41FA5}">
                      <a16:colId xmlns:a16="http://schemas.microsoft.com/office/drawing/2014/main" val="2319556220"/>
                    </a:ext>
                  </a:extLst>
                </a:gridCol>
                <a:gridCol w="8575673">
                  <a:extLst>
                    <a:ext uri="{9D8B030D-6E8A-4147-A177-3AD203B41FA5}">
                      <a16:colId xmlns:a16="http://schemas.microsoft.com/office/drawing/2014/main" val="2709341888"/>
                    </a:ext>
                  </a:extLst>
                </a:gridCol>
              </a:tblGrid>
              <a:tr h="543949">
                <a:tc gridSpan="3">
                  <a:txBody>
                    <a:bodyPr/>
                    <a:lstStyle/>
                    <a:p>
                      <a:pPr algn="l" fontAlgn="ctr"/>
                      <a:r>
                        <a:rPr lang="en-US" sz="2400" u="none" strike="noStrike" dirty="0">
                          <a:solidFill>
                            <a:schemeClr val="bg1"/>
                          </a:solidFill>
                          <a:effectLst/>
                          <a:latin typeface="Century Gothic" panose="020B0502020202020204" pitchFamily="34" charset="0"/>
                        </a:rPr>
                        <a:t>Test Data Management</a:t>
                      </a: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tc hMerge="1">
                  <a:txBody>
                    <a:bodyPr/>
                    <a:lstStyle/>
                    <a:p>
                      <a:pPr algn="l" fontAlgn="ct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tc hMerge="1">
                  <a:txBody>
                    <a:bodyPr/>
                    <a:lstStyle/>
                    <a:p>
                      <a:pPr algn="l" fontAlgn="ct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extLst>
                  <a:ext uri="{0D108BD9-81ED-4DB2-BD59-A6C34878D82A}">
                    <a16:rowId xmlns:a16="http://schemas.microsoft.com/office/drawing/2014/main" val="3107096719"/>
                  </a:ext>
                </a:extLst>
              </a:tr>
              <a:tr h="444500">
                <a:tc>
                  <a:txBody>
                    <a:bodyPr/>
                    <a:lstStyle/>
                    <a:p>
                      <a:pPr algn="l" fontAlgn="ctr"/>
                      <a:r>
                        <a:rPr lang="en-US" sz="2000" u="none" strike="noStrike" dirty="0">
                          <a:solidFill>
                            <a:schemeClr val="bg1"/>
                          </a:solidFill>
                          <a:effectLst/>
                          <a:latin typeface="Century Gothic" panose="020B0502020202020204" pitchFamily="34" charset="0"/>
                        </a:rPr>
                        <a:t>Data Approach</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gridSpan="2">
                  <a:txBody>
                    <a:bodyPr/>
                    <a:lstStyle/>
                    <a:p>
                      <a:pPr algn="l" fontAlgn="ctr"/>
                      <a:r>
                        <a:rPr lang="en-US" sz="1400" u="none" strike="noStrike" dirty="0">
                          <a:solidFill>
                            <a:schemeClr val="bg1"/>
                          </a:solidFill>
                          <a:effectLst/>
                          <a:latin typeface="Century Gothic" panose="020B0502020202020204" pitchFamily="34" charset="0"/>
                        </a:rPr>
                        <a:t>Management of test data</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hMerge="1">
                  <a:txBody>
                    <a:bodyPr/>
                    <a:lstStyle/>
                    <a:p>
                      <a:pPr algn="l" fontAlgn="ct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r h="1727200">
                <a:tc gridSpan="3">
                  <a:txBody>
                    <a:bodyPr/>
                    <a:lstStyle/>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Use anonymized production data for realistic test scenarios. </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Create synthetic data where necessary.</a:t>
                      </a: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tc hMerge="1">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tc hMerge="1">
                  <a:txBody>
                    <a:bodyPr/>
                    <a:lstStyle/>
                    <a:p>
                      <a:pPr marL="285750" indent="-285750" algn="l" fontAlgn="ctr">
                        <a:spcAft>
                          <a:spcPts val="600"/>
                        </a:spcAft>
                        <a:buClr>
                          <a:srgbClr val="295C63"/>
                        </a:buClr>
                        <a:buSzPct val="120000"/>
                        <a:buFont typeface="Arial" panose="020B0604020202020204" pitchFamily="34" charset="0"/>
                        <a:buChar char="•"/>
                      </a:pP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extLst>
                  <a:ext uri="{0D108BD9-81ED-4DB2-BD59-A6C34878D82A}">
                    <a16:rowId xmlns:a16="http://schemas.microsoft.com/office/drawing/2014/main" val="3461336108"/>
                  </a:ext>
                </a:extLst>
              </a:tr>
              <a:tr h="489585">
                <a:tc gridSpan="2">
                  <a:txBody>
                    <a:bodyPr/>
                    <a:lstStyle/>
                    <a:p>
                      <a:pPr algn="l" fontAlgn="ctr"/>
                      <a:r>
                        <a:rPr lang="en-US" sz="2000" u="none" strike="noStrike" dirty="0">
                          <a:solidFill>
                            <a:schemeClr val="bg1"/>
                          </a:solidFill>
                          <a:effectLst/>
                          <a:latin typeface="Century Gothic" panose="020B0502020202020204" pitchFamily="34" charset="0"/>
                        </a:rPr>
                        <a:t>Privacy and Security</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hMerge="1">
                  <a:txBody>
                    <a:bodyPr/>
                    <a:lstStyle/>
                    <a:p>
                      <a:pPr algn="l" fontAlgn="ctr"/>
                      <a:r>
                        <a:rPr lang="en-US" sz="1400" u="none" strike="noStrike" dirty="0">
                          <a:solidFill>
                            <a:schemeClr val="bg1"/>
                          </a:solidFill>
                          <a:effectLst/>
                          <a:latin typeface="Century Gothic" panose="020B0502020202020204" pitchFamily="34" charset="0"/>
                        </a:rPr>
                        <a:t>Purpose of the test strategy document</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a:txBody>
                    <a:bodyPr/>
                    <a:lstStyle/>
                    <a:p>
                      <a:pPr algn="l" fontAlgn="ctr"/>
                      <a:r>
                        <a:rPr lang="en-US" sz="1400" u="none" strike="noStrike" dirty="0">
                          <a:solidFill>
                            <a:schemeClr val="bg1"/>
                          </a:solidFill>
                          <a:effectLst/>
                          <a:latin typeface="Century Gothic" panose="020B0502020202020204" pitchFamily="34" charset="0"/>
                        </a:rPr>
                        <a:t>Considerations for data privacy</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955492266"/>
                  </a:ext>
                </a:extLst>
              </a:tr>
              <a:tr h="2101215">
                <a:tc gridSpan="3">
                  <a:txBody>
                    <a:bodyPr/>
                    <a:lstStyle/>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Ensure test data complies with data privacy regulations and is securely managed.</a:t>
                      </a: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tc hMerge="1">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tc hMerge="1">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extLst>
                  <a:ext uri="{0D108BD9-81ED-4DB2-BD59-A6C34878D82A}">
                    <a16:rowId xmlns:a16="http://schemas.microsoft.com/office/drawing/2014/main" val="2152999543"/>
                  </a:ext>
                </a:extLst>
              </a:tr>
            </a:tbl>
          </a:graphicData>
        </a:graphic>
      </p:graphicFrame>
      <p:sp>
        <p:nvSpPr>
          <p:cNvPr id="5" name="Oval 4">
            <a:extLst>
              <a:ext uri="{FF2B5EF4-FFF2-40B4-BE49-F238E27FC236}">
                <a16:creationId xmlns:a16="http://schemas.microsoft.com/office/drawing/2014/main" id="{3B65881A-5C09-4BA0-149F-124CECECD056}"/>
              </a:ext>
            </a:extLst>
          </p:cNvPr>
          <p:cNvSpPr/>
          <p:nvPr/>
        </p:nvSpPr>
        <p:spPr>
          <a:xfrm>
            <a:off x="9729792" y="70964"/>
            <a:ext cx="1257300" cy="1257300"/>
          </a:xfrm>
          <a:prstGeom prst="ellipse">
            <a:avLst/>
          </a:prstGeom>
          <a:solidFill>
            <a:srgbClr val="295C63"/>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Server with solid fill">
            <a:extLst>
              <a:ext uri="{FF2B5EF4-FFF2-40B4-BE49-F238E27FC236}">
                <a16:creationId xmlns:a16="http://schemas.microsoft.com/office/drawing/2014/main" id="{CFC8103A-6A3D-2C07-2040-B516E71A3D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01242" y="278590"/>
            <a:ext cx="914400" cy="914400"/>
          </a:xfrm>
          <a:prstGeom prst="rect">
            <a:avLst/>
          </a:prstGeom>
        </p:spPr>
      </p:pic>
      <p:sp>
        <p:nvSpPr>
          <p:cNvPr id="9" name="Oval 8">
            <a:extLst>
              <a:ext uri="{FF2B5EF4-FFF2-40B4-BE49-F238E27FC236}">
                <a16:creationId xmlns:a16="http://schemas.microsoft.com/office/drawing/2014/main" id="{52811210-C289-CA11-8D4D-28C241755FA5}"/>
              </a:ext>
            </a:extLst>
          </p:cNvPr>
          <p:cNvSpPr/>
          <p:nvPr/>
        </p:nvSpPr>
        <p:spPr>
          <a:xfrm>
            <a:off x="10565373" y="335973"/>
            <a:ext cx="1850736" cy="1850736"/>
          </a:xfrm>
          <a:prstGeom prst="ellipse">
            <a:avLst/>
          </a:prstGeom>
          <a:solidFill>
            <a:srgbClr val="8AAEB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Lock with solid fill">
            <a:extLst>
              <a:ext uri="{FF2B5EF4-FFF2-40B4-BE49-F238E27FC236}">
                <a16:creationId xmlns:a16="http://schemas.microsoft.com/office/drawing/2014/main" id="{86EB1832-6C84-7B3C-BCFE-2F1C3B174B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14788" y="439891"/>
            <a:ext cx="1589125" cy="1589125"/>
          </a:xfrm>
          <a:prstGeom prst="rect">
            <a:avLst/>
          </a:prstGeom>
        </p:spPr>
      </p:pic>
    </p:spTree>
    <p:extLst>
      <p:ext uri="{BB962C8B-B14F-4D97-AF65-F5344CB8AC3E}">
        <p14:creationId xmlns:p14="http://schemas.microsoft.com/office/powerpoint/2010/main" val="3067149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extLst>
              <p:ext uri="{D42A27DB-BD31-4B8C-83A1-F6EECF244321}">
                <p14:modId xmlns:p14="http://schemas.microsoft.com/office/powerpoint/2010/main" val="886316680"/>
              </p:ext>
            </p:extLst>
          </p:nvPr>
        </p:nvGraphicFramePr>
        <p:xfrm>
          <a:off x="327023" y="1056251"/>
          <a:ext cx="11537950" cy="5306449"/>
        </p:xfrm>
        <a:graphic>
          <a:graphicData uri="http://schemas.openxmlformats.org/drawingml/2006/table">
            <a:tbl>
              <a:tblPr>
                <a:tableStyleId>{5C22544A-7EE6-4342-B048-85BDC9FD1C3A}</a:tableStyleId>
              </a:tblPr>
              <a:tblGrid>
                <a:gridCol w="955677">
                  <a:extLst>
                    <a:ext uri="{9D8B030D-6E8A-4147-A177-3AD203B41FA5}">
                      <a16:colId xmlns:a16="http://schemas.microsoft.com/office/drawing/2014/main" val="1349448189"/>
                    </a:ext>
                  </a:extLst>
                </a:gridCol>
                <a:gridCol w="1714500">
                  <a:extLst>
                    <a:ext uri="{9D8B030D-6E8A-4147-A177-3AD203B41FA5}">
                      <a16:colId xmlns:a16="http://schemas.microsoft.com/office/drawing/2014/main" val="1781847561"/>
                    </a:ext>
                  </a:extLst>
                </a:gridCol>
                <a:gridCol w="8867773">
                  <a:extLst>
                    <a:ext uri="{9D8B030D-6E8A-4147-A177-3AD203B41FA5}">
                      <a16:colId xmlns:a16="http://schemas.microsoft.com/office/drawing/2014/main" val="2319556220"/>
                    </a:ext>
                  </a:extLst>
                </a:gridCol>
              </a:tblGrid>
              <a:tr h="543949">
                <a:tc gridSpan="3">
                  <a:txBody>
                    <a:bodyPr/>
                    <a:lstStyle/>
                    <a:p>
                      <a:pPr algn="l" fontAlgn="ctr"/>
                      <a:r>
                        <a:rPr lang="en-US" sz="2400" u="none" strike="noStrike" dirty="0">
                          <a:solidFill>
                            <a:schemeClr val="bg1"/>
                          </a:solidFill>
                          <a:effectLst/>
                          <a:latin typeface="Century Gothic" panose="020B0502020202020204" pitchFamily="34" charset="0"/>
                        </a:rPr>
                        <a:t>Defect Management</a:t>
                      </a: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tc hMerge="1">
                  <a:txBody>
                    <a:bodyPr/>
                    <a:lstStyle/>
                    <a:p>
                      <a:endParaRPr lang="en-US"/>
                    </a:p>
                  </a:txBody>
                  <a:tcPr/>
                </a:tc>
                <a:tc hMerge="1">
                  <a:txBody>
                    <a:bodyPr/>
                    <a:lstStyle/>
                    <a:p>
                      <a:pPr algn="l" fontAlgn="ctr"/>
                      <a:endParaRPr lang="en-US" sz="2400" b="0" i="0" u="none" strike="noStrike" dirty="0">
                        <a:solidFill>
                          <a:schemeClr val="bg1"/>
                        </a:solidFill>
                        <a:effectLst/>
                        <a:latin typeface="Century Gothic" panose="020B0502020202020204" pitchFamily="34" charset="0"/>
                      </a:endParaRPr>
                    </a:p>
                  </a:txBody>
                  <a:tcPr marL="182880" marR="9525" marT="9525" marB="0" anchor="ctr">
                    <a:solidFill>
                      <a:srgbClr val="295C63"/>
                    </a:solidFill>
                  </a:tcPr>
                </a:tc>
                <a:extLst>
                  <a:ext uri="{0D108BD9-81ED-4DB2-BD59-A6C34878D82A}">
                    <a16:rowId xmlns:a16="http://schemas.microsoft.com/office/drawing/2014/main" val="3107096719"/>
                  </a:ext>
                </a:extLst>
              </a:tr>
              <a:tr h="444500">
                <a:tc gridSpan="2">
                  <a:txBody>
                    <a:bodyPr/>
                    <a:lstStyle/>
                    <a:p>
                      <a:pPr algn="l" fontAlgn="ctr"/>
                      <a:r>
                        <a:rPr lang="en-US" sz="2000" u="none" strike="noStrike" dirty="0">
                          <a:solidFill>
                            <a:schemeClr val="bg1"/>
                          </a:solidFill>
                          <a:effectLst/>
                          <a:latin typeface="Century Gothic" panose="020B0502020202020204" pitchFamily="34" charset="0"/>
                        </a:rPr>
                        <a:t>Reporting Process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hMerge="1">
                  <a:txBody>
                    <a:bodyPr/>
                    <a:lstStyle/>
                    <a:p>
                      <a:pPr algn="l" fontAlgn="ct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a:txBody>
                    <a:bodyPr/>
                    <a:lstStyle/>
                    <a:p>
                      <a:pPr algn="l" fontAlgn="ctr"/>
                      <a:r>
                        <a:rPr lang="en-US" sz="1400" u="none" strike="noStrike" dirty="0">
                          <a:solidFill>
                            <a:schemeClr val="bg1"/>
                          </a:solidFill>
                          <a:effectLst/>
                          <a:latin typeface="Century Gothic" panose="020B0502020202020204" pitchFamily="34" charset="0"/>
                        </a:rPr>
                        <a:t>Defect reporting and tracking process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r h="1727200">
                <a:tc gridSpan="3">
                  <a:txBody>
                    <a:bodyPr/>
                    <a:lstStyle/>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Defects are logged in JIRA and prioritized based on severity and impact. </a:t>
                      </a:r>
                    </a:p>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Regular triage meetings to review and assign defects.</a:t>
                      </a: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tc hMerge="1">
                  <a:txBody>
                    <a:bodyPr/>
                    <a:lstStyle/>
                    <a:p>
                      <a:endParaRPr lang="en-US"/>
                    </a:p>
                  </a:txBody>
                  <a:tcPr/>
                </a:tc>
                <a:tc hMerge="1">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144" marT="137160" marB="0">
                    <a:solidFill>
                      <a:schemeClr val="bg1">
                        <a:alpha val="75000"/>
                      </a:schemeClr>
                    </a:solidFill>
                  </a:tcPr>
                </a:tc>
                <a:extLst>
                  <a:ext uri="{0D108BD9-81ED-4DB2-BD59-A6C34878D82A}">
                    <a16:rowId xmlns:a16="http://schemas.microsoft.com/office/drawing/2014/main" val="3461336108"/>
                  </a:ext>
                </a:extLst>
              </a:tr>
              <a:tr h="489585">
                <a:tc>
                  <a:txBody>
                    <a:bodyPr/>
                    <a:lstStyle/>
                    <a:p>
                      <a:pPr algn="l" fontAlgn="ctr"/>
                      <a:r>
                        <a:rPr lang="en-US" sz="2000" u="none" strike="noStrike" dirty="0">
                          <a:solidFill>
                            <a:schemeClr val="bg1"/>
                          </a:solidFill>
                          <a:effectLst/>
                          <a:latin typeface="Century Gothic" panose="020B0502020202020204" pitchFamily="34" charset="0"/>
                        </a:rPr>
                        <a:t>Tools</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tc gridSpan="2">
                  <a:txBody>
                    <a:bodyPr/>
                    <a:lstStyle/>
                    <a:p>
                      <a:r>
                        <a:rPr lang="en-US" sz="1400" u="none" strike="noStrike" dirty="0">
                          <a:solidFill>
                            <a:schemeClr val="bg1"/>
                          </a:solidFill>
                          <a:effectLst/>
                          <a:latin typeface="Century Gothic" panose="020B0502020202020204" pitchFamily="34" charset="0"/>
                        </a:rPr>
                        <a:t>Tools used for defect management</a:t>
                      </a:r>
                      <a:endParaRPr lang="en-US" dirty="0"/>
                    </a:p>
                  </a:txBody>
                  <a:tcPr marL="182880" marR="9525" marT="9525" marB="0" anchor="ctr">
                    <a:solidFill>
                      <a:srgbClr val="538188"/>
                    </a:solidFill>
                  </a:tcPr>
                </a:tc>
                <a:tc hMerge="1">
                  <a:txBody>
                    <a:bodyPr/>
                    <a:lstStyle/>
                    <a:p>
                      <a:pPr algn="l" fontAlgn="ctr"/>
                      <a:r>
                        <a:rPr lang="en-US" sz="1400" u="none" strike="noStrike" dirty="0">
                          <a:solidFill>
                            <a:schemeClr val="bg1"/>
                          </a:solidFill>
                          <a:effectLst/>
                          <a:latin typeface="Century Gothic" panose="020B0502020202020204" pitchFamily="34" charset="0"/>
                        </a:rPr>
                        <a:t>Purpose of the test strategy document</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955492266"/>
                  </a:ext>
                </a:extLst>
              </a:tr>
              <a:tr h="2101215">
                <a:tc gridSpan="3">
                  <a:txBody>
                    <a:bodyPr/>
                    <a:lstStyle/>
                    <a:p>
                      <a:pPr marL="285750" indent="-285750" algn="l" fontAlgn="ctr">
                        <a:spcAft>
                          <a:spcPts val="600"/>
                        </a:spcAft>
                        <a:buClr>
                          <a:srgbClr val="538188"/>
                        </a:buClr>
                        <a:buSzPct val="120000"/>
                        <a:buFont typeface="Arial" panose="020B0604020202020204" pitchFamily="34" charset="0"/>
                        <a:buChar char="•"/>
                      </a:pPr>
                      <a:r>
                        <a:rPr lang="en-US" sz="1800" u="none" strike="noStrike" dirty="0">
                          <a:effectLst/>
                          <a:latin typeface="Century Gothic" panose="020B0502020202020204" pitchFamily="34" charset="0"/>
                        </a:rPr>
                        <a:t>JIRA for defect tracking</a:t>
                      </a: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tc hMerge="1">
                  <a:txBody>
                    <a:bodyPr/>
                    <a:lstStyle/>
                    <a:p>
                      <a:endParaRPr lang="en-US"/>
                    </a:p>
                  </a:txBody>
                  <a:tcPr/>
                </a:tc>
                <a:tc hMerge="1">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182880" marR="9525" marT="137160" marB="0">
                    <a:solidFill>
                      <a:schemeClr val="bg1">
                        <a:alpha val="75000"/>
                      </a:schemeClr>
                    </a:solidFill>
                  </a:tcPr>
                </a:tc>
                <a:extLst>
                  <a:ext uri="{0D108BD9-81ED-4DB2-BD59-A6C34878D82A}">
                    <a16:rowId xmlns:a16="http://schemas.microsoft.com/office/drawing/2014/main" val="2152999543"/>
                  </a:ext>
                </a:extLst>
              </a:tr>
            </a:tbl>
          </a:graphicData>
        </a:graphic>
      </p:graphicFrame>
    </p:spTree>
    <p:extLst>
      <p:ext uri="{BB962C8B-B14F-4D97-AF65-F5344CB8AC3E}">
        <p14:creationId xmlns:p14="http://schemas.microsoft.com/office/powerpoint/2010/main" val="359842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solidFill>
            <a:srgbClr val="295C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212570"/>
            <a:ext cx="10034062"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AGILE TEST STRATEGY</a:t>
            </a:r>
            <a:endParaRPr lang="en-US" sz="3000" spc="300" dirty="0">
              <a:solidFill>
                <a:srgbClr val="C4D9D7"/>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1EA0951-4338-58C3-F2F4-E32630E492F4}"/>
              </a:ext>
            </a:extLst>
          </p:cNvPr>
          <p:cNvGraphicFramePr>
            <a:graphicFrameLocks noGrp="1"/>
          </p:cNvGraphicFramePr>
          <p:nvPr>
            <p:extLst>
              <p:ext uri="{D42A27DB-BD31-4B8C-83A1-F6EECF244321}">
                <p14:modId xmlns:p14="http://schemas.microsoft.com/office/powerpoint/2010/main" val="470872421"/>
              </p:ext>
            </p:extLst>
          </p:nvPr>
        </p:nvGraphicFramePr>
        <p:xfrm>
          <a:off x="327023" y="1056251"/>
          <a:ext cx="11537950" cy="988449"/>
        </p:xfrm>
        <a:graphic>
          <a:graphicData uri="http://schemas.openxmlformats.org/drawingml/2006/table">
            <a:tbl>
              <a:tblPr>
                <a:tableStyleId>{5C22544A-7EE6-4342-B048-85BDC9FD1C3A}</a:tableStyleId>
              </a:tblPr>
              <a:tblGrid>
                <a:gridCol w="11537950">
                  <a:extLst>
                    <a:ext uri="{9D8B030D-6E8A-4147-A177-3AD203B41FA5}">
                      <a16:colId xmlns:a16="http://schemas.microsoft.com/office/drawing/2014/main" val="1349448189"/>
                    </a:ext>
                  </a:extLst>
                </a:gridCol>
              </a:tblGrid>
              <a:tr h="543949">
                <a:tc>
                  <a:txBody>
                    <a:bodyPr/>
                    <a:lstStyle/>
                    <a:p>
                      <a:pPr algn="l" fontAlgn="ctr"/>
                      <a:r>
                        <a:rPr lang="en-US" sz="2400" u="none" strike="noStrike" dirty="0">
                          <a:solidFill>
                            <a:schemeClr val="bg1"/>
                          </a:solidFill>
                          <a:effectLst/>
                          <a:latin typeface="Century Gothic" panose="020B0502020202020204" pitchFamily="34" charset="0"/>
                        </a:rPr>
                        <a:t>Roles and Responsibilities</a:t>
                      </a:r>
                    </a:p>
                  </a:txBody>
                  <a:tcPr marL="182880" marR="9525" marT="9525" marB="0" anchor="ctr">
                    <a:solidFill>
                      <a:srgbClr val="295C63"/>
                    </a:solidFill>
                  </a:tcPr>
                </a:tc>
                <a:extLst>
                  <a:ext uri="{0D108BD9-81ED-4DB2-BD59-A6C34878D82A}">
                    <a16:rowId xmlns:a16="http://schemas.microsoft.com/office/drawing/2014/main" val="3107096719"/>
                  </a:ext>
                </a:extLst>
              </a:tr>
              <a:tr h="444500">
                <a:tc>
                  <a:txBody>
                    <a:bodyPr/>
                    <a:lstStyle/>
                    <a:p>
                      <a:pPr algn="l" fontAlgn="ctr"/>
                      <a:r>
                        <a:rPr lang="en-US" sz="1400" u="none" strike="noStrike" dirty="0">
                          <a:solidFill>
                            <a:schemeClr val="bg1"/>
                          </a:solidFill>
                          <a:effectLst/>
                          <a:latin typeface="Century Gothic" panose="020B0502020202020204" pitchFamily="34" charset="0"/>
                        </a:rPr>
                        <a:t>List of roles in the testing team and responsibilities of each role</a:t>
                      </a:r>
                      <a:endParaRPr lang="en-US" sz="2000" b="0" i="0" u="none" strike="noStrike" dirty="0">
                        <a:solidFill>
                          <a:schemeClr val="bg1"/>
                        </a:solidFill>
                        <a:effectLst/>
                        <a:latin typeface="Century Gothic" panose="020B0502020202020204" pitchFamily="34" charset="0"/>
                      </a:endParaRPr>
                    </a:p>
                  </a:txBody>
                  <a:tcPr marL="182880" marR="9525" marT="9525" marB="0" anchor="ctr">
                    <a:solidFill>
                      <a:srgbClr val="538188"/>
                    </a:solidFill>
                  </a:tcPr>
                </a:tc>
                <a:extLst>
                  <a:ext uri="{0D108BD9-81ED-4DB2-BD59-A6C34878D82A}">
                    <a16:rowId xmlns:a16="http://schemas.microsoft.com/office/drawing/2014/main" val="4118552317"/>
                  </a:ext>
                </a:extLst>
              </a:tr>
            </a:tbl>
          </a:graphicData>
        </a:graphic>
      </p:graphicFrame>
      <p:graphicFrame>
        <p:nvGraphicFramePr>
          <p:cNvPr id="3" name="Table 2">
            <a:extLst>
              <a:ext uri="{FF2B5EF4-FFF2-40B4-BE49-F238E27FC236}">
                <a16:creationId xmlns:a16="http://schemas.microsoft.com/office/drawing/2014/main" id="{4231AAB5-B60E-EE1D-A8AC-4AA04E591B01}"/>
              </a:ext>
            </a:extLst>
          </p:cNvPr>
          <p:cNvGraphicFramePr>
            <a:graphicFrameLocks noGrp="1"/>
          </p:cNvGraphicFramePr>
          <p:nvPr>
            <p:extLst>
              <p:ext uri="{D42A27DB-BD31-4B8C-83A1-F6EECF244321}">
                <p14:modId xmlns:p14="http://schemas.microsoft.com/office/powerpoint/2010/main" val="35073890"/>
              </p:ext>
            </p:extLst>
          </p:nvPr>
        </p:nvGraphicFramePr>
        <p:xfrm>
          <a:off x="327022" y="2189006"/>
          <a:ext cx="11537950" cy="4217077"/>
        </p:xfrm>
        <a:graphic>
          <a:graphicData uri="http://schemas.openxmlformats.org/drawingml/2006/table">
            <a:tbl>
              <a:tblPr firstRow="1" bandRow="1">
                <a:tableStyleId>{2D5ABB26-0587-4C30-8999-92F81FD0307C}</a:tableStyleId>
              </a:tblPr>
              <a:tblGrid>
                <a:gridCol w="3863978">
                  <a:extLst>
                    <a:ext uri="{9D8B030D-6E8A-4147-A177-3AD203B41FA5}">
                      <a16:colId xmlns:a16="http://schemas.microsoft.com/office/drawing/2014/main" val="992256926"/>
                    </a:ext>
                  </a:extLst>
                </a:gridCol>
                <a:gridCol w="7673972">
                  <a:extLst>
                    <a:ext uri="{9D8B030D-6E8A-4147-A177-3AD203B41FA5}">
                      <a16:colId xmlns:a16="http://schemas.microsoft.com/office/drawing/2014/main" val="1839328866"/>
                    </a:ext>
                  </a:extLst>
                </a:gridCol>
              </a:tblGrid>
              <a:tr h="389094">
                <a:tc>
                  <a:txBody>
                    <a:bodyPr/>
                    <a:lstStyle/>
                    <a:p>
                      <a:r>
                        <a:rPr lang="en-US" sz="1600" dirty="0">
                          <a:solidFill>
                            <a:srgbClr val="295C63"/>
                          </a:solidFill>
                          <a:latin typeface="Century Gothic" panose="020B0502020202020204" pitchFamily="34" charset="0"/>
                        </a:rPr>
                        <a:t>ROLE</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C4D9D7"/>
                    </a:solidFill>
                  </a:tcPr>
                </a:tc>
                <a:tc>
                  <a:txBody>
                    <a:bodyPr/>
                    <a:lstStyle/>
                    <a:p>
                      <a:r>
                        <a:rPr lang="en-US" sz="1600" dirty="0">
                          <a:solidFill>
                            <a:srgbClr val="295C63"/>
                          </a:solidFill>
                          <a:latin typeface="Century Gothic" panose="020B0502020202020204" pitchFamily="34" charset="0"/>
                        </a:rPr>
                        <a:t>RESPONSIBILITIES</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rgbClr val="C4D9D7"/>
                    </a:solidFill>
                  </a:tcPr>
                </a:tc>
                <a:extLst>
                  <a:ext uri="{0D108BD9-81ED-4DB2-BD59-A6C34878D82A}">
                    <a16:rowId xmlns:a16="http://schemas.microsoft.com/office/drawing/2014/main" val="456670897"/>
                  </a:ext>
                </a:extLst>
              </a:tr>
              <a:tr h="768213">
                <a:tc>
                  <a:txBody>
                    <a:bodyPr/>
                    <a:lstStyle/>
                    <a:p>
                      <a:r>
                        <a:rPr lang="en-US" sz="2400" dirty="0">
                          <a:solidFill>
                            <a:srgbClr val="295C63"/>
                          </a:solidFill>
                          <a:latin typeface="Century Gothic" panose="020B0502020202020204" pitchFamily="34" charset="0"/>
                        </a:rPr>
                        <a:t>Test Manager</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285750" indent="-285750">
                        <a:lnSpc>
                          <a:spcPct val="100000"/>
                        </a:lnSpc>
                        <a:spcAft>
                          <a:spcPts val="600"/>
                        </a:spcAft>
                        <a:buClr>
                          <a:srgbClr val="295C63"/>
                        </a:buClr>
                        <a:buSzPct val="125000"/>
                        <a:buFont typeface="Arial" panose="020B0604020202020204" pitchFamily="34" charset="0"/>
                        <a:buChar char="•"/>
                      </a:pPr>
                      <a:r>
                        <a:rPr lang="en-US" sz="1800" dirty="0">
                          <a:latin typeface="Century Gothic" panose="020B0502020202020204" pitchFamily="34" charset="0"/>
                        </a:rPr>
                        <a:t>Oversee the testing process. </a:t>
                      </a:r>
                    </a:p>
                    <a:p>
                      <a:pPr marL="285750" indent="-285750">
                        <a:lnSpc>
                          <a:spcPct val="100000"/>
                        </a:lnSpc>
                        <a:spcAft>
                          <a:spcPts val="600"/>
                        </a:spcAft>
                        <a:buClr>
                          <a:srgbClr val="295C63"/>
                        </a:buClr>
                        <a:buSzPct val="125000"/>
                        <a:buFont typeface="Arial" panose="020B0604020202020204" pitchFamily="34" charset="0"/>
                        <a:buChar char="•"/>
                      </a:pPr>
                      <a:r>
                        <a:rPr lang="en-US" sz="1800" dirty="0">
                          <a:latin typeface="Century Gothic" panose="020B0502020202020204" pitchFamily="34" charset="0"/>
                        </a:rPr>
                        <a:t>Ensure testing coverage and timelines.</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574106112"/>
                  </a:ext>
                </a:extLst>
              </a:tr>
              <a:tr h="768213">
                <a:tc>
                  <a:txBody>
                    <a:bodyPr/>
                    <a:lstStyle/>
                    <a:p>
                      <a:r>
                        <a:rPr lang="en-US" sz="2400" dirty="0">
                          <a:solidFill>
                            <a:srgbClr val="295C63"/>
                          </a:solidFill>
                          <a:latin typeface="Century Gothic" panose="020B0502020202020204" pitchFamily="34" charset="0"/>
                        </a:rPr>
                        <a:t>Test Engineers</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285750" indent="-285750">
                        <a:lnSpc>
                          <a:spcPct val="100000"/>
                        </a:lnSpc>
                        <a:spcAft>
                          <a:spcPts val="600"/>
                        </a:spcAft>
                        <a:buClr>
                          <a:srgbClr val="295C63"/>
                        </a:buClr>
                        <a:buSzPct val="125000"/>
                        <a:buFont typeface="Arial" panose="020B0604020202020204" pitchFamily="34" charset="0"/>
                        <a:buChar char="•"/>
                      </a:pPr>
                      <a:r>
                        <a:rPr lang="en-US" sz="1800" dirty="0">
                          <a:latin typeface="Century Gothic" panose="020B0502020202020204" pitchFamily="34" charset="0"/>
                        </a:rPr>
                        <a:t>Design and execute test cases. </a:t>
                      </a:r>
                    </a:p>
                    <a:p>
                      <a:pPr marL="285750" indent="-285750">
                        <a:lnSpc>
                          <a:spcPct val="100000"/>
                        </a:lnSpc>
                        <a:spcAft>
                          <a:spcPts val="600"/>
                        </a:spcAft>
                        <a:buClr>
                          <a:srgbClr val="295C63"/>
                        </a:buClr>
                        <a:buSzPct val="125000"/>
                        <a:buFont typeface="Arial" panose="020B0604020202020204" pitchFamily="34" charset="0"/>
                        <a:buChar char="•"/>
                      </a:pPr>
                      <a:r>
                        <a:rPr lang="en-US" sz="1800" dirty="0">
                          <a:latin typeface="Century Gothic" panose="020B0502020202020204" pitchFamily="34" charset="0"/>
                        </a:rPr>
                        <a:t>Write and execute test cases, log defects.</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302586858"/>
                  </a:ext>
                </a:extLst>
              </a:tr>
              <a:tr h="768213">
                <a:tc>
                  <a:txBody>
                    <a:bodyPr/>
                    <a:lstStyle/>
                    <a:p>
                      <a:r>
                        <a:rPr lang="en-US" sz="2400" dirty="0">
                          <a:solidFill>
                            <a:srgbClr val="295C63"/>
                          </a:solidFill>
                          <a:latin typeface="Century Gothic" panose="020B0502020202020204" pitchFamily="34" charset="0"/>
                        </a:rPr>
                        <a:t>Automation Engineers</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285750" indent="-285750">
                        <a:lnSpc>
                          <a:spcPct val="100000"/>
                        </a:lnSpc>
                        <a:spcAft>
                          <a:spcPts val="600"/>
                        </a:spcAft>
                        <a:buClr>
                          <a:srgbClr val="295C63"/>
                        </a:buClr>
                        <a:buSzPct val="125000"/>
                        <a:buFont typeface="Arial" panose="020B0604020202020204" pitchFamily="34" charset="0"/>
                        <a:buChar char="•"/>
                      </a:pPr>
                      <a:r>
                        <a:rPr lang="en-US" sz="1800" dirty="0">
                          <a:latin typeface="Century Gothic" panose="020B0502020202020204" pitchFamily="34" charset="0"/>
                        </a:rPr>
                        <a:t>Develop and maintain automated tests.</a:t>
                      </a:r>
                    </a:p>
                    <a:p>
                      <a:pPr marL="285750" indent="-285750">
                        <a:lnSpc>
                          <a:spcPct val="100000"/>
                        </a:lnSpc>
                        <a:spcAft>
                          <a:spcPts val="600"/>
                        </a:spcAft>
                        <a:buClr>
                          <a:srgbClr val="295C63"/>
                        </a:buClr>
                        <a:buSzPct val="125000"/>
                        <a:buFont typeface="Arial" panose="020B0604020202020204" pitchFamily="34" charset="0"/>
                        <a:buChar char="•"/>
                      </a:pPr>
                      <a:r>
                        <a:rPr lang="en-US" sz="1800" dirty="0">
                          <a:latin typeface="Century Gothic" panose="020B0502020202020204" pitchFamily="34" charset="0"/>
                        </a:rPr>
                        <a:t>Implement automation scripts.</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4210253927"/>
                  </a:ext>
                </a:extLst>
              </a:tr>
              <a:tr h="768213">
                <a:tc>
                  <a:txBody>
                    <a:bodyPr/>
                    <a:lstStyle/>
                    <a:p>
                      <a:r>
                        <a:rPr lang="en-US" sz="2400" dirty="0">
                          <a:solidFill>
                            <a:srgbClr val="295C63"/>
                          </a:solidFill>
                          <a:latin typeface="Century Gothic" panose="020B0502020202020204" pitchFamily="34" charset="0"/>
                        </a:rPr>
                        <a:t>Product Owner</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285750" indent="-285750">
                        <a:lnSpc>
                          <a:spcPct val="100000"/>
                        </a:lnSpc>
                        <a:spcAft>
                          <a:spcPts val="600"/>
                        </a:spcAft>
                        <a:buClr>
                          <a:srgbClr val="295C63"/>
                        </a:buClr>
                        <a:buSzPct val="125000"/>
                        <a:buFont typeface="Arial" panose="020B0604020202020204" pitchFamily="34" charset="0"/>
                        <a:buChar char="•"/>
                      </a:pPr>
                      <a:r>
                        <a:rPr lang="en-US" sz="1800" dirty="0">
                          <a:latin typeface="Century Gothic" panose="020B0502020202020204" pitchFamily="34" charset="0"/>
                        </a:rPr>
                        <a:t>Provide requirements and accept deliverables. </a:t>
                      </a:r>
                    </a:p>
                    <a:p>
                      <a:pPr marL="285750" indent="-285750">
                        <a:lnSpc>
                          <a:spcPct val="100000"/>
                        </a:lnSpc>
                        <a:spcAft>
                          <a:spcPts val="600"/>
                        </a:spcAft>
                        <a:buClr>
                          <a:srgbClr val="295C63"/>
                        </a:buClr>
                        <a:buSzPct val="125000"/>
                        <a:buFont typeface="Arial" panose="020B0604020202020204" pitchFamily="34" charset="0"/>
                        <a:buChar char="•"/>
                      </a:pPr>
                      <a:r>
                        <a:rPr lang="en-US" sz="1800" dirty="0">
                          <a:latin typeface="Century Gothic" panose="020B0502020202020204" pitchFamily="34" charset="0"/>
                        </a:rPr>
                        <a:t>Validate the functionality meets requirements.</a:t>
                      </a: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2612291313"/>
                  </a:ext>
                </a:extLst>
              </a:tr>
              <a:tr h="755131">
                <a:tc>
                  <a:txBody>
                    <a:bodyPr/>
                    <a:lstStyle/>
                    <a:p>
                      <a:endParaRPr lang="en-US" sz="2400" dirty="0">
                        <a:solidFill>
                          <a:srgbClr val="295C63"/>
                        </a:solidFill>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solidFill>
                  </a:tcPr>
                </a:tc>
                <a:tc>
                  <a:txBody>
                    <a:bodyPr/>
                    <a:lstStyle/>
                    <a:p>
                      <a:pPr marL="285750" indent="-285750">
                        <a:lnSpc>
                          <a:spcPct val="100000"/>
                        </a:lnSpc>
                        <a:spcAft>
                          <a:spcPts val="600"/>
                        </a:spcAft>
                        <a:buClr>
                          <a:srgbClr val="295C63"/>
                        </a:buClr>
                        <a:buSzPct val="125000"/>
                        <a:buFont typeface="Arial" panose="020B0604020202020204" pitchFamily="34" charset="0"/>
                        <a:buChar char="•"/>
                      </a:pPr>
                      <a:endParaRPr lang="en-US" sz="1800" dirty="0">
                        <a:latin typeface="Century Gothic" panose="020B0502020202020204" pitchFamily="34" charset="0"/>
                      </a:endParaRPr>
                    </a:p>
                  </a:txBody>
                  <a:tcPr marL="182880" marR="182880" anchor="ctr">
                    <a:lnL w="19050" cap="flat" cmpd="sng" algn="ctr">
                      <a:solidFill>
                        <a:srgbClr val="538188"/>
                      </a:solidFill>
                      <a:prstDash val="solid"/>
                      <a:round/>
                      <a:headEnd type="none" w="med" len="med"/>
                      <a:tailEnd type="none" w="med" len="med"/>
                    </a:lnL>
                    <a:lnR w="19050" cap="flat" cmpd="sng" algn="ctr">
                      <a:solidFill>
                        <a:srgbClr val="538188"/>
                      </a:solidFill>
                      <a:prstDash val="solid"/>
                      <a:round/>
                      <a:headEnd type="none" w="med" len="med"/>
                      <a:tailEnd type="none" w="med" len="med"/>
                    </a:lnR>
                    <a:lnT w="19050" cap="flat" cmpd="sng" algn="ctr">
                      <a:solidFill>
                        <a:srgbClr val="538188"/>
                      </a:solidFill>
                      <a:prstDash val="solid"/>
                      <a:round/>
                      <a:headEnd type="none" w="med" len="med"/>
                      <a:tailEnd type="none" w="med" len="med"/>
                    </a:lnT>
                    <a:lnB w="19050" cap="flat" cmpd="sng" algn="ctr">
                      <a:solidFill>
                        <a:srgbClr val="53818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456340755"/>
                  </a:ext>
                </a:extLst>
              </a:tr>
            </a:tbl>
          </a:graphicData>
        </a:graphic>
      </p:graphicFrame>
      <p:grpSp>
        <p:nvGrpSpPr>
          <p:cNvPr id="22" name="Group 21">
            <a:extLst>
              <a:ext uri="{FF2B5EF4-FFF2-40B4-BE49-F238E27FC236}">
                <a16:creationId xmlns:a16="http://schemas.microsoft.com/office/drawing/2014/main" id="{42184800-BE83-6155-C84F-9D5C366E9668}"/>
              </a:ext>
            </a:extLst>
          </p:cNvPr>
          <p:cNvGrpSpPr/>
          <p:nvPr/>
        </p:nvGrpSpPr>
        <p:grpSpPr>
          <a:xfrm>
            <a:off x="9729792" y="70964"/>
            <a:ext cx="1257300" cy="1257300"/>
            <a:chOff x="9372600" y="-3"/>
            <a:chExt cx="1320800" cy="1320800"/>
          </a:xfrm>
        </p:grpSpPr>
        <p:sp>
          <p:nvSpPr>
            <p:cNvPr id="21" name="Oval 20">
              <a:extLst>
                <a:ext uri="{FF2B5EF4-FFF2-40B4-BE49-F238E27FC236}">
                  <a16:creationId xmlns:a16="http://schemas.microsoft.com/office/drawing/2014/main" id="{01C0266E-2A20-FA7C-5E2B-B796625A6D2A}"/>
                </a:ext>
              </a:extLst>
            </p:cNvPr>
            <p:cNvSpPr/>
            <p:nvPr/>
          </p:nvSpPr>
          <p:spPr>
            <a:xfrm>
              <a:off x="9372600" y="-3"/>
              <a:ext cx="1320800" cy="1320800"/>
            </a:xfrm>
            <a:prstGeom prst="ellipse">
              <a:avLst/>
            </a:prstGeom>
            <a:solidFill>
              <a:srgbClr val="295C63"/>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AA1C6892-441F-CF78-3A0F-3F889E406C1A}"/>
                </a:ext>
              </a:extLst>
            </p:cNvPr>
            <p:cNvSpPr/>
            <p:nvPr/>
          </p:nvSpPr>
          <p:spPr>
            <a:xfrm>
              <a:off x="9440386" y="67783"/>
              <a:ext cx="1185228" cy="1185228"/>
            </a:xfrm>
            <a:custGeom>
              <a:avLst/>
              <a:gdLst>
                <a:gd name="connsiteX0" fmla="*/ 220311 w 220311"/>
                <a:gd name="connsiteY0" fmla="*/ 110156 h 220311"/>
                <a:gd name="connsiteX1" fmla="*/ 110156 w 220311"/>
                <a:gd name="connsiteY1" fmla="*/ 0 h 220311"/>
                <a:gd name="connsiteX2" fmla="*/ 0 w 220311"/>
                <a:gd name="connsiteY2" fmla="*/ 110156 h 220311"/>
                <a:gd name="connsiteX3" fmla="*/ 110156 w 220311"/>
                <a:gd name="connsiteY3" fmla="*/ 220311 h 220311"/>
                <a:gd name="connsiteX4" fmla="*/ 220311 w 220311"/>
                <a:gd name="connsiteY4" fmla="*/ 110156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174218 w 220311"/>
                <a:gd name="connsiteY12" fmla="*/ 167132 h 220311"/>
                <a:gd name="connsiteX13" fmla="*/ 46091 w 220311"/>
                <a:gd name="connsiteY13" fmla="*/ 167132 h 220311"/>
                <a:gd name="connsiteX14" fmla="*/ 46091 w 220311"/>
                <a:gd name="connsiteY14" fmla="*/ 135082 h 220311"/>
                <a:gd name="connsiteX15" fmla="*/ 52498 w 220311"/>
                <a:gd name="connsiteY15" fmla="*/ 122262 h 220311"/>
                <a:gd name="connsiteX16" fmla="*/ 83818 w 220311"/>
                <a:gd name="connsiteY16" fmla="*/ 107307 h 220311"/>
                <a:gd name="connsiteX17" fmla="*/ 110156 w 220311"/>
                <a:gd name="connsiteY17" fmla="*/ 103033 h 220311"/>
                <a:gd name="connsiteX18" fmla="*/ 136492 w 220311"/>
                <a:gd name="connsiteY18" fmla="*/ 107307 h 220311"/>
                <a:gd name="connsiteX19" fmla="*/ 167812 w 220311"/>
                <a:gd name="connsiteY19" fmla="*/ 122262 h 220311"/>
                <a:gd name="connsiteX20" fmla="*/ 174218 w 220311"/>
                <a:gd name="connsiteY20" fmla="*/ 135082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220311" y="110156"/>
                  </a:moveTo>
                  <a:cubicBezTo>
                    <a:pt x="220311" y="49318"/>
                    <a:pt x="170992" y="0"/>
                    <a:pt x="110156" y="0"/>
                  </a:cubicBezTo>
                  <a:cubicBezTo>
                    <a:pt x="49318" y="0"/>
                    <a:pt x="0" y="49318"/>
                    <a:pt x="0" y="110156"/>
                  </a:cubicBezTo>
                  <a:cubicBezTo>
                    <a:pt x="0" y="170993"/>
                    <a:pt x="49318" y="220311"/>
                    <a:pt x="110156" y="220311"/>
                  </a:cubicBezTo>
                  <a:cubicBezTo>
                    <a:pt x="170992" y="220311"/>
                    <a:pt x="220311" y="170993"/>
                    <a:pt x="220311" y="110156"/>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174218" y="167132"/>
                  </a:moveTo>
                  <a:lnTo>
                    <a:pt x="46091" y="167132"/>
                  </a:lnTo>
                  <a:lnTo>
                    <a:pt x="46091" y="135082"/>
                  </a:lnTo>
                  <a:cubicBezTo>
                    <a:pt x="46116" y="130045"/>
                    <a:pt x="48484" y="125305"/>
                    <a:pt x="52498" y="122262"/>
                  </a:cubicBezTo>
                  <a:cubicBezTo>
                    <a:pt x="61964" y="115452"/>
                    <a:pt x="72570" y="110387"/>
                    <a:pt x="83818" y="107307"/>
                  </a:cubicBezTo>
                  <a:cubicBezTo>
                    <a:pt x="92317" y="104503"/>
                    <a:pt x="101205" y="103061"/>
                    <a:pt x="110156" y="103033"/>
                  </a:cubicBezTo>
                  <a:cubicBezTo>
                    <a:pt x="119084" y="103296"/>
                    <a:pt x="127938" y="104733"/>
                    <a:pt x="136492" y="107307"/>
                  </a:cubicBezTo>
                  <a:cubicBezTo>
                    <a:pt x="147902" y="109938"/>
                    <a:pt x="158593" y="115044"/>
                    <a:pt x="167812" y="122262"/>
                  </a:cubicBezTo>
                  <a:cubicBezTo>
                    <a:pt x="171949" y="125202"/>
                    <a:pt x="174351" y="130008"/>
                    <a:pt x="174218" y="135082"/>
                  </a:cubicBezTo>
                  <a:close/>
                </a:path>
              </a:pathLst>
            </a:custGeom>
            <a:solidFill>
              <a:srgbClr val="ECF7F7"/>
            </a:solidFill>
            <a:ln w="9525" cap="flat">
              <a:noFill/>
              <a:prstDash val="solid"/>
              <a:miter/>
            </a:ln>
          </p:spPr>
          <p:txBody>
            <a:bodyPr rtlCol="0" anchor="ctr"/>
            <a:lstStyle/>
            <a:p>
              <a:endParaRPr lang="en-US" dirty="0"/>
            </a:p>
          </p:txBody>
        </p:sp>
      </p:grpSp>
      <p:grpSp>
        <p:nvGrpSpPr>
          <p:cNvPr id="23" name="Group 22">
            <a:extLst>
              <a:ext uri="{FF2B5EF4-FFF2-40B4-BE49-F238E27FC236}">
                <a16:creationId xmlns:a16="http://schemas.microsoft.com/office/drawing/2014/main" id="{16217DDC-2CAB-98C3-A76A-5765D85ECACF}"/>
              </a:ext>
            </a:extLst>
          </p:cNvPr>
          <p:cNvGrpSpPr/>
          <p:nvPr/>
        </p:nvGrpSpPr>
        <p:grpSpPr>
          <a:xfrm>
            <a:off x="10565373" y="335973"/>
            <a:ext cx="1850736" cy="1850736"/>
            <a:chOff x="9372600" y="-3"/>
            <a:chExt cx="1320800" cy="1320800"/>
          </a:xfrm>
        </p:grpSpPr>
        <p:sp>
          <p:nvSpPr>
            <p:cNvPr id="24" name="Oval 23">
              <a:extLst>
                <a:ext uri="{FF2B5EF4-FFF2-40B4-BE49-F238E27FC236}">
                  <a16:creationId xmlns:a16="http://schemas.microsoft.com/office/drawing/2014/main" id="{36CD1598-6846-0A34-4A69-30A448ADAE12}"/>
                </a:ext>
              </a:extLst>
            </p:cNvPr>
            <p:cNvSpPr/>
            <p:nvPr/>
          </p:nvSpPr>
          <p:spPr>
            <a:xfrm>
              <a:off x="9372600" y="-3"/>
              <a:ext cx="1320800" cy="1320800"/>
            </a:xfrm>
            <a:prstGeom prst="ellipse">
              <a:avLst/>
            </a:prstGeom>
            <a:solidFill>
              <a:srgbClr val="8AAEB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AEE00EB6-80EE-2816-C9AF-9B3DF714A5CB}"/>
                </a:ext>
              </a:extLst>
            </p:cNvPr>
            <p:cNvSpPr/>
            <p:nvPr/>
          </p:nvSpPr>
          <p:spPr>
            <a:xfrm>
              <a:off x="9440386" y="67783"/>
              <a:ext cx="1185228" cy="1185228"/>
            </a:xfrm>
            <a:custGeom>
              <a:avLst/>
              <a:gdLst>
                <a:gd name="connsiteX0" fmla="*/ 220311 w 220311"/>
                <a:gd name="connsiteY0" fmla="*/ 110156 h 220311"/>
                <a:gd name="connsiteX1" fmla="*/ 110156 w 220311"/>
                <a:gd name="connsiteY1" fmla="*/ 0 h 220311"/>
                <a:gd name="connsiteX2" fmla="*/ 0 w 220311"/>
                <a:gd name="connsiteY2" fmla="*/ 110156 h 220311"/>
                <a:gd name="connsiteX3" fmla="*/ 110156 w 220311"/>
                <a:gd name="connsiteY3" fmla="*/ 220311 h 220311"/>
                <a:gd name="connsiteX4" fmla="*/ 220311 w 220311"/>
                <a:gd name="connsiteY4" fmla="*/ 110156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174218 w 220311"/>
                <a:gd name="connsiteY12" fmla="*/ 167132 h 220311"/>
                <a:gd name="connsiteX13" fmla="*/ 46091 w 220311"/>
                <a:gd name="connsiteY13" fmla="*/ 167132 h 220311"/>
                <a:gd name="connsiteX14" fmla="*/ 46091 w 220311"/>
                <a:gd name="connsiteY14" fmla="*/ 135082 h 220311"/>
                <a:gd name="connsiteX15" fmla="*/ 52498 w 220311"/>
                <a:gd name="connsiteY15" fmla="*/ 122262 h 220311"/>
                <a:gd name="connsiteX16" fmla="*/ 83818 w 220311"/>
                <a:gd name="connsiteY16" fmla="*/ 107307 h 220311"/>
                <a:gd name="connsiteX17" fmla="*/ 110156 w 220311"/>
                <a:gd name="connsiteY17" fmla="*/ 103033 h 220311"/>
                <a:gd name="connsiteX18" fmla="*/ 136492 w 220311"/>
                <a:gd name="connsiteY18" fmla="*/ 107307 h 220311"/>
                <a:gd name="connsiteX19" fmla="*/ 167812 w 220311"/>
                <a:gd name="connsiteY19" fmla="*/ 122262 h 220311"/>
                <a:gd name="connsiteX20" fmla="*/ 174218 w 220311"/>
                <a:gd name="connsiteY20" fmla="*/ 135082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220311" y="110156"/>
                  </a:moveTo>
                  <a:cubicBezTo>
                    <a:pt x="220311" y="49318"/>
                    <a:pt x="170992" y="0"/>
                    <a:pt x="110156" y="0"/>
                  </a:cubicBezTo>
                  <a:cubicBezTo>
                    <a:pt x="49318" y="0"/>
                    <a:pt x="0" y="49318"/>
                    <a:pt x="0" y="110156"/>
                  </a:cubicBezTo>
                  <a:cubicBezTo>
                    <a:pt x="0" y="170993"/>
                    <a:pt x="49318" y="220311"/>
                    <a:pt x="110156" y="220311"/>
                  </a:cubicBezTo>
                  <a:cubicBezTo>
                    <a:pt x="170992" y="220311"/>
                    <a:pt x="220311" y="170993"/>
                    <a:pt x="220311" y="110156"/>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174218" y="167132"/>
                  </a:moveTo>
                  <a:lnTo>
                    <a:pt x="46091" y="167132"/>
                  </a:lnTo>
                  <a:lnTo>
                    <a:pt x="46091" y="135082"/>
                  </a:lnTo>
                  <a:cubicBezTo>
                    <a:pt x="46116" y="130045"/>
                    <a:pt x="48484" y="125305"/>
                    <a:pt x="52498" y="122262"/>
                  </a:cubicBezTo>
                  <a:cubicBezTo>
                    <a:pt x="61964" y="115452"/>
                    <a:pt x="72570" y="110387"/>
                    <a:pt x="83818" y="107307"/>
                  </a:cubicBezTo>
                  <a:cubicBezTo>
                    <a:pt x="92317" y="104503"/>
                    <a:pt x="101205" y="103061"/>
                    <a:pt x="110156" y="103033"/>
                  </a:cubicBezTo>
                  <a:cubicBezTo>
                    <a:pt x="119084" y="103296"/>
                    <a:pt x="127938" y="104733"/>
                    <a:pt x="136492" y="107307"/>
                  </a:cubicBezTo>
                  <a:cubicBezTo>
                    <a:pt x="147902" y="109938"/>
                    <a:pt x="158593" y="115044"/>
                    <a:pt x="167812" y="122262"/>
                  </a:cubicBezTo>
                  <a:cubicBezTo>
                    <a:pt x="171949" y="125202"/>
                    <a:pt x="174351" y="130008"/>
                    <a:pt x="174218" y="135082"/>
                  </a:cubicBezTo>
                  <a:close/>
                </a:path>
              </a:pathLst>
            </a:custGeom>
            <a:solidFill>
              <a:srgbClr val="ECF7F7"/>
            </a:solidFill>
            <a:ln w="9525" cap="flat">
              <a:noFill/>
              <a:prstDash val="solid"/>
              <a:miter/>
            </a:ln>
          </p:spPr>
          <p:txBody>
            <a:bodyPr rtlCol="0" anchor="ctr"/>
            <a:lstStyle/>
            <a:p>
              <a:endParaRPr lang="en-US"/>
            </a:p>
          </p:txBody>
        </p:sp>
      </p:grpSp>
      <p:grpSp>
        <p:nvGrpSpPr>
          <p:cNvPr id="26" name="Group 25">
            <a:extLst>
              <a:ext uri="{FF2B5EF4-FFF2-40B4-BE49-F238E27FC236}">
                <a16:creationId xmlns:a16="http://schemas.microsoft.com/office/drawing/2014/main" id="{B1719F8E-3A85-1D24-4EBA-154AD7742F6A}"/>
              </a:ext>
            </a:extLst>
          </p:cNvPr>
          <p:cNvGrpSpPr/>
          <p:nvPr/>
        </p:nvGrpSpPr>
        <p:grpSpPr>
          <a:xfrm>
            <a:off x="9983257" y="1485956"/>
            <a:ext cx="1472496" cy="1472496"/>
            <a:chOff x="9372600" y="-3"/>
            <a:chExt cx="1320800" cy="1320800"/>
          </a:xfrm>
        </p:grpSpPr>
        <p:sp>
          <p:nvSpPr>
            <p:cNvPr id="27" name="Oval 26">
              <a:extLst>
                <a:ext uri="{FF2B5EF4-FFF2-40B4-BE49-F238E27FC236}">
                  <a16:creationId xmlns:a16="http://schemas.microsoft.com/office/drawing/2014/main" id="{DB2F531A-2261-D3D6-11B4-A42EC9E3BC2B}"/>
                </a:ext>
              </a:extLst>
            </p:cNvPr>
            <p:cNvSpPr/>
            <p:nvPr/>
          </p:nvSpPr>
          <p:spPr>
            <a:xfrm>
              <a:off x="9372600" y="-3"/>
              <a:ext cx="1320800" cy="1320800"/>
            </a:xfrm>
            <a:prstGeom prst="ellipse">
              <a:avLst/>
            </a:prstGeom>
            <a:solidFill>
              <a:srgbClr val="538188"/>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a:extLst>
                <a:ext uri="{FF2B5EF4-FFF2-40B4-BE49-F238E27FC236}">
                  <a16:creationId xmlns:a16="http://schemas.microsoft.com/office/drawing/2014/main" id="{1260A233-81FE-4F32-7914-26DB8B4383D4}"/>
                </a:ext>
              </a:extLst>
            </p:cNvPr>
            <p:cNvSpPr/>
            <p:nvPr/>
          </p:nvSpPr>
          <p:spPr>
            <a:xfrm>
              <a:off x="9440386" y="67783"/>
              <a:ext cx="1185228" cy="1185228"/>
            </a:xfrm>
            <a:custGeom>
              <a:avLst/>
              <a:gdLst>
                <a:gd name="connsiteX0" fmla="*/ 220311 w 220311"/>
                <a:gd name="connsiteY0" fmla="*/ 110156 h 220311"/>
                <a:gd name="connsiteX1" fmla="*/ 110156 w 220311"/>
                <a:gd name="connsiteY1" fmla="*/ 0 h 220311"/>
                <a:gd name="connsiteX2" fmla="*/ 0 w 220311"/>
                <a:gd name="connsiteY2" fmla="*/ 110156 h 220311"/>
                <a:gd name="connsiteX3" fmla="*/ 110156 w 220311"/>
                <a:gd name="connsiteY3" fmla="*/ 220311 h 220311"/>
                <a:gd name="connsiteX4" fmla="*/ 220311 w 220311"/>
                <a:gd name="connsiteY4" fmla="*/ 110156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174218 w 220311"/>
                <a:gd name="connsiteY12" fmla="*/ 167132 h 220311"/>
                <a:gd name="connsiteX13" fmla="*/ 46091 w 220311"/>
                <a:gd name="connsiteY13" fmla="*/ 167132 h 220311"/>
                <a:gd name="connsiteX14" fmla="*/ 46091 w 220311"/>
                <a:gd name="connsiteY14" fmla="*/ 135082 h 220311"/>
                <a:gd name="connsiteX15" fmla="*/ 52498 w 220311"/>
                <a:gd name="connsiteY15" fmla="*/ 122262 h 220311"/>
                <a:gd name="connsiteX16" fmla="*/ 83818 w 220311"/>
                <a:gd name="connsiteY16" fmla="*/ 107307 h 220311"/>
                <a:gd name="connsiteX17" fmla="*/ 110156 w 220311"/>
                <a:gd name="connsiteY17" fmla="*/ 103033 h 220311"/>
                <a:gd name="connsiteX18" fmla="*/ 136492 w 220311"/>
                <a:gd name="connsiteY18" fmla="*/ 107307 h 220311"/>
                <a:gd name="connsiteX19" fmla="*/ 167812 w 220311"/>
                <a:gd name="connsiteY19" fmla="*/ 122262 h 220311"/>
                <a:gd name="connsiteX20" fmla="*/ 174218 w 220311"/>
                <a:gd name="connsiteY20" fmla="*/ 135082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220311" y="110156"/>
                  </a:moveTo>
                  <a:cubicBezTo>
                    <a:pt x="220311" y="49318"/>
                    <a:pt x="170992" y="0"/>
                    <a:pt x="110156" y="0"/>
                  </a:cubicBezTo>
                  <a:cubicBezTo>
                    <a:pt x="49318" y="0"/>
                    <a:pt x="0" y="49318"/>
                    <a:pt x="0" y="110156"/>
                  </a:cubicBezTo>
                  <a:cubicBezTo>
                    <a:pt x="0" y="170993"/>
                    <a:pt x="49318" y="220311"/>
                    <a:pt x="110156" y="220311"/>
                  </a:cubicBezTo>
                  <a:cubicBezTo>
                    <a:pt x="170992" y="220311"/>
                    <a:pt x="220311" y="170993"/>
                    <a:pt x="220311" y="110156"/>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174218" y="167132"/>
                  </a:moveTo>
                  <a:lnTo>
                    <a:pt x="46091" y="167132"/>
                  </a:lnTo>
                  <a:lnTo>
                    <a:pt x="46091" y="135082"/>
                  </a:lnTo>
                  <a:cubicBezTo>
                    <a:pt x="46116" y="130045"/>
                    <a:pt x="48484" y="125305"/>
                    <a:pt x="52498" y="122262"/>
                  </a:cubicBezTo>
                  <a:cubicBezTo>
                    <a:pt x="61964" y="115452"/>
                    <a:pt x="72570" y="110387"/>
                    <a:pt x="83818" y="107307"/>
                  </a:cubicBezTo>
                  <a:cubicBezTo>
                    <a:pt x="92317" y="104503"/>
                    <a:pt x="101205" y="103061"/>
                    <a:pt x="110156" y="103033"/>
                  </a:cubicBezTo>
                  <a:cubicBezTo>
                    <a:pt x="119084" y="103296"/>
                    <a:pt x="127938" y="104733"/>
                    <a:pt x="136492" y="107307"/>
                  </a:cubicBezTo>
                  <a:cubicBezTo>
                    <a:pt x="147902" y="109938"/>
                    <a:pt x="158593" y="115044"/>
                    <a:pt x="167812" y="122262"/>
                  </a:cubicBezTo>
                  <a:cubicBezTo>
                    <a:pt x="171949" y="125202"/>
                    <a:pt x="174351" y="130008"/>
                    <a:pt x="174218" y="135082"/>
                  </a:cubicBezTo>
                  <a:close/>
                </a:path>
              </a:pathLst>
            </a:custGeom>
            <a:solidFill>
              <a:srgbClr val="ECF7F7"/>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930335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23906</TotalTime>
  <Words>988</Words>
  <Application>Microsoft Macintosh PowerPoint</Application>
  <PresentationFormat>Widescreen</PresentationFormat>
  <Paragraphs>179</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Office81</cp:lastModifiedBy>
  <cp:revision>433</cp:revision>
  <cp:lastPrinted>2024-02-20T23:48:17Z</cp:lastPrinted>
  <dcterms:created xsi:type="dcterms:W3CDTF">2021-07-07T23:54:57Z</dcterms:created>
  <dcterms:modified xsi:type="dcterms:W3CDTF">2024-08-18T19:33:52Z</dcterms:modified>
</cp:coreProperties>
</file>