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  <p:sldId id="260" r:id="rId3"/>
    <p:sldId id="261" r:id="rId4"/>
    <p:sldId id="267" r:id="rId5"/>
    <p:sldId id="265" r:id="rId6"/>
    <p:sldId id="271" r:id="rId7"/>
    <p:sldId id="268" r:id="rId8"/>
    <p:sldId id="272" r:id="rId9"/>
    <p:sldId id="270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DD5DD"/>
    <a:srgbClr val="C4D2E7"/>
    <a:srgbClr val="F0A622"/>
    <a:srgbClr val="5E913E"/>
    <a:srgbClr val="CE1D02"/>
    <a:srgbClr val="4DACA4"/>
    <a:srgbClr val="D578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6" autoAdjust="0"/>
    <p:restoredTop sz="94674"/>
  </p:normalViewPr>
  <p:slideViewPr>
    <p:cSldViewPr snapToGrid="0" snapToObjects="1">
      <p:cViewPr varScale="1">
        <p:scale>
          <a:sx n="194" d="100"/>
          <a:sy n="194" d="100"/>
        </p:scale>
        <p:origin x="163" y="115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5/8/2018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5/8/2018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5/8/2018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6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5/8/2018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goo.gl/y5iX8P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63533" y="6477000"/>
            <a:ext cx="620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EXECUTIVE SUMMARY</a:t>
            </a:r>
          </a:p>
        </p:txBody>
      </p:sp>
      <p:pic>
        <p:nvPicPr>
          <p:cNvPr id="6" name="Picture 5">
            <a:hlinkClick r:id="rId2"/>
            <a:extLst>
              <a:ext uri="{FF2B5EF4-FFF2-40B4-BE49-F238E27FC236}">
                <a16:creationId xmlns:a16="http://schemas.microsoft.com/office/drawing/2014/main" id="{011ABEA2-A0A4-2545-BC5F-D7F8CEFC99D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07441" y="199160"/>
            <a:ext cx="3657600" cy="72390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D25B69A5-3B0C-C540-8CC8-9794435EA004}"/>
              </a:ext>
            </a:extLst>
          </p:cNvPr>
          <p:cNvSpPr txBox="1"/>
          <p:nvPr/>
        </p:nvSpPr>
        <p:spPr>
          <a:xfrm>
            <a:off x="3875096" y="1983541"/>
            <a:ext cx="711968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latin typeface="Century Gothic" panose="020B0502020202020204" pitchFamily="34" charset="0"/>
              </a:rPr>
              <a:t>YOUR COMPANY NAME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370E27F1-C456-0843-8892-F26B6827FECB}"/>
              </a:ext>
            </a:extLst>
          </p:cNvPr>
          <p:cNvSpPr/>
          <p:nvPr/>
        </p:nvSpPr>
        <p:spPr>
          <a:xfrm>
            <a:off x="415636" y="923060"/>
            <a:ext cx="2932884" cy="2890404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5-Point Star 17">
            <a:extLst>
              <a:ext uri="{FF2B5EF4-FFF2-40B4-BE49-F238E27FC236}">
                <a16:creationId xmlns:a16="http://schemas.microsoft.com/office/drawing/2014/main" id="{624696E6-9E8A-7F40-A17F-639CE1D5FE5E}"/>
              </a:ext>
            </a:extLst>
          </p:cNvPr>
          <p:cNvSpPr/>
          <p:nvPr/>
        </p:nvSpPr>
        <p:spPr>
          <a:xfrm>
            <a:off x="666342" y="1048616"/>
            <a:ext cx="2431473" cy="2431473"/>
          </a:xfrm>
          <a:prstGeom prst="star5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3E98C72B-766C-FB4C-BEE1-BF077220AA34}"/>
              </a:ext>
            </a:extLst>
          </p:cNvPr>
          <p:cNvSpPr txBox="1"/>
          <p:nvPr/>
        </p:nvSpPr>
        <p:spPr>
          <a:xfrm>
            <a:off x="666341" y="1644986"/>
            <a:ext cx="243147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solidFill>
                  <a:schemeClr val="bg1"/>
                </a:solidFill>
                <a:latin typeface="Century Gothic" panose="020B0502020202020204" pitchFamily="34" charset="0"/>
              </a:rPr>
              <a:t>YOUR</a:t>
            </a:r>
          </a:p>
          <a:p>
            <a:pPr algn="ctr"/>
            <a:r>
              <a:rPr lang="en-US" sz="4400" b="1" dirty="0">
                <a:solidFill>
                  <a:schemeClr val="bg1"/>
                </a:solidFill>
                <a:latin typeface="Century Gothic" panose="020B0502020202020204" pitchFamily="34" charset="0"/>
              </a:rPr>
              <a:t>LOGO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E98E647-E4C9-4B4B-888B-2F662C468983}"/>
              </a:ext>
            </a:extLst>
          </p:cNvPr>
          <p:cNvSpPr txBox="1"/>
          <p:nvPr/>
        </p:nvSpPr>
        <p:spPr>
          <a:xfrm>
            <a:off x="3875096" y="2927621"/>
            <a:ext cx="785444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>
                <a:latin typeface="Century Gothic" panose="020B0502020202020204" pitchFamily="34" charset="0"/>
              </a:rPr>
              <a:t>PROJECT TITLE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75C502E9-323D-6147-AE85-54814FCF265C}"/>
              </a:ext>
            </a:extLst>
          </p:cNvPr>
          <p:cNvCxnSpPr/>
          <p:nvPr/>
        </p:nvCxnSpPr>
        <p:spPr>
          <a:xfrm>
            <a:off x="3875096" y="2831812"/>
            <a:ext cx="818994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E9FEB64A-76FC-3D4F-AD1A-A7C744DE5653}"/>
              </a:ext>
            </a:extLst>
          </p:cNvPr>
          <p:cNvSpPr txBox="1"/>
          <p:nvPr/>
        </p:nvSpPr>
        <p:spPr>
          <a:xfrm>
            <a:off x="994290" y="4873945"/>
            <a:ext cx="11197710" cy="1384995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latin typeface="Century Gothic" panose="020B0502020202020204" pitchFamily="34" charset="0"/>
              </a:rPr>
              <a:t>STAKEHOLDERS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latin typeface="Century Gothic" panose="020B0502020202020204" pitchFamily="34" charset="0"/>
              </a:rPr>
              <a:t>PROJECT OVERVIEW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latin typeface="Century Gothic" panose="020B0502020202020204" pitchFamily="34" charset="0"/>
              </a:rPr>
              <a:t>GOALS / ASSUMPTIONS / MEASUREMENTS OF SUCCESS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latin typeface="Century Gothic" panose="020B0502020202020204" pitchFamily="34" charset="0"/>
                <a:ea typeface="Arial" charset="0"/>
                <a:cs typeface="Arial" charset="0"/>
              </a:rPr>
              <a:t>COMPETITIVE ADVANTAGE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latin typeface="Century Gothic" panose="020B0502020202020204" pitchFamily="34" charset="0"/>
              </a:rPr>
              <a:t>RISK FACTORS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>
              <a:latin typeface="Century Gothic" panose="020B0502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latin typeface="Century Gothic" panose="020B0502020202020204" pitchFamily="34" charset="0"/>
              </a:rPr>
              <a:t>PROJECT MILESTONES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latin typeface="Century Gothic" panose="020B0502020202020204" pitchFamily="34" charset="0"/>
                <a:ea typeface="Arial" charset="0"/>
                <a:cs typeface="Arial" charset="0"/>
              </a:rPr>
              <a:t>DOCUMENTATION + REPORTING / PROJECT COST + RESOURCE ESTIMATE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latin typeface="Century Gothic" panose="020B0502020202020204" pitchFamily="34" charset="0"/>
                <a:ea typeface="Arial" charset="0"/>
                <a:cs typeface="Arial" charset="0"/>
              </a:rPr>
              <a:t>CONCLUSION AND COMMENTS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01501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63533" y="6477000"/>
            <a:ext cx="620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STAKEHOLDERS</a:t>
            </a:r>
          </a:p>
        </p:txBody>
      </p:sp>
      <p:sp>
        <p:nvSpPr>
          <p:cNvPr id="50" name="Text Placeholder 2">
            <a:extLst>
              <a:ext uri="{FF2B5EF4-FFF2-40B4-BE49-F238E27FC236}">
                <a16:creationId xmlns:a16="http://schemas.microsoft.com/office/drawing/2014/main" id="{B3E2A03E-1757-5643-A292-A9EA460C2869}"/>
              </a:ext>
            </a:extLst>
          </p:cNvPr>
          <p:cNvSpPr txBox="1">
            <a:spLocks/>
          </p:cNvSpPr>
          <p:nvPr/>
        </p:nvSpPr>
        <p:spPr>
          <a:xfrm>
            <a:off x="8964287" y="2197129"/>
            <a:ext cx="3100754" cy="2805545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ts val="3000"/>
              </a:lnSpc>
              <a:spcBef>
                <a:spcPts val="0"/>
              </a:spcBef>
              <a:spcAft>
                <a:spcPts val="1200"/>
              </a:spcAft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endParaRPr lang="en-US" dirty="0">
              <a:latin typeface="Century Gothic" panose="020B0502020202020204" pitchFamily="34" charset="0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D2B12E8F-327F-D149-9F01-671144C43F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7995019"/>
              </p:ext>
            </p:extLst>
          </p:nvPr>
        </p:nvGraphicFramePr>
        <p:xfrm>
          <a:off x="341389" y="358021"/>
          <a:ext cx="11451218" cy="7537298"/>
        </p:xfrm>
        <a:graphic>
          <a:graphicData uri="http://schemas.openxmlformats.org/drawingml/2006/table">
            <a:tbl>
              <a:tblPr firstRow="1" firstCol="1" bandRow="1">
                <a:effectLst>
                  <a:outerShdw blurRad="2032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5785282">
                  <a:extLst>
                    <a:ext uri="{9D8B030D-6E8A-4147-A177-3AD203B41FA5}">
                      <a16:colId xmlns:a16="http://schemas.microsoft.com/office/drawing/2014/main" val="1609088537"/>
                    </a:ext>
                  </a:extLst>
                </a:gridCol>
                <a:gridCol w="5665936">
                  <a:extLst>
                    <a:ext uri="{9D8B030D-6E8A-4147-A177-3AD203B41FA5}">
                      <a16:colId xmlns:a16="http://schemas.microsoft.com/office/drawing/2014/main" val="1541701887"/>
                    </a:ext>
                  </a:extLst>
                </a:gridCol>
              </a:tblGrid>
              <a:tr h="332949"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entury Gothic" panose="020B0502020202020204" pitchFamily="34" charset="0"/>
                        </a:rPr>
                        <a:t>PROJECT SPONSOR   Commissions delivery of and champions project; provides vision and direction; accepts responsibility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4344158"/>
                  </a:ext>
                </a:extLst>
              </a:tr>
              <a:tr h="413089">
                <a:tc gridSpan="2"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8080120"/>
                  </a:ext>
                </a:extLst>
              </a:tr>
              <a:tr h="332949"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entury Gothic" panose="020B0502020202020204" pitchFamily="34" charset="0"/>
                        </a:rPr>
                        <a:t>FUNDING SPONSOR   Person / department obtaining budget required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2019718"/>
                  </a:ext>
                </a:extLst>
              </a:tr>
              <a:tr h="413089">
                <a:tc gridSpan="2"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9112136"/>
                  </a:ext>
                </a:extLst>
              </a:tr>
              <a:tr h="2765239"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entury Gothic" panose="020B0502020202020204" pitchFamily="34" charset="0"/>
                        </a:rPr>
                        <a:t>PROJECT OWNER   Confirms need for project and validates objectives; provides specs, monitoring, and overall delivery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0681756"/>
                  </a:ext>
                </a:extLst>
              </a:tr>
              <a:tr h="413089">
                <a:tc gridSpan="2"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6607601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entury Gothic" panose="020B0502020202020204" pitchFamily="34" charset="0"/>
                        </a:rPr>
                        <a:t>PROPOSAL FACILITATOR   Proposal preparation support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5955382"/>
                  </a:ext>
                </a:extLst>
              </a:tr>
              <a:tr h="413089">
                <a:tc gridSpan="2"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4463678"/>
                  </a:ext>
                </a:extLst>
              </a:tr>
              <a:tr h="332949"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ADDITIONAL STAKEHOLDERS</a:t>
                      </a:r>
                      <a:endParaRPr lang="en-US" sz="1200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8116136"/>
                  </a:ext>
                </a:extLst>
              </a:tr>
              <a:tr h="3329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STAKEHOLDER NAME</a:t>
                      </a:r>
                      <a:endParaRPr lang="en-US" sz="1200" b="1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STAKEHOLDER ROLE</a:t>
                      </a:r>
                      <a:endParaRPr lang="en-US" sz="1200" b="1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1955586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199310"/>
                  </a:ext>
                </a:extLst>
              </a:tr>
              <a:tr h="413089"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9468566"/>
                  </a:ext>
                </a:extLst>
              </a:tr>
              <a:tr h="413089"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033840"/>
                  </a:ext>
                </a:extLst>
              </a:tr>
              <a:tr h="413089"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22791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38116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63533" y="6477000"/>
            <a:ext cx="620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PROJECT OVERVIEW</a:t>
            </a:r>
          </a:p>
        </p:txBody>
      </p:sp>
      <p:sp>
        <p:nvSpPr>
          <p:cNvPr id="43" name="Text Placeholder 7">
            <a:extLst>
              <a:ext uri="{FF2B5EF4-FFF2-40B4-BE49-F238E27FC236}">
                <a16:creationId xmlns:a16="http://schemas.microsoft.com/office/drawing/2014/main" id="{9378763E-1503-C740-A5CB-839E42EFC588}"/>
              </a:ext>
            </a:extLst>
          </p:cNvPr>
          <p:cNvSpPr txBox="1">
            <a:spLocks/>
          </p:cNvSpPr>
          <p:nvPr/>
        </p:nvSpPr>
        <p:spPr>
          <a:xfrm>
            <a:off x="417786" y="700473"/>
            <a:ext cx="11356427" cy="4276579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1200"/>
              </a:spcAft>
            </a:pPr>
            <a:r>
              <a:rPr lang="en-US" sz="2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PROJECT OVERVIEW</a:t>
            </a:r>
          </a:p>
          <a:p>
            <a:pPr>
              <a:spcAft>
                <a:spcPts val="1200"/>
              </a:spcAft>
            </a:pPr>
            <a:r>
              <a:rPr lang="en-US" sz="1800" dirty="0">
                <a:solidFill>
                  <a:schemeClr val="tx1"/>
                </a:solidFill>
                <a:latin typeface="Century Gothic" panose="020B0502020202020204" pitchFamily="34" charset="0"/>
              </a:rPr>
              <a:t>Paragraph description</a:t>
            </a:r>
          </a:p>
          <a:p>
            <a:pPr marL="742950" lvl="1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latin typeface="Century Gothic" panose="020B0502020202020204" pitchFamily="34" charset="0"/>
              </a:rPr>
              <a:t>Bullet Point 1</a:t>
            </a:r>
          </a:p>
          <a:p>
            <a:pPr marL="742950" lvl="1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latin typeface="Century Gothic" panose="020B0502020202020204" pitchFamily="34" charset="0"/>
              </a:rPr>
              <a:t>Bullet Point 2</a:t>
            </a:r>
          </a:p>
          <a:p>
            <a:pPr marL="742950" lvl="1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latin typeface="Century Gothic" panose="020B0502020202020204" pitchFamily="34" charset="0"/>
              </a:rPr>
              <a:t>Bullet Point 3</a:t>
            </a:r>
          </a:p>
          <a:p>
            <a:pPr>
              <a:spcAft>
                <a:spcPts val="1200"/>
              </a:spcAft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86384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63533" y="6477000"/>
            <a:ext cx="620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GOALS / ASSUMPTIONS / MEASUREMENTS OF SUCCESS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2B358C66-369C-F048-90F6-091179E7E5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0587257"/>
              </p:ext>
            </p:extLst>
          </p:nvPr>
        </p:nvGraphicFramePr>
        <p:xfrm>
          <a:off x="220177" y="292245"/>
          <a:ext cx="11612880" cy="1552322"/>
        </p:xfrm>
        <a:graphic>
          <a:graphicData uri="http://schemas.openxmlformats.org/drawingml/2006/table">
            <a:tbl>
              <a:tblPr>
                <a:effectLst>
                  <a:reflection blurRad="6350" stA="52000" endA="300" endPos="35000" dir="5400000" sy="-100000" algn="bl" rotWithShape="0"/>
                </a:effectLst>
                <a:tableStyleId>{5C22544A-7EE6-4342-B048-85BDC9FD1C3A}</a:tableStyleId>
              </a:tblPr>
              <a:tblGrid>
                <a:gridCol w="1549128">
                  <a:extLst>
                    <a:ext uri="{9D8B030D-6E8A-4147-A177-3AD203B41FA5}">
                      <a16:colId xmlns:a16="http://schemas.microsoft.com/office/drawing/2014/main" val="2448353432"/>
                    </a:ext>
                  </a:extLst>
                </a:gridCol>
                <a:gridCol w="10063752">
                  <a:extLst>
                    <a:ext uri="{9D8B030D-6E8A-4147-A177-3AD203B41FA5}">
                      <a16:colId xmlns:a16="http://schemas.microsoft.com/office/drawing/2014/main" val="185754983"/>
                    </a:ext>
                  </a:extLst>
                </a:gridCol>
              </a:tblGrid>
              <a:tr h="155232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GOALS / PURPOSE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4071318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5D37504F-E07A-104F-9F15-9BCE0EAC0B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1697065"/>
              </p:ext>
            </p:extLst>
          </p:nvPr>
        </p:nvGraphicFramePr>
        <p:xfrm>
          <a:off x="220177" y="2184604"/>
          <a:ext cx="11612880" cy="1552322"/>
        </p:xfrm>
        <a:graphic>
          <a:graphicData uri="http://schemas.openxmlformats.org/drawingml/2006/table">
            <a:tbl>
              <a:tblPr>
                <a:effectLst>
                  <a:reflection blurRad="6350" stA="52000" endA="300" endPos="35000" dir="5400000" sy="-100000" algn="bl" rotWithShape="0"/>
                </a:effectLst>
                <a:tableStyleId>{5C22544A-7EE6-4342-B048-85BDC9FD1C3A}</a:tableStyleId>
              </a:tblPr>
              <a:tblGrid>
                <a:gridCol w="1564771">
                  <a:extLst>
                    <a:ext uri="{9D8B030D-6E8A-4147-A177-3AD203B41FA5}">
                      <a16:colId xmlns:a16="http://schemas.microsoft.com/office/drawing/2014/main" val="2448353432"/>
                    </a:ext>
                  </a:extLst>
                </a:gridCol>
                <a:gridCol w="10048109">
                  <a:extLst>
                    <a:ext uri="{9D8B030D-6E8A-4147-A177-3AD203B41FA5}">
                      <a16:colId xmlns:a16="http://schemas.microsoft.com/office/drawing/2014/main" val="185754983"/>
                    </a:ext>
                  </a:extLst>
                </a:gridCol>
              </a:tblGrid>
              <a:tr h="155232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ASSUMPTIONS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4071318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39D5F2EF-E9C7-9448-A658-A3BBAB4DA5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5556647"/>
              </p:ext>
            </p:extLst>
          </p:nvPr>
        </p:nvGraphicFramePr>
        <p:xfrm>
          <a:off x="220177" y="4076963"/>
          <a:ext cx="11612880" cy="1552322"/>
        </p:xfrm>
        <a:graphic>
          <a:graphicData uri="http://schemas.openxmlformats.org/drawingml/2006/table">
            <a:tbl>
              <a:tblPr>
                <a:effectLst>
                  <a:reflection blurRad="6350" stA="52000" endA="300" endPos="35000" dir="5400000" sy="-100000" algn="bl" rotWithShape="0"/>
                </a:effectLst>
                <a:tableStyleId>{5C22544A-7EE6-4342-B048-85BDC9FD1C3A}</a:tableStyleId>
              </a:tblPr>
              <a:tblGrid>
                <a:gridCol w="1592857">
                  <a:extLst>
                    <a:ext uri="{9D8B030D-6E8A-4147-A177-3AD203B41FA5}">
                      <a16:colId xmlns:a16="http://schemas.microsoft.com/office/drawing/2014/main" val="2448353432"/>
                    </a:ext>
                  </a:extLst>
                </a:gridCol>
                <a:gridCol w="10020023">
                  <a:extLst>
                    <a:ext uri="{9D8B030D-6E8A-4147-A177-3AD203B41FA5}">
                      <a16:colId xmlns:a16="http://schemas.microsoft.com/office/drawing/2014/main" val="185754983"/>
                    </a:ext>
                  </a:extLst>
                </a:gridCol>
              </a:tblGrid>
              <a:tr h="155232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MEASUREMENTS OF SUCCESS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40713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57511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63533" y="6477000"/>
            <a:ext cx="620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COMPETITIVE ADVANTAGE</a:t>
            </a:r>
          </a:p>
        </p:txBody>
      </p:sp>
      <p:sp>
        <p:nvSpPr>
          <p:cNvPr id="43" name="Text Placeholder 7">
            <a:extLst>
              <a:ext uri="{FF2B5EF4-FFF2-40B4-BE49-F238E27FC236}">
                <a16:creationId xmlns:a16="http://schemas.microsoft.com/office/drawing/2014/main" id="{FD584CDC-7C96-5942-8C67-6D8559F73DB7}"/>
              </a:ext>
            </a:extLst>
          </p:cNvPr>
          <p:cNvSpPr txBox="1">
            <a:spLocks/>
          </p:cNvSpPr>
          <p:nvPr/>
        </p:nvSpPr>
        <p:spPr>
          <a:xfrm>
            <a:off x="379945" y="717392"/>
            <a:ext cx="11177646" cy="401014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1200"/>
              </a:spcAft>
            </a:pPr>
            <a:r>
              <a:rPr lang="en-US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COMPETITOR ADVANTAGE</a:t>
            </a:r>
          </a:p>
          <a:p>
            <a:pPr marL="914400" lvl="1" indent="-457200">
              <a:spcAft>
                <a:spcPts val="1200"/>
              </a:spcAft>
              <a:buFont typeface="+mj-lt"/>
              <a:buAutoNum type="arabicPeriod"/>
            </a:pPr>
            <a:r>
              <a:rPr lang="en-US" sz="1600" dirty="0">
                <a:latin typeface="Century Gothic" panose="020B0502020202020204" pitchFamily="34" charset="0"/>
              </a:rPr>
              <a:t>Attribute one</a:t>
            </a:r>
          </a:p>
          <a:p>
            <a:pPr marL="914400" lvl="1" indent="-457200">
              <a:spcAft>
                <a:spcPts val="1200"/>
              </a:spcAft>
              <a:buFont typeface="+mj-lt"/>
              <a:buAutoNum type="arabicPeriod"/>
            </a:pPr>
            <a:r>
              <a:rPr lang="en-US" sz="1600" dirty="0">
                <a:latin typeface="Century Gothic" panose="020B0502020202020204" pitchFamily="34" charset="0"/>
              </a:rPr>
              <a:t>Attribute two</a:t>
            </a:r>
          </a:p>
          <a:p>
            <a:pPr marL="914400" lvl="1" indent="-457200">
              <a:spcAft>
                <a:spcPts val="1200"/>
              </a:spcAft>
              <a:buFont typeface="+mj-lt"/>
              <a:buAutoNum type="arabicPeriod"/>
            </a:pPr>
            <a:r>
              <a:rPr lang="en-US" sz="1600" dirty="0">
                <a:latin typeface="Century Gothic" panose="020B0502020202020204" pitchFamily="34" charset="0"/>
              </a:rPr>
              <a:t>Attribute three</a:t>
            </a:r>
          </a:p>
          <a:p>
            <a:pPr>
              <a:spcAft>
                <a:spcPts val="1200"/>
              </a:spcAft>
            </a:pPr>
            <a:r>
              <a:rPr lang="en-US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We chose these determinant attributes for several reasons:</a:t>
            </a:r>
          </a:p>
          <a:p>
            <a:pPr lvl="1">
              <a:spcAft>
                <a:spcPts val="1200"/>
              </a:spcAft>
            </a:pPr>
            <a:r>
              <a:rPr lang="en-US" sz="1600" dirty="0">
                <a:latin typeface="Century Gothic" panose="020B0502020202020204" pitchFamily="34" charset="0"/>
              </a:rPr>
              <a:t>Attribute example</a:t>
            </a:r>
          </a:p>
          <a:p>
            <a:pPr lvl="1">
              <a:spcAft>
                <a:spcPts val="1200"/>
              </a:spcAft>
            </a:pPr>
            <a:r>
              <a:rPr lang="en-US" sz="1600" dirty="0">
                <a:latin typeface="Century Gothic" panose="020B0502020202020204" pitchFamily="34" charset="0"/>
              </a:rPr>
              <a:t>[If not this example, then Reason 1]</a:t>
            </a:r>
          </a:p>
          <a:p>
            <a:pPr lvl="1">
              <a:spcAft>
                <a:spcPts val="1200"/>
              </a:spcAft>
            </a:pPr>
            <a:r>
              <a:rPr lang="en-US" sz="1600" dirty="0">
                <a:latin typeface="Century Gothic" panose="020B0502020202020204" pitchFamily="34" charset="0"/>
              </a:rPr>
              <a:t>[Reason 2]</a:t>
            </a:r>
          </a:p>
          <a:p>
            <a:pPr>
              <a:spcAft>
                <a:spcPts val="1200"/>
              </a:spcAft>
            </a:pPr>
            <a:endParaRPr lang="en-US" sz="16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90251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63533" y="6477000"/>
            <a:ext cx="620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RISK FACTORS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2B358C66-369C-F048-90F6-091179E7E5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0387173"/>
              </p:ext>
            </p:extLst>
          </p:nvPr>
        </p:nvGraphicFramePr>
        <p:xfrm>
          <a:off x="220177" y="292245"/>
          <a:ext cx="11612880" cy="2103120"/>
        </p:xfrm>
        <a:graphic>
          <a:graphicData uri="http://schemas.openxmlformats.org/drawingml/2006/table">
            <a:tbl>
              <a:tblPr>
                <a:effectLst>
                  <a:reflection blurRad="6350" stA="52000" endA="300" endPos="35000" dir="5400000" sy="-100000" algn="bl" rotWithShape="0"/>
                </a:effectLst>
                <a:tableStyleId>{5C22544A-7EE6-4342-B048-85BDC9FD1C3A}</a:tableStyleId>
              </a:tblPr>
              <a:tblGrid>
                <a:gridCol w="1549128">
                  <a:extLst>
                    <a:ext uri="{9D8B030D-6E8A-4147-A177-3AD203B41FA5}">
                      <a16:colId xmlns:a16="http://schemas.microsoft.com/office/drawing/2014/main" val="2448353432"/>
                    </a:ext>
                  </a:extLst>
                </a:gridCol>
                <a:gridCol w="10063752">
                  <a:extLst>
                    <a:ext uri="{9D8B030D-6E8A-4147-A177-3AD203B41FA5}">
                      <a16:colId xmlns:a16="http://schemas.microsoft.com/office/drawing/2014/main" val="185754983"/>
                    </a:ext>
                  </a:extLst>
                </a:gridCol>
              </a:tblGrid>
              <a:tr h="210312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INDUSTRY + MARKET RISKS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4071318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5D37504F-E07A-104F-9F15-9BCE0EAC0B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9297636"/>
              </p:ext>
            </p:extLst>
          </p:nvPr>
        </p:nvGraphicFramePr>
        <p:xfrm>
          <a:off x="220177" y="3313068"/>
          <a:ext cx="11612880" cy="2103120"/>
        </p:xfrm>
        <a:graphic>
          <a:graphicData uri="http://schemas.openxmlformats.org/drawingml/2006/table">
            <a:tbl>
              <a:tblPr>
                <a:effectLst>
                  <a:reflection blurRad="6350" stA="52000" endA="300" endPos="35000" dir="5400000" sy="-100000" algn="bl" rotWithShape="0"/>
                </a:effectLst>
                <a:tableStyleId>{5C22544A-7EE6-4342-B048-85BDC9FD1C3A}</a:tableStyleId>
              </a:tblPr>
              <a:tblGrid>
                <a:gridCol w="1564771">
                  <a:extLst>
                    <a:ext uri="{9D8B030D-6E8A-4147-A177-3AD203B41FA5}">
                      <a16:colId xmlns:a16="http://schemas.microsoft.com/office/drawing/2014/main" val="2448353432"/>
                    </a:ext>
                  </a:extLst>
                </a:gridCol>
                <a:gridCol w="10048109">
                  <a:extLst>
                    <a:ext uri="{9D8B030D-6E8A-4147-A177-3AD203B41FA5}">
                      <a16:colId xmlns:a16="http://schemas.microsoft.com/office/drawing/2014/main" val="185754983"/>
                    </a:ext>
                  </a:extLst>
                </a:gridCol>
              </a:tblGrid>
              <a:tr h="210312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BUDGETARY RISKS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40713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876525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6CEA93C0-CE3E-5A49-A116-9C976C8C5E5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3321902"/>
              </p:ext>
            </p:extLst>
          </p:nvPr>
        </p:nvGraphicFramePr>
        <p:xfrm>
          <a:off x="220177" y="449725"/>
          <a:ext cx="11619731" cy="5373860"/>
        </p:xfrm>
        <a:graphic>
          <a:graphicData uri="http://schemas.openxmlformats.org/drawingml/2006/table">
            <a:tbl>
              <a:tblPr>
                <a:effectLst>
                  <a:outerShdw blurRad="279400" dist="38100" algn="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1104126">
                  <a:extLst>
                    <a:ext uri="{9D8B030D-6E8A-4147-A177-3AD203B41FA5}">
                      <a16:colId xmlns:a16="http://schemas.microsoft.com/office/drawing/2014/main" val="2448353432"/>
                    </a:ext>
                  </a:extLst>
                </a:gridCol>
                <a:gridCol w="6337738">
                  <a:extLst>
                    <a:ext uri="{9D8B030D-6E8A-4147-A177-3AD203B41FA5}">
                      <a16:colId xmlns:a16="http://schemas.microsoft.com/office/drawing/2014/main" val="3192748037"/>
                    </a:ext>
                  </a:extLst>
                </a:gridCol>
                <a:gridCol w="1734207">
                  <a:extLst>
                    <a:ext uri="{9D8B030D-6E8A-4147-A177-3AD203B41FA5}">
                      <a16:colId xmlns:a16="http://schemas.microsoft.com/office/drawing/2014/main" val="185754983"/>
                    </a:ext>
                  </a:extLst>
                </a:gridCol>
                <a:gridCol w="1221830">
                  <a:extLst>
                    <a:ext uri="{9D8B030D-6E8A-4147-A177-3AD203B41FA5}">
                      <a16:colId xmlns:a16="http://schemas.microsoft.com/office/drawing/2014/main" val="3091078077"/>
                    </a:ext>
                  </a:extLst>
                </a:gridCol>
                <a:gridCol w="1221830">
                  <a:extLst>
                    <a:ext uri="{9D8B030D-6E8A-4147-A177-3AD203B41FA5}">
                      <a16:colId xmlns:a16="http://schemas.microsoft.com/office/drawing/2014/main" val="319217639"/>
                    </a:ext>
                  </a:extLst>
                </a:gridCol>
              </a:tblGrid>
              <a:tr h="80430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ID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0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MILESTONE</a:t>
                      </a:r>
                    </a:p>
                  </a:txBody>
                  <a:tcPr marL="470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STATUS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0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BASELINE COMPLETION DATE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0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EXPECTED COMPLETION DATE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0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4071318"/>
                  </a:ext>
                </a:extLst>
              </a:tr>
              <a:tr h="652793">
                <a:tc>
                  <a:txBody>
                    <a:bodyPr/>
                    <a:lstStyle/>
                    <a:p>
                      <a:pPr algn="l" fontAlgn="ctr"/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8122960"/>
                  </a:ext>
                </a:extLst>
              </a:tr>
              <a:tr h="652793">
                <a:tc>
                  <a:txBody>
                    <a:bodyPr/>
                    <a:lstStyle/>
                    <a:p>
                      <a:pPr algn="l" fontAlgn="ctr"/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9366969"/>
                  </a:ext>
                </a:extLst>
              </a:tr>
              <a:tr h="652793">
                <a:tc>
                  <a:txBody>
                    <a:bodyPr/>
                    <a:lstStyle/>
                    <a:p>
                      <a:pPr algn="l" fontAlgn="ctr"/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2603384"/>
                  </a:ext>
                </a:extLst>
              </a:tr>
              <a:tr h="652793">
                <a:tc>
                  <a:txBody>
                    <a:bodyPr/>
                    <a:lstStyle/>
                    <a:p>
                      <a:pPr algn="l" fontAlgn="ctr"/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0158973"/>
                  </a:ext>
                </a:extLst>
              </a:tr>
              <a:tr h="652793">
                <a:tc>
                  <a:txBody>
                    <a:bodyPr/>
                    <a:lstStyle/>
                    <a:p>
                      <a:pPr algn="l" fontAlgn="ctr"/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6746453"/>
                  </a:ext>
                </a:extLst>
              </a:tr>
              <a:tr h="65279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085107"/>
                  </a:ext>
                </a:extLst>
              </a:tr>
              <a:tr h="65279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2427696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1C1BF3D5-E4B0-F348-B232-0D06863C7EF1}"/>
              </a:ext>
            </a:extLst>
          </p:cNvPr>
          <p:cNvSpPr txBox="1"/>
          <p:nvPr/>
        </p:nvSpPr>
        <p:spPr>
          <a:xfrm>
            <a:off x="5863533" y="6477000"/>
            <a:ext cx="620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PROJECT MILESTONES</a:t>
            </a:r>
          </a:p>
        </p:txBody>
      </p:sp>
    </p:spTree>
    <p:extLst>
      <p:ext uri="{BB962C8B-B14F-4D97-AF65-F5344CB8AC3E}">
        <p14:creationId xmlns:p14="http://schemas.microsoft.com/office/powerpoint/2010/main" val="11543068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500132" y="6477000"/>
            <a:ext cx="9564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DOCUMENTATION + REPORTING / PROJECT COST + RESOURCE ESTIMATE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547A9F78-8F9F-4340-8FA8-4AAB1EF59F3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1736971"/>
              </p:ext>
            </p:extLst>
          </p:nvPr>
        </p:nvGraphicFramePr>
        <p:xfrm>
          <a:off x="243623" y="386029"/>
          <a:ext cx="11612880" cy="2103120"/>
        </p:xfrm>
        <a:graphic>
          <a:graphicData uri="http://schemas.openxmlformats.org/drawingml/2006/table">
            <a:tbl>
              <a:tblPr>
                <a:effectLst>
                  <a:reflection blurRad="6350" stA="52000" endA="300" endPos="35000" dir="5400000" sy="-100000" algn="bl" rotWithShape="0"/>
                </a:effectLst>
                <a:tableStyleId>{5C22544A-7EE6-4342-B048-85BDC9FD1C3A}</a:tableStyleId>
              </a:tblPr>
              <a:tblGrid>
                <a:gridCol w="1932418">
                  <a:extLst>
                    <a:ext uri="{9D8B030D-6E8A-4147-A177-3AD203B41FA5}">
                      <a16:colId xmlns:a16="http://schemas.microsoft.com/office/drawing/2014/main" val="2448353432"/>
                    </a:ext>
                  </a:extLst>
                </a:gridCol>
                <a:gridCol w="9680462">
                  <a:extLst>
                    <a:ext uri="{9D8B030D-6E8A-4147-A177-3AD203B41FA5}">
                      <a16:colId xmlns:a16="http://schemas.microsoft.com/office/drawing/2014/main" val="185754983"/>
                    </a:ext>
                  </a:extLst>
                </a:gridCol>
              </a:tblGrid>
              <a:tr h="210312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DOCUMENTATION + REPORTING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4071318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F3FCACD1-A84F-1941-B53D-9E5730C4175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4179007"/>
              </p:ext>
            </p:extLst>
          </p:nvPr>
        </p:nvGraphicFramePr>
        <p:xfrm>
          <a:off x="243623" y="3406852"/>
          <a:ext cx="11612880" cy="2103120"/>
        </p:xfrm>
        <a:graphic>
          <a:graphicData uri="http://schemas.openxmlformats.org/drawingml/2006/table">
            <a:tbl>
              <a:tblPr>
                <a:effectLst>
                  <a:reflection blurRad="6350" stA="52000" endA="300" endPos="35000" dir="5400000" sy="-100000" algn="bl" rotWithShape="0"/>
                </a:effectLst>
                <a:tableStyleId>{5C22544A-7EE6-4342-B048-85BDC9FD1C3A}</a:tableStyleId>
              </a:tblPr>
              <a:tblGrid>
                <a:gridCol w="1920843">
                  <a:extLst>
                    <a:ext uri="{9D8B030D-6E8A-4147-A177-3AD203B41FA5}">
                      <a16:colId xmlns:a16="http://schemas.microsoft.com/office/drawing/2014/main" val="2448353432"/>
                    </a:ext>
                  </a:extLst>
                </a:gridCol>
                <a:gridCol w="9692037">
                  <a:extLst>
                    <a:ext uri="{9D8B030D-6E8A-4147-A177-3AD203B41FA5}">
                      <a16:colId xmlns:a16="http://schemas.microsoft.com/office/drawing/2014/main" val="185754983"/>
                    </a:ext>
                  </a:extLst>
                </a:gridCol>
              </a:tblGrid>
              <a:tr h="210312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PROJECT COST + RESOURCE ESTIMATE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40713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758997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63533" y="6477000"/>
            <a:ext cx="620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CONCLUSTION + COMMENTS</a:t>
            </a:r>
          </a:p>
        </p:txBody>
      </p:sp>
      <p:sp>
        <p:nvSpPr>
          <p:cNvPr id="43" name="Text Placeholder 7">
            <a:extLst>
              <a:ext uri="{FF2B5EF4-FFF2-40B4-BE49-F238E27FC236}">
                <a16:creationId xmlns:a16="http://schemas.microsoft.com/office/drawing/2014/main" id="{FD584CDC-7C96-5942-8C67-6D8559F73DB7}"/>
              </a:ext>
            </a:extLst>
          </p:cNvPr>
          <p:cNvSpPr txBox="1">
            <a:spLocks/>
          </p:cNvSpPr>
          <p:nvPr/>
        </p:nvSpPr>
        <p:spPr>
          <a:xfrm>
            <a:off x="507177" y="524151"/>
            <a:ext cx="11177646" cy="523865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1200"/>
              </a:spcAft>
            </a:pPr>
            <a:r>
              <a:rPr lang="en-US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CONCLUSION</a:t>
            </a:r>
          </a:p>
          <a:p>
            <a:pPr marL="914400" lvl="1" indent="-457200">
              <a:spcAft>
                <a:spcPts val="1200"/>
              </a:spcAft>
              <a:buFont typeface="+mj-lt"/>
              <a:buAutoNum type="arabicPeriod"/>
            </a:pPr>
            <a:r>
              <a:rPr lang="en-US" sz="1600" dirty="0">
                <a:latin typeface="Century Gothic" panose="020B0502020202020204" pitchFamily="34" charset="0"/>
              </a:rPr>
              <a:t>Detail one</a:t>
            </a:r>
          </a:p>
          <a:p>
            <a:pPr marL="914400" lvl="1" indent="-457200">
              <a:spcAft>
                <a:spcPts val="1200"/>
              </a:spcAft>
              <a:buFont typeface="+mj-lt"/>
              <a:buAutoNum type="arabicPeriod"/>
            </a:pPr>
            <a:r>
              <a:rPr lang="en-US" sz="1600" dirty="0">
                <a:latin typeface="Century Gothic" panose="020B0502020202020204" pitchFamily="34" charset="0"/>
              </a:rPr>
              <a:t>Detail two</a:t>
            </a:r>
          </a:p>
          <a:p>
            <a:pPr marL="914400" lvl="1" indent="-457200">
              <a:spcAft>
                <a:spcPts val="1200"/>
              </a:spcAft>
              <a:buFont typeface="+mj-lt"/>
              <a:buAutoNum type="arabicPeriod"/>
            </a:pPr>
            <a:r>
              <a:rPr lang="en-US" sz="1600" dirty="0">
                <a:latin typeface="Century Gothic" panose="020B0502020202020204" pitchFamily="34" charset="0"/>
              </a:rPr>
              <a:t>Detail three</a:t>
            </a:r>
          </a:p>
          <a:p>
            <a:pPr marL="914400" lvl="1" indent="-457200">
              <a:spcAft>
                <a:spcPts val="1200"/>
              </a:spcAft>
              <a:buFont typeface="+mj-lt"/>
              <a:buAutoNum type="arabicPeriod"/>
            </a:pPr>
            <a:endParaRPr lang="en-US" sz="1600" dirty="0">
              <a:latin typeface="Century Gothic" panose="020B0502020202020204" pitchFamily="34" charset="0"/>
            </a:endParaRPr>
          </a:p>
          <a:p>
            <a:pPr marL="914400" lvl="1" indent="-457200">
              <a:spcAft>
                <a:spcPts val="1200"/>
              </a:spcAft>
              <a:buFont typeface="+mj-lt"/>
              <a:buAutoNum type="arabicPeriod"/>
            </a:pPr>
            <a:endParaRPr lang="en-US" sz="1600" dirty="0">
              <a:latin typeface="Century Gothic" panose="020B0502020202020204" pitchFamily="34" charset="0"/>
            </a:endParaRPr>
          </a:p>
          <a:p>
            <a:pPr>
              <a:spcAft>
                <a:spcPts val="1200"/>
              </a:spcAft>
            </a:pPr>
            <a:r>
              <a:rPr lang="en-US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COMMENTS</a:t>
            </a:r>
          </a:p>
          <a:p>
            <a:pPr marL="914400" lvl="1" indent="-457200">
              <a:spcAft>
                <a:spcPts val="1200"/>
              </a:spcAft>
              <a:buFont typeface="+mj-lt"/>
              <a:buAutoNum type="arabicPeriod"/>
            </a:pPr>
            <a:r>
              <a:rPr lang="en-US" sz="1600" dirty="0">
                <a:latin typeface="Century Gothic" panose="020B0502020202020204" pitchFamily="34" charset="0"/>
              </a:rPr>
              <a:t>Detail one</a:t>
            </a:r>
          </a:p>
          <a:p>
            <a:pPr marL="914400" lvl="1" indent="-457200">
              <a:spcAft>
                <a:spcPts val="1200"/>
              </a:spcAft>
              <a:buFont typeface="+mj-lt"/>
              <a:buAutoNum type="arabicPeriod"/>
            </a:pPr>
            <a:r>
              <a:rPr lang="en-US" sz="1600" dirty="0">
                <a:latin typeface="Century Gothic" panose="020B0502020202020204" pitchFamily="34" charset="0"/>
              </a:rPr>
              <a:t>Detail two</a:t>
            </a:r>
          </a:p>
          <a:p>
            <a:pPr marL="914400" lvl="1" indent="-457200">
              <a:spcAft>
                <a:spcPts val="1200"/>
              </a:spcAft>
              <a:buFont typeface="+mj-lt"/>
              <a:buAutoNum type="arabicPeriod"/>
            </a:pPr>
            <a:r>
              <a:rPr lang="en-US" sz="1600" dirty="0">
                <a:latin typeface="Century Gothic" panose="020B0502020202020204" pitchFamily="34" charset="0"/>
              </a:rPr>
              <a:t>Detail three</a:t>
            </a:r>
          </a:p>
          <a:p>
            <a:pPr>
              <a:spcAft>
                <a:spcPts val="1200"/>
              </a:spcAft>
            </a:pPr>
            <a:endParaRPr lang="en-US" sz="16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1975104"/>
      </p:ext>
    </p:extLst>
  </p:cSld>
  <p:clrMapOvr>
    <a:masterClrMapping/>
  </p:clrMapOvr>
</p:sld>
</file>

<file path=ppt/theme/theme1.xml><?xml version="1.0" encoding="utf-8"?>
<a:theme xmlns:a="http://schemas.openxmlformats.org/drawingml/2006/main" name="IC-Executive-Summary-Outline-Presentation-Templat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Executive-Summary-Outline-Presentation-Template" id="{2DB6C10E-B34D-254B-8308-B82C5451CBFD}" vid="{86C98BB4-0117-8F4E-9EB8-9F0E8755BC1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IC-Executive-Summary-Outline-Template - SR edits</Template>
  <TotalTime>0</TotalTime>
  <Words>208</Words>
  <Application>Microsoft Office PowerPoint</Application>
  <PresentationFormat>Широкоэкранный</PresentationFormat>
  <Paragraphs>75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Century Gothic</vt:lpstr>
      <vt:lpstr>Times New Roman</vt:lpstr>
      <vt:lpstr>IC-Executive-Summary-Outline-Presentation-Template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Alexandra Ragazhinskaya</dc:creator>
  <cp:lastModifiedBy>Alexandra Ragazhinskaya</cp:lastModifiedBy>
  <cp:revision>1</cp:revision>
  <dcterms:created xsi:type="dcterms:W3CDTF">2018-05-08T21:32:06Z</dcterms:created>
  <dcterms:modified xsi:type="dcterms:W3CDTF">2018-05-08T21:33:01Z</dcterms:modified>
</cp:coreProperties>
</file>